
<file path=[Content_Types].xml><?xml version="1.0" encoding="utf-8"?>
<Types xmlns="http://schemas.openxmlformats.org/package/2006/content-types"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257" r:id="rId3"/>
    <p:sldId id="277" r:id="rId4"/>
    <p:sldId id="284" r:id="rId5"/>
    <p:sldId id="311" r:id="rId6"/>
    <p:sldId id="285" r:id="rId7"/>
    <p:sldId id="286" r:id="rId8"/>
    <p:sldId id="283" r:id="rId9"/>
    <p:sldId id="288" r:id="rId10"/>
    <p:sldId id="278" r:id="rId11"/>
    <p:sldId id="279" r:id="rId12"/>
    <p:sldId id="300" r:id="rId13"/>
    <p:sldId id="313" r:id="rId14"/>
    <p:sldId id="312" r:id="rId15"/>
    <p:sldId id="303" r:id="rId16"/>
    <p:sldId id="287" r:id="rId17"/>
    <p:sldId id="304" r:id="rId18"/>
    <p:sldId id="305" r:id="rId19"/>
    <p:sldId id="280" r:id="rId20"/>
    <p:sldId id="306" r:id="rId21"/>
    <p:sldId id="309" r:id="rId22"/>
    <p:sldId id="310" r:id="rId23"/>
    <p:sldId id="307" r:id="rId24"/>
    <p:sldId id="308" r:id="rId25"/>
    <p:sldId id="299" r:id="rId26"/>
    <p:sldId id="295" r:id="rId27"/>
    <p:sldId id="298" r:id="rId28"/>
    <p:sldId id="289" r:id="rId29"/>
    <p:sldId id="290" r:id="rId30"/>
    <p:sldId id="297" r:id="rId31"/>
    <p:sldId id="291" r:id="rId32"/>
    <p:sldId id="256" r:id="rId33"/>
    <p:sldId id="268" r:id="rId34"/>
    <p:sldId id="258" r:id="rId35"/>
    <p:sldId id="274" r:id="rId36"/>
    <p:sldId id="265" r:id="rId37"/>
    <p:sldId id="266" r:id="rId38"/>
    <p:sldId id="269" r:id="rId39"/>
    <p:sldId id="276" r:id="rId40"/>
  </p:sldIdLst>
  <p:sldSz cx="9144000" cy="6858000" type="screen4x3"/>
  <p:notesSz cx="6761163" cy="99425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4002" y="114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06B33-21AD-40B0-B84F-7DC53D40FF9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113E423-A794-45B3-9AE0-2D00474B6AF8}">
      <dgm:prSet phldrT="[文字]" custT="1"/>
      <dgm:spPr>
        <a:solidFill>
          <a:srgbClr val="CCEC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事前管制之</a:t>
          </a:r>
          <a:r>
            <a:rPr lang="en-US" altLang="zh-TW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市場界定</a:t>
          </a:r>
          <a:endParaRPr lang="zh-TW" alt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D2F8E32-62CA-4452-94B1-46857B59DA4A}" type="parTrans" cxnId="{4EF194A6-AEE4-48EB-95AE-AA9C16B094BF}">
      <dgm:prSet/>
      <dgm:spPr/>
      <dgm:t>
        <a:bodyPr/>
        <a:lstStyle/>
        <a:p>
          <a:endParaRPr lang="zh-TW" altLang="en-US"/>
        </a:p>
      </dgm:t>
    </dgm:pt>
    <dgm:pt modelId="{665F3070-4C45-432B-BF53-F1D4D4A88664}" type="sibTrans" cxnId="{4EF194A6-AEE4-48EB-95AE-AA9C16B094BF}">
      <dgm:prSet/>
      <dgm:spPr/>
      <dgm:t>
        <a:bodyPr/>
        <a:lstStyle/>
        <a:p>
          <a:endParaRPr lang="zh-TW" altLang="en-US"/>
        </a:p>
      </dgm:t>
    </dgm:pt>
    <dgm:pt modelId="{C3049FB8-2AE2-4640-8B3F-BD8F1EEE1A91}">
      <dgm:prSet phldrT="[文字]" custT="1"/>
      <dgm:spPr>
        <a:solidFill>
          <a:srgbClr val="FFF6A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架構指令</a:t>
          </a:r>
          <a:r>
            <a:rPr lang="en-US" altLang="zh-TW" sz="1800" b="1" dirty="0" smtClean="0">
              <a:effectLst/>
              <a:latin typeface="微軟正黑體" pitchFamily="34" charset="-120"/>
              <a:ea typeface="微軟正黑體" pitchFamily="34" charset="-120"/>
            </a:rPr>
            <a:t>(2002/21/EC)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第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條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3AB25B5-EB53-4694-B9DC-7616A05A2619}" type="parTrans" cxnId="{26D6947B-F359-4F2E-BC63-A44530BAE908}">
      <dgm:prSet/>
      <dgm:spPr/>
      <dgm:t>
        <a:bodyPr/>
        <a:lstStyle/>
        <a:p>
          <a:endParaRPr lang="zh-TW" altLang="en-US"/>
        </a:p>
      </dgm:t>
    </dgm:pt>
    <dgm:pt modelId="{997A6FAC-8050-471E-8E06-A44E19846897}" type="sibTrans" cxnId="{26D6947B-F359-4F2E-BC63-A44530BAE908}">
      <dgm:prSet/>
      <dgm:spPr/>
      <dgm:t>
        <a:bodyPr/>
        <a:lstStyle/>
        <a:p>
          <a:endParaRPr lang="zh-TW" altLang="en-US"/>
        </a:p>
      </dgm:t>
    </dgm:pt>
    <dgm:pt modelId="{5617E989-9A97-4D5C-9CB3-01BB1EE1F59B}">
      <dgm:prSet phldrT="[文字]" custT="1"/>
      <dgm:spPr>
        <a:solidFill>
          <a:srgbClr val="99CC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市場分析</a:t>
          </a:r>
          <a:endParaRPr lang="zh-TW" alt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9EC6A9F-476B-401B-93E6-005480F6F914}" type="parTrans" cxnId="{46E75183-E847-4E59-84DF-D946A35D15A8}">
      <dgm:prSet/>
      <dgm:spPr/>
      <dgm:t>
        <a:bodyPr/>
        <a:lstStyle/>
        <a:p>
          <a:endParaRPr lang="zh-TW" altLang="en-US"/>
        </a:p>
      </dgm:t>
    </dgm:pt>
    <dgm:pt modelId="{88E144EB-6156-4D73-9E57-DAB7B222902D}" type="sibTrans" cxnId="{46E75183-E847-4E59-84DF-D946A35D15A8}">
      <dgm:prSet/>
      <dgm:spPr/>
      <dgm:t>
        <a:bodyPr/>
        <a:lstStyle/>
        <a:p>
          <a:endParaRPr lang="zh-TW" altLang="en-US"/>
        </a:p>
      </dgm:t>
    </dgm:pt>
    <dgm:pt modelId="{71F0D89C-7369-4326-B3B9-B981D8E354C8}">
      <dgm:prSet phldrT="[文字]" custT="1"/>
      <dgm:spPr>
        <a:solidFill>
          <a:srgbClr val="FFF6A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架構指令第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14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、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16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條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A1B9B66-430C-48AF-BA1E-7F5A75585B93}" type="parTrans" cxnId="{4516B714-E1D4-44C5-87D9-760955BEE170}">
      <dgm:prSet/>
      <dgm:spPr/>
      <dgm:t>
        <a:bodyPr/>
        <a:lstStyle/>
        <a:p>
          <a:endParaRPr lang="zh-TW" altLang="en-US"/>
        </a:p>
      </dgm:t>
    </dgm:pt>
    <dgm:pt modelId="{D2E96957-C8D2-4FB5-B7E6-7CE47B11268A}" type="sibTrans" cxnId="{4516B714-E1D4-44C5-87D9-760955BEE170}">
      <dgm:prSet/>
      <dgm:spPr/>
      <dgm:t>
        <a:bodyPr/>
        <a:lstStyle/>
        <a:p>
          <a:endParaRPr lang="zh-TW" altLang="en-US"/>
        </a:p>
      </dgm:t>
    </dgm:pt>
    <dgm:pt modelId="{C8A559C9-D09A-49A8-919E-FE6D423DBD1B}">
      <dgm:prSet phldrT="[文字]" custT="1"/>
      <dgm:spPr>
        <a:solidFill>
          <a:srgbClr val="FFF6A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認定具</a:t>
          </a:r>
          <a:r>
            <a:rPr lang="zh-TW" alt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顯著市場力量</a:t>
          </a:r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（</a:t>
          </a:r>
          <a:r>
            <a:rPr lang="en-US" altLang="en-US" sz="1600" b="1" dirty="0" smtClean="0">
              <a:latin typeface="微軟正黑體" pitchFamily="34" charset="-120"/>
              <a:ea typeface="微軟正黑體" pitchFamily="34" charset="-120"/>
            </a:rPr>
            <a:t>significant market power, </a:t>
          </a:r>
          <a:r>
            <a:rPr lang="en-US" altLang="zh-TW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SMP</a:t>
          </a:r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）之業者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836CA44D-1B0D-46A7-A45F-F93D03B8629E}" type="parTrans" cxnId="{45109D52-0B64-4FE4-9CCB-D35E0014D947}">
      <dgm:prSet/>
      <dgm:spPr/>
      <dgm:t>
        <a:bodyPr/>
        <a:lstStyle/>
        <a:p>
          <a:endParaRPr lang="zh-TW" altLang="en-US"/>
        </a:p>
      </dgm:t>
    </dgm:pt>
    <dgm:pt modelId="{171F34A2-591B-44FE-AEBB-C059E6849526}" type="sibTrans" cxnId="{45109D52-0B64-4FE4-9CCB-D35E0014D947}">
      <dgm:prSet/>
      <dgm:spPr/>
      <dgm:t>
        <a:bodyPr/>
        <a:lstStyle/>
        <a:p>
          <a:endParaRPr lang="zh-TW" altLang="en-US"/>
        </a:p>
      </dgm:t>
    </dgm:pt>
    <dgm:pt modelId="{7BD3015D-821E-4265-A891-1BAB734E82C4}">
      <dgm:prSet phldrT="[文字]" custT="1"/>
      <dgm:spPr>
        <a:solidFill>
          <a:srgbClr val="3399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採取措施</a:t>
          </a:r>
          <a:endParaRPr lang="zh-TW" alt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2A48905-5545-4FD6-8B66-2F84C5B3D55C}" type="parTrans" cxnId="{62E05AA5-0964-4D62-8EBD-868BE01572E0}">
      <dgm:prSet/>
      <dgm:spPr/>
      <dgm:t>
        <a:bodyPr/>
        <a:lstStyle/>
        <a:p>
          <a:endParaRPr lang="zh-TW" altLang="en-US"/>
        </a:p>
      </dgm:t>
    </dgm:pt>
    <dgm:pt modelId="{C51204CF-6607-4649-8E0D-C8D53B90581A}" type="sibTrans" cxnId="{62E05AA5-0964-4D62-8EBD-868BE01572E0}">
      <dgm:prSet/>
      <dgm:spPr/>
      <dgm:t>
        <a:bodyPr/>
        <a:lstStyle/>
        <a:p>
          <a:endParaRPr lang="zh-TW" altLang="en-US"/>
        </a:p>
      </dgm:t>
    </dgm:pt>
    <dgm:pt modelId="{441CCE6D-FC4C-4DC6-8E97-81DA1595DAB6}">
      <dgm:prSet phldrT="[文字]" custT="1"/>
      <dgm:spPr>
        <a:solidFill>
          <a:srgbClr val="FFF6A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接取指令</a:t>
          </a:r>
          <a:r>
            <a:rPr lang="en-US" altLang="zh-TW" sz="1800" b="1" dirty="0" smtClean="0">
              <a:effectLst/>
              <a:latin typeface="微軟正黑體" pitchFamily="34" charset="-120"/>
              <a:ea typeface="微軟正黑體" pitchFamily="34" charset="-120"/>
            </a:rPr>
            <a:t>(2002/19/EC)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第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9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～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13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條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94B525E-9FC5-41AB-A2DE-3EEE3F1769BB}" type="parTrans" cxnId="{CA11F85B-5A9A-4A47-A63D-7EBF333B7118}">
      <dgm:prSet/>
      <dgm:spPr/>
      <dgm:t>
        <a:bodyPr/>
        <a:lstStyle/>
        <a:p>
          <a:endParaRPr lang="zh-TW" altLang="en-US"/>
        </a:p>
      </dgm:t>
    </dgm:pt>
    <dgm:pt modelId="{F6ADACDA-DA7D-47B1-A96D-CC65334303B3}" type="sibTrans" cxnId="{CA11F85B-5A9A-4A47-A63D-7EBF333B7118}">
      <dgm:prSet/>
      <dgm:spPr/>
      <dgm:t>
        <a:bodyPr/>
        <a:lstStyle/>
        <a:p>
          <a:endParaRPr lang="zh-TW" altLang="en-US"/>
        </a:p>
      </dgm:t>
    </dgm:pt>
    <dgm:pt modelId="{A6B6040B-7562-469D-A731-3BC51ED66038}">
      <dgm:prSet phldrT="[文字]" custT="1"/>
      <dgm:spPr>
        <a:solidFill>
          <a:srgbClr val="FFF6A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透明義務</a:t>
          </a:r>
          <a:r>
            <a:rPr lang="zh-TW" altLang="en-US" sz="1500" b="1" dirty="0" smtClean="0">
              <a:latin typeface="微軟正黑體" pitchFamily="34" charset="-120"/>
              <a:ea typeface="微軟正黑體" pitchFamily="34" charset="-120"/>
            </a:rPr>
            <a:t>（第</a:t>
          </a:r>
          <a:r>
            <a:rPr lang="en-US" altLang="zh-TW" sz="1500" b="1" dirty="0" smtClean="0">
              <a:latin typeface="微軟正黑體" pitchFamily="34" charset="-120"/>
              <a:ea typeface="微軟正黑體" pitchFamily="34" charset="-120"/>
            </a:rPr>
            <a:t>9</a:t>
          </a:r>
          <a:r>
            <a:rPr lang="zh-TW" altLang="en-US" sz="1500" b="1" dirty="0" smtClean="0">
              <a:latin typeface="微軟正黑體" pitchFamily="34" charset="-120"/>
              <a:ea typeface="微軟正黑體" pitchFamily="34" charset="-120"/>
            </a:rPr>
            <a:t>條）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FAD3B08D-7CE6-45E7-9634-F88B633111F8}" type="parTrans" cxnId="{CB8BD251-C730-4AC4-BCB7-A432A9A5A069}">
      <dgm:prSet/>
      <dgm:spPr/>
      <dgm:t>
        <a:bodyPr/>
        <a:lstStyle/>
        <a:p>
          <a:endParaRPr lang="zh-TW" altLang="en-US"/>
        </a:p>
      </dgm:t>
    </dgm:pt>
    <dgm:pt modelId="{34350DCE-1097-4A18-9FA8-A172D7E8488A}" type="sibTrans" cxnId="{CB8BD251-C730-4AC4-BCB7-A432A9A5A069}">
      <dgm:prSet/>
      <dgm:spPr/>
      <dgm:t>
        <a:bodyPr/>
        <a:lstStyle/>
        <a:p>
          <a:endParaRPr lang="zh-TW" altLang="en-US"/>
        </a:p>
      </dgm:t>
    </dgm:pt>
    <dgm:pt modelId="{A8405C72-16CB-4848-BE24-9A16C7E080D8}">
      <dgm:prSet phldrT="[文字]" custT="1"/>
      <dgm:spPr>
        <a:solidFill>
          <a:srgbClr val="FFF6A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市場具有高且持續之市場進入障礙</a:t>
          </a:r>
          <a:endParaRPr lang="zh-TW" altLang="en-US" sz="1400" b="1" dirty="0">
            <a:latin typeface="微軟正黑體" pitchFamily="34" charset="-120"/>
            <a:ea typeface="微軟正黑體" pitchFamily="34" charset="-120"/>
          </a:endParaRPr>
        </a:p>
      </dgm:t>
    </dgm:pt>
    <dgm:pt modelId="{E159F878-D357-475C-8526-76E296C5E41C}" type="parTrans" cxnId="{9841CD27-3BD7-4355-8DC2-F431A0D23794}">
      <dgm:prSet/>
      <dgm:spPr/>
      <dgm:t>
        <a:bodyPr/>
        <a:lstStyle/>
        <a:p>
          <a:endParaRPr lang="zh-TW" altLang="en-US"/>
        </a:p>
      </dgm:t>
    </dgm:pt>
    <dgm:pt modelId="{C40A18A8-9205-4BA9-A68B-868DD6AF3085}" type="sibTrans" cxnId="{9841CD27-3BD7-4355-8DC2-F431A0D23794}">
      <dgm:prSet/>
      <dgm:spPr/>
      <dgm:t>
        <a:bodyPr/>
        <a:lstStyle/>
        <a:p>
          <a:endParaRPr lang="zh-TW" altLang="en-US"/>
        </a:p>
      </dgm:t>
    </dgm:pt>
    <dgm:pt modelId="{2F79D7EF-A8EF-456E-9E85-A84E0FFA885C}">
      <dgm:prSet phldrT="[文字]" custT="1"/>
      <dgm:spPr>
        <a:solidFill>
          <a:srgbClr val="FFF6A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市場結構在相關時間範圍不會朝向有效競爭</a:t>
          </a:r>
          <a:endParaRPr lang="zh-TW" altLang="en-US" sz="1400" b="1" dirty="0">
            <a:latin typeface="微軟正黑體" pitchFamily="34" charset="-120"/>
            <a:ea typeface="微軟正黑體" pitchFamily="34" charset="-120"/>
          </a:endParaRPr>
        </a:p>
      </dgm:t>
    </dgm:pt>
    <dgm:pt modelId="{8C88FBAC-F958-4335-8C0E-073C4A10452A}" type="parTrans" cxnId="{49E45C9E-145C-43FC-B57C-AB8FD2AED333}">
      <dgm:prSet/>
      <dgm:spPr/>
      <dgm:t>
        <a:bodyPr/>
        <a:lstStyle/>
        <a:p>
          <a:endParaRPr lang="zh-TW" altLang="en-US"/>
        </a:p>
      </dgm:t>
    </dgm:pt>
    <dgm:pt modelId="{6A89E68B-7A5C-49B0-94E4-39783A50D974}" type="sibTrans" cxnId="{49E45C9E-145C-43FC-B57C-AB8FD2AED333}">
      <dgm:prSet/>
      <dgm:spPr/>
      <dgm:t>
        <a:bodyPr/>
        <a:lstStyle/>
        <a:p>
          <a:endParaRPr lang="zh-TW" altLang="en-US"/>
        </a:p>
      </dgm:t>
    </dgm:pt>
    <dgm:pt modelId="{735448D6-81DF-443D-8D84-B1E66ED5554A}">
      <dgm:prSet phldrT="[文字]" custT="1"/>
      <dgm:spPr>
        <a:solidFill>
          <a:srgbClr val="FFF6A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市場失靈能否依競爭法進行有效處理</a:t>
          </a:r>
          <a:endParaRPr lang="zh-TW" altLang="en-US" sz="1400" b="1" dirty="0">
            <a:latin typeface="微軟正黑體" pitchFamily="34" charset="-120"/>
            <a:ea typeface="微軟正黑體" pitchFamily="34" charset="-120"/>
          </a:endParaRPr>
        </a:p>
      </dgm:t>
    </dgm:pt>
    <dgm:pt modelId="{21F55284-8E97-4732-A9BA-5324DFE5639E}" type="parTrans" cxnId="{F04C8D6D-0B50-4188-8179-D7B64D9FF715}">
      <dgm:prSet/>
      <dgm:spPr/>
      <dgm:t>
        <a:bodyPr/>
        <a:lstStyle/>
        <a:p>
          <a:endParaRPr lang="zh-TW" altLang="en-US"/>
        </a:p>
      </dgm:t>
    </dgm:pt>
    <dgm:pt modelId="{85A16455-8EB8-4849-8E68-29C7B4A81B59}" type="sibTrans" cxnId="{F04C8D6D-0B50-4188-8179-D7B64D9FF715}">
      <dgm:prSet/>
      <dgm:spPr/>
      <dgm:t>
        <a:bodyPr/>
        <a:lstStyle/>
        <a:p>
          <a:endParaRPr lang="zh-TW" altLang="en-US"/>
        </a:p>
      </dgm:t>
    </dgm:pt>
    <dgm:pt modelId="{078EF994-67D7-43BE-B3FE-B9C196A43687}">
      <dgm:prSet phldrT="[文字]" custT="1"/>
      <dgm:spPr>
        <a:solidFill>
          <a:srgbClr val="FFF6A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非歧視義務</a:t>
          </a:r>
          <a:r>
            <a:rPr lang="zh-TW" altLang="en-US" sz="1500" b="1" dirty="0" smtClean="0">
              <a:latin typeface="微軟正黑體" pitchFamily="34" charset="-120"/>
              <a:ea typeface="微軟正黑體" pitchFamily="34" charset="-120"/>
            </a:rPr>
            <a:t>（第</a:t>
          </a:r>
          <a:r>
            <a:rPr lang="en-US" altLang="zh-TW" sz="1500" b="1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1500" b="1" dirty="0" smtClean="0">
              <a:latin typeface="微軟正黑體" pitchFamily="34" charset="-120"/>
              <a:ea typeface="微軟正黑體" pitchFamily="34" charset="-120"/>
            </a:rPr>
            <a:t>條）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43D159E2-6159-4A8A-989D-5D3C0855E54E}" type="parTrans" cxnId="{6AB0F116-AEF6-4E13-B323-5274D9FEF561}">
      <dgm:prSet/>
      <dgm:spPr/>
      <dgm:t>
        <a:bodyPr/>
        <a:lstStyle/>
        <a:p>
          <a:endParaRPr lang="zh-TW" altLang="en-US"/>
        </a:p>
      </dgm:t>
    </dgm:pt>
    <dgm:pt modelId="{653445BD-E83F-4263-88F2-20F640188117}" type="sibTrans" cxnId="{6AB0F116-AEF6-4E13-B323-5274D9FEF561}">
      <dgm:prSet/>
      <dgm:spPr/>
      <dgm:t>
        <a:bodyPr/>
        <a:lstStyle/>
        <a:p>
          <a:endParaRPr lang="zh-TW" altLang="en-US"/>
        </a:p>
      </dgm:t>
    </dgm:pt>
    <dgm:pt modelId="{2B515B42-FC99-49D7-B06E-60E0CAD66290}">
      <dgm:prSet phldrT="[文字]" custT="1"/>
      <dgm:spPr>
        <a:solidFill>
          <a:srgbClr val="FFF6A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會計分離義務</a:t>
          </a:r>
          <a:r>
            <a:rPr lang="zh-TW" altLang="en-US" sz="1500" b="1" dirty="0" smtClean="0">
              <a:latin typeface="微軟正黑體" pitchFamily="34" charset="-120"/>
              <a:ea typeface="微軟正黑體" pitchFamily="34" charset="-120"/>
            </a:rPr>
            <a:t>（第</a:t>
          </a:r>
          <a:r>
            <a:rPr lang="en-US" altLang="zh-TW" sz="1500" b="1" dirty="0" smtClean="0">
              <a:latin typeface="微軟正黑體" pitchFamily="34" charset="-120"/>
              <a:ea typeface="微軟正黑體" pitchFamily="34" charset="-120"/>
            </a:rPr>
            <a:t>11</a:t>
          </a:r>
          <a:r>
            <a:rPr lang="zh-TW" altLang="en-US" sz="1500" b="1" dirty="0" smtClean="0">
              <a:latin typeface="微軟正黑體" pitchFamily="34" charset="-120"/>
              <a:ea typeface="微軟正黑體" pitchFamily="34" charset="-120"/>
            </a:rPr>
            <a:t>條）</a:t>
          </a:r>
          <a:endParaRPr lang="zh-TW" altLang="en-US" sz="1500" b="1" dirty="0">
            <a:latin typeface="微軟正黑體" pitchFamily="34" charset="-120"/>
            <a:ea typeface="微軟正黑體" pitchFamily="34" charset="-120"/>
          </a:endParaRPr>
        </a:p>
      </dgm:t>
    </dgm:pt>
    <dgm:pt modelId="{9B3262B0-1DF8-43F8-9A20-DE6961A12F41}" type="parTrans" cxnId="{0A4CD203-871C-4C7E-9EE2-CAC6BF04E98F}">
      <dgm:prSet/>
      <dgm:spPr/>
      <dgm:t>
        <a:bodyPr/>
        <a:lstStyle/>
        <a:p>
          <a:endParaRPr lang="zh-TW" altLang="en-US"/>
        </a:p>
      </dgm:t>
    </dgm:pt>
    <dgm:pt modelId="{7E8DDAE1-733A-4E90-9FE7-F58C21B4032B}" type="sibTrans" cxnId="{0A4CD203-871C-4C7E-9EE2-CAC6BF04E98F}">
      <dgm:prSet/>
      <dgm:spPr/>
      <dgm:t>
        <a:bodyPr/>
        <a:lstStyle/>
        <a:p>
          <a:endParaRPr lang="zh-TW" altLang="en-US"/>
        </a:p>
      </dgm:t>
    </dgm:pt>
    <dgm:pt modelId="{0972F9CB-315C-4DB4-B3C5-169BB6E7D1D5}" type="pres">
      <dgm:prSet presAssocID="{F4906B33-21AD-40B0-B84F-7DC53D40FF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1F7746-8170-476B-A1CC-B4488516418A}" type="pres">
      <dgm:prSet presAssocID="{2113E423-A794-45B3-9AE0-2D00474B6AF8}" presName="composite" presStyleCnt="0"/>
      <dgm:spPr/>
    </dgm:pt>
    <dgm:pt modelId="{F4A2ADF5-9333-4791-A4E4-799C11EE0DB5}" type="pres">
      <dgm:prSet presAssocID="{2113E423-A794-45B3-9AE0-2D00474B6A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9C83DF-A9EE-486C-88EE-44AA59A27571}" type="pres">
      <dgm:prSet presAssocID="{2113E423-A794-45B3-9AE0-2D00474B6A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2D5D7D-EAC5-4445-9941-94AD13F354A6}" type="pres">
      <dgm:prSet presAssocID="{665F3070-4C45-432B-BF53-F1D4D4A88664}" presName="sp" presStyleCnt="0"/>
      <dgm:spPr/>
    </dgm:pt>
    <dgm:pt modelId="{3A7AAD6D-3526-4F62-B495-C74A5732D444}" type="pres">
      <dgm:prSet presAssocID="{5617E989-9A97-4D5C-9CB3-01BB1EE1F59B}" presName="composite" presStyleCnt="0"/>
      <dgm:spPr/>
    </dgm:pt>
    <dgm:pt modelId="{1F06675A-E391-45A3-A0FE-1521EFAC45BC}" type="pres">
      <dgm:prSet presAssocID="{5617E989-9A97-4D5C-9CB3-01BB1EE1F5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F44C3E-6FFC-4284-B47D-0D82601BFDD5}" type="pres">
      <dgm:prSet presAssocID="{5617E989-9A97-4D5C-9CB3-01BB1EE1F5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1421B7-05B1-4DBC-892D-675692C440D6}" type="pres">
      <dgm:prSet presAssocID="{88E144EB-6156-4D73-9E57-DAB7B222902D}" presName="sp" presStyleCnt="0"/>
      <dgm:spPr/>
    </dgm:pt>
    <dgm:pt modelId="{F2CF2E59-A9FA-478C-BB05-9C6E42373794}" type="pres">
      <dgm:prSet presAssocID="{7BD3015D-821E-4265-A891-1BAB734E82C4}" presName="composite" presStyleCnt="0"/>
      <dgm:spPr/>
    </dgm:pt>
    <dgm:pt modelId="{4EA0A9F9-272A-4562-9488-F709CC6F272E}" type="pres">
      <dgm:prSet presAssocID="{7BD3015D-821E-4265-A891-1BAB734E82C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D9C4F2-C6B3-45F2-BD10-24C9B5E5C5F4}" type="pres">
      <dgm:prSet presAssocID="{7BD3015D-821E-4265-A891-1BAB734E82C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E45C9E-145C-43FC-B57C-AB8FD2AED333}" srcId="{C3049FB8-2AE2-4640-8B3F-BD8F1EEE1A91}" destId="{2F79D7EF-A8EF-456E-9E85-A84E0FFA885C}" srcOrd="1" destOrd="0" parTransId="{8C88FBAC-F958-4335-8C0E-073C4A10452A}" sibTransId="{6A89E68B-7A5C-49B0-94E4-39783A50D974}"/>
    <dgm:cxn modelId="{8290748F-26D5-42C8-91B9-19F80ACEAA29}" type="presOf" srcId="{C3049FB8-2AE2-4640-8B3F-BD8F1EEE1A91}" destId="{379C83DF-A9EE-486C-88EE-44AA59A27571}" srcOrd="0" destOrd="0" presId="urn:microsoft.com/office/officeart/2005/8/layout/chevron2"/>
    <dgm:cxn modelId="{9841CD27-3BD7-4355-8DC2-F431A0D23794}" srcId="{C3049FB8-2AE2-4640-8B3F-BD8F1EEE1A91}" destId="{A8405C72-16CB-4848-BE24-9A16C7E080D8}" srcOrd="0" destOrd="0" parTransId="{E159F878-D357-475C-8526-76E296C5E41C}" sibTransId="{C40A18A8-9205-4BA9-A68B-868DD6AF3085}"/>
    <dgm:cxn modelId="{B095F615-3E1A-4964-8AD0-7EEF00BDADAF}" type="presOf" srcId="{A8405C72-16CB-4848-BE24-9A16C7E080D8}" destId="{379C83DF-A9EE-486C-88EE-44AA59A27571}" srcOrd="0" destOrd="1" presId="urn:microsoft.com/office/officeart/2005/8/layout/chevron2"/>
    <dgm:cxn modelId="{4516B714-E1D4-44C5-87D9-760955BEE170}" srcId="{5617E989-9A97-4D5C-9CB3-01BB1EE1F59B}" destId="{71F0D89C-7369-4326-B3B9-B981D8E354C8}" srcOrd="0" destOrd="0" parTransId="{EA1B9B66-430C-48AF-BA1E-7F5A75585B93}" sibTransId="{D2E96957-C8D2-4FB5-B7E6-7CE47B11268A}"/>
    <dgm:cxn modelId="{45109D52-0B64-4FE4-9CCB-D35E0014D947}" srcId="{71F0D89C-7369-4326-B3B9-B981D8E354C8}" destId="{C8A559C9-D09A-49A8-919E-FE6D423DBD1B}" srcOrd="0" destOrd="0" parTransId="{836CA44D-1B0D-46A7-A45F-F93D03B8629E}" sibTransId="{171F34A2-591B-44FE-AEBB-C059E6849526}"/>
    <dgm:cxn modelId="{62E05AA5-0964-4D62-8EBD-868BE01572E0}" srcId="{F4906B33-21AD-40B0-B84F-7DC53D40FF9D}" destId="{7BD3015D-821E-4265-A891-1BAB734E82C4}" srcOrd="2" destOrd="0" parTransId="{F2A48905-5545-4FD6-8B66-2F84C5B3D55C}" sibTransId="{C51204CF-6607-4649-8E0D-C8D53B90581A}"/>
    <dgm:cxn modelId="{CB8BD251-C730-4AC4-BCB7-A432A9A5A069}" srcId="{441CCE6D-FC4C-4DC6-8E97-81DA1595DAB6}" destId="{A6B6040B-7562-469D-A731-3BC51ED66038}" srcOrd="0" destOrd="0" parTransId="{FAD3B08D-7CE6-45E7-9634-F88B633111F8}" sibTransId="{34350DCE-1097-4A18-9FA8-A172D7E8488A}"/>
    <dgm:cxn modelId="{F04C8D6D-0B50-4188-8179-D7B64D9FF715}" srcId="{C3049FB8-2AE2-4640-8B3F-BD8F1EEE1A91}" destId="{735448D6-81DF-443D-8D84-B1E66ED5554A}" srcOrd="2" destOrd="0" parTransId="{21F55284-8E97-4732-A9BA-5324DFE5639E}" sibTransId="{85A16455-8EB8-4849-8E68-29C7B4A81B59}"/>
    <dgm:cxn modelId="{0A4CD203-871C-4C7E-9EE2-CAC6BF04E98F}" srcId="{441CCE6D-FC4C-4DC6-8E97-81DA1595DAB6}" destId="{2B515B42-FC99-49D7-B06E-60E0CAD66290}" srcOrd="2" destOrd="0" parTransId="{9B3262B0-1DF8-43F8-9A20-DE6961A12F41}" sibTransId="{7E8DDAE1-733A-4E90-9FE7-F58C21B4032B}"/>
    <dgm:cxn modelId="{0C4CC626-F645-44F7-B909-6D08BAD3AB54}" type="presOf" srcId="{F4906B33-21AD-40B0-B84F-7DC53D40FF9D}" destId="{0972F9CB-315C-4DB4-B3C5-169BB6E7D1D5}" srcOrd="0" destOrd="0" presId="urn:microsoft.com/office/officeart/2005/8/layout/chevron2"/>
    <dgm:cxn modelId="{A9C314F7-36F4-492D-B2E0-186E1512CDBC}" type="presOf" srcId="{A6B6040B-7562-469D-A731-3BC51ED66038}" destId="{0AD9C4F2-C6B3-45F2-BD10-24C9B5E5C5F4}" srcOrd="0" destOrd="1" presId="urn:microsoft.com/office/officeart/2005/8/layout/chevron2"/>
    <dgm:cxn modelId="{CA11F85B-5A9A-4A47-A63D-7EBF333B7118}" srcId="{7BD3015D-821E-4265-A891-1BAB734E82C4}" destId="{441CCE6D-FC4C-4DC6-8E97-81DA1595DAB6}" srcOrd="0" destOrd="0" parTransId="{394B525E-9FC5-41AB-A2DE-3EEE3F1769BB}" sibTransId="{F6ADACDA-DA7D-47B1-A96D-CC65334303B3}"/>
    <dgm:cxn modelId="{E52D728F-901E-4B1D-990D-43C6F2F54955}" type="presOf" srcId="{2113E423-A794-45B3-9AE0-2D00474B6AF8}" destId="{F4A2ADF5-9333-4791-A4E4-799C11EE0DB5}" srcOrd="0" destOrd="0" presId="urn:microsoft.com/office/officeart/2005/8/layout/chevron2"/>
    <dgm:cxn modelId="{20B8B121-F7F4-447F-9BAB-F715E0CC60BF}" type="presOf" srcId="{078EF994-67D7-43BE-B3FE-B9C196A43687}" destId="{0AD9C4F2-C6B3-45F2-BD10-24C9B5E5C5F4}" srcOrd="0" destOrd="2" presId="urn:microsoft.com/office/officeart/2005/8/layout/chevron2"/>
    <dgm:cxn modelId="{46E75183-E847-4E59-84DF-D946A35D15A8}" srcId="{F4906B33-21AD-40B0-B84F-7DC53D40FF9D}" destId="{5617E989-9A97-4D5C-9CB3-01BB1EE1F59B}" srcOrd="1" destOrd="0" parTransId="{79EC6A9F-476B-401B-93E6-005480F6F914}" sibTransId="{88E144EB-6156-4D73-9E57-DAB7B222902D}"/>
    <dgm:cxn modelId="{26D6947B-F359-4F2E-BC63-A44530BAE908}" srcId="{2113E423-A794-45B3-9AE0-2D00474B6AF8}" destId="{C3049FB8-2AE2-4640-8B3F-BD8F1EEE1A91}" srcOrd="0" destOrd="0" parTransId="{03AB25B5-EB53-4694-B9DC-7616A05A2619}" sibTransId="{997A6FAC-8050-471E-8E06-A44E19846897}"/>
    <dgm:cxn modelId="{E2EB8181-BCCD-4777-AE16-8398489F7916}" type="presOf" srcId="{2F79D7EF-A8EF-456E-9E85-A84E0FFA885C}" destId="{379C83DF-A9EE-486C-88EE-44AA59A27571}" srcOrd="0" destOrd="2" presId="urn:microsoft.com/office/officeart/2005/8/layout/chevron2"/>
    <dgm:cxn modelId="{638FDADB-B8F4-4CDF-A9E6-F77A10000A8E}" type="presOf" srcId="{C8A559C9-D09A-49A8-919E-FE6D423DBD1B}" destId="{A8F44C3E-6FFC-4284-B47D-0D82601BFDD5}" srcOrd="0" destOrd="1" presId="urn:microsoft.com/office/officeart/2005/8/layout/chevron2"/>
    <dgm:cxn modelId="{4EF194A6-AEE4-48EB-95AE-AA9C16B094BF}" srcId="{F4906B33-21AD-40B0-B84F-7DC53D40FF9D}" destId="{2113E423-A794-45B3-9AE0-2D00474B6AF8}" srcOrd="0" destOrd="0" parTransId="{ED2F8E32-62CA-4452-94B1-46857B59DA4A}" sibTransId="{665F3070-4C45-432B-BF53-F1D4D4A88664}"/>
    <dgm:cxn modelId="{69D7F4F8-3385-4552-840B-64304A0EBDB8}" type="presOf" srcId="{735448D6-81DF-443D-8D84-B1E66ED5554A}" destId="{379C83DF-A9EE-486C-88EE-44AA59A27571}" srcOrd="0" destOrd="3" presId="urn:microsoft.com/office/officeart/2005/8/layout/chevron2"/>
    <dgm:cxn modelId="{A8C87A60-97EF-4AA1-BF1A-229B566AE4EE}" type="presOf" srcId="{71F0D89C-7369-4326-B3B9-B981D8E354C8}" destId="{A8F44C3E-6FFC-4284-B47D-0D82601BFDD5}" srcOrd="0" destOrd="0" presId="urn:microsoft.com/office/officeart/2005/8/layout/chevron2"/>
    <dgm:cxn modelId="{DAF0B2E9-6F56-4FAA-BF30-20AD07865042}" type="presOf" srcId="{5617E989-9A97-4D5C-9CB3-01BB1EE1F59B}" destId="{1F06675A-E391-45A3-A0FE-1521EFAC45BC}" srcOrd="0" destOrd="0" presId="urn:microsoft.com/office/officeart/2005/8/layout/chevron2"/>
    <dgm:cxn modelId="{02D5F3F9-F88F-4DBA-B149-6A5C022F1DAE}" type="presOf" srcId="{441CCE6D-FC4C-4DC6-8E97-81DA1595DAB6}" destId="{0AD9C4F2-C6B3-45F2-BD10-24C9B5E5C5F4}" srcOrd="0" destOrd="0" presId="urn:microsoft.com/office/officeart/2005/8/layout/chevron2"/>
    <dgm:cxn modelId="{E02BDBA4-31B3-4366-91D5-E97D31A036FB}" type="presOf" srcId="{2B515B42-FC99-49D7-B06E-60E0CAD66290}" destId="{0AD9C4F2-C6B3-45F2-BD10-24C9B5E5C5F4}" srcOrd="0" destOrd="3" presId="urn:microsoft.com/office/officeart/2005/8/layout/chevron2"/>
    <dgm:cxn modelId="{9A10E954-62E6-4B96-B77D-8CF3355FE963}" type="presOf" srcId="{7BD3015D-821E-4265-A891-1BAB734E82C4}" destId="{4EA0A9F9-272A-4562-9488-F709CC6F272E}" srcOrd="0" destOrd="0" presId="urn:microsoft.com/office/officeart/2005/8/layout/chevron2"/>
    <dgm:cxn modelId="{6AB0F116-AEF6-4E13-B323-5274D9FEF561}" srcId="{441CCE6D-FC4C-4DC6-8E97-81DA1595DAB6}" destId="{078EF994-67D7-43BE-B3FE-B9C196A43687}" srcOrd="1" destOrd="0" parTransId="{43D159E2-6159-4A8A-989D-5D3C0855E54E}" sibTransId="{653445BD-E83F-4263-88F2-20F640188117}"/>
    <dgm:cxn modelId="{8306FD93-960D-4B6D-A556-FE3A88934998}" type="presParOf" srcId="{0972F9CB-315C-4DB4-B3C5-169BB6E7D1D5}" destId="{211F7746-8170-476B-A1CC-B4488516418A}" srcOrd="0" destOrd="0" presId="urn:microsoft.com/office/officeart/2005/8/layout/chevron2"/>
    <dgm:cxn modelId="{FF0C571C-FC82-4387-907C-A8C85560B615}" type="presParOf" srcId="{211F7746-8170-476B-A1CC-B4488516418A}" destId="{F4A2ADF5-9333-4791-A4E4-799C11EE0DB5}" srcOrd="0" destOrd="0" presId="urn:microsoft.com/office/officeart/2005/8/layout/chevron2"/>
    <dgm:cxn modelId="{8DF46BDA-4A3E-4256-80F3-9F02E7A41B7B}" type="presParOf" srcId="{211F7746-8170-476B-A1CC-B4488516418A}" destId="{379C83DF-A9EE-486C-88EE-44AA59A27571}" srcOrd="1" destOrd="0" presId="urn:microsoft.com/office/officeart/2005/8/layout/chevron2"/>
    <dgm:cxn modelId="{F43CB0B4-2C8C-4002-BCE3-C910A15FE60C}" type="presParOf" srcId="{0972F9CB-315C-4DB4-B3C5-169BB6E7D1D5}" destId="{2D2D5D7D-EAC5-4445-9941-94AD13F354A6}" srcOrd="1" destOrd="0" presId="urn:microsoft.com/office/officeart/2005/8/layout/chevron2"/>
    <dgm:cxn modelId="{6A0959E5-4E2D-4659-9850-112D11A78DBA}" type="presParOf" srcId="{0972F9CB-315C-4DB4-B3C5-169BB6E7D1D5}" destId="{3A7AAD6D-3526-4F62-B495-C74A5732D444}" srcOrd="2" destOrd="0" presId="urn:microsoft.com/office/officeart/2005/8/layout/chevron2"/>
    <dgm:cxn modelId="{AC9B756E-4C46-4000-AE4B-F80017B44F3B}" type="presParOf" srcId="{3A7AAD6D-3526-4F62-B495-C74A5732D444}" destId="{1F06675A-E391-45A3-A0FE-1521EFAC45BC}" srcOrd="0" destOrd="0" presId="urn:microsoft.com/office/officeart/2005/8/layout/chevron2"/>
    <dgm:cxn modelId="{0309BC6B-91D1-4C3B-9D84-F1561BEDD087}" type="presParOf" srcId="{3A7AAD6D-3526-4F62-B495-C74A5732D444}" destId="{A8F44C3E-6FFC-4284-B47D-0D82601BFDD5}" srcOrd="1" destOrd="0" presId="urn:microsoft.com/office/officeart/2005/8/layout/chevron2"/>
    <dgm:cxn modelId="{06E20412-2CAB-4426-89AD-CE7143FA0B35}" type="presParOf" srcId="{0972F9CB-315C-4DB4-B3C5-169BB6E7D1D5}" destId="{BA1421B7-05B1-4DBC-892D-675692C440D6}" srcOrd="3" destOrd="0" presId="urn:microsoft.com/office/officeart/2005/8/layout/chevron2"/>
    <dgm:cxn modelId="{52F7F117-A4D9-4968-A9BA-C6EA3498157A}" type="presParOf" srcId="{0972F9CB-315C-4DB4-B3C5-169BB6E7D1D5}" destId="{F2CF2E59-A9FA-478C-BB05-9C6E42373794}" srcOrd="4" destOrd="0" presId="urn:microsoft.com/office/officeart/2005/8/layout/chevron2"/>
    <dgm:cxn modelId="{F584AEDE-FE35-44DD-870F-1F3FAED9931A}" type="presParOf" srcId="{F2CF2E59-A9FA-478C-BB05-9C6E42373794}" destId="{4EA0A9F9-272A-4562-9488-F709CC6F272E}" srcOrd="0" destOrd="0" presId="urn:microsoft.com/office/officeart/2005/8/layout/chevron2"/>
    <dgm:cxn modelId="{9FB1CB0D-A39E-4002-9E01-0AA38D166BE5}" type="presParOf" srcId="{F2CF2E59-A9FA-478C-BB05-9C6E42373794}" destId="{0AD9C4F2-C6B3-45F2-BD10-24C9B5E5C5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2ADF5-9333-4791-A4E4-799C11EE0DB5}">
      <dsp:nvSpPr>
        <dsp:cNvPr id="0" name=""/>
        <dsp:cNvSpPr/>
      </dsp:nvSpPr>
      <dsp:spPr>
        <a:xfrm rot="5400000">
          <a:off x="-281547" y="285641"/>
          <a:ext cx="1876983" cy="1313888"/>
        </a:xfrm>
        <a:prstGeom prst="chevron">
          <a:avLst/>
        </a:prstGeom>
        <a:solidFill>
          <a:srgbClr val="CCE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事前管制之</a:t>
          </a:r>
          <a:r>
            <a:rPr lang="en-US" altLang="zh-TW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市場界定</a:t>
          </a:r>
          <a:endParaRPr lang="zh-TW" alt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661037"/>
        <a:ext cx="1313888" cy="563095"/>
      </dsp:txXfrm>
    </dsp:sp>
    <dsp:sp modelId="{379C83DF-A9EE-486C-88EE-44AA59A27571}">
      <dsp:nvSpPr>
        <dsp:cNvPr id="0" name=""/>
        <dsp:cNvSpPr/>
      </dsp:nvSpPr>
      <dsp:spPr>
        <a:xfrm rot="5400000">
          <a:off x="4439091" y="-3121109"/>
          <a:ext cx="1220680" cy="7471087"/>
        </a:xfrm>
        <a:prstGeom prst="round2SameRect">
          <a:avLst/>
        </a:prstGeom>
        <a:solidFill>
          <a:srgbClr val="FFF6A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架構指令</a:t>
          </a:r>
          <a:r>
            <a:rPr lang="en-US" altLang="zh-TW" sz="1800" b="1" kern="1200" dirty="0" smtClean="0">
              <a:effectLst/>
              <a:latin typeface="微軟正黑體" pitchFamily="34" charset="-120"/>
              <a:ea typeface="微軟正黑體" pitchFamily="34" charset="-120"/>
            </a:rPr>
            <a:t>(2002/21/EC)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第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條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marL="228600" lvl="2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 smtClean="0">
              <a:latin typeface="微軟正黑體" pitchFamily="34" charset="-120"/>
              <a:ea typeface="微軟正黑體" pitchFamily="34" charset="-120"/>
            </a:rPr>
            <a:t>市場具有高且持續之市場進入障礙</a:t>
          </a:r>
          <a:endParaRPr lang="zh-TW" altLang="en-US" sz="1400" b="1" kern="1200" dirty="0">
            <a:latin typeface="微軟正黑體" pitchFamily="34" charset="-120"/>
            <a:ea typeface="微軟正黑體" pitchFamily="34" charset="-120"/>
          </a:endParaRPr>
        </a:p>
        <a:p>
          <a:pPr marL="228600" lvl="2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 smtClean="0">
              <a:latin typeface="微軟正黑體" pitchFamily="34" charset="-120"/>
              <a:ea typeface="微軟正黑體" pitchFamily="34" charset="-120"/>
            </a:rPr>
            <a:t>市場結構在相關時間範圍不會朝向有效競爭</a:t>
          </a:r>
          <a:endParaRPr lang="zh-TW" altLang="en-US" sz="1400" b="1" kern="1200" dirty="0">
            <a:latin typeface="微軟正黑體" pitchFamily="34" charset="-120"/>
            <a:ea typeface="微軟正黑體" pitchFamily="34" charset="-120"/>
          </a:endParaRPr>
        </a:p>
        <a:p>
          <a:pPr marL="228600" lvl="2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 smtClean="0">
              <a:latin typeface="微軟正黑體" pitchFamily="34" charset="-120"/>
              <a:ea typeface="微軟正黑體" pitchFamily="34" charset="-120"/>
            </a:rPr>
            <a:t>市場失靈能否依競爭法進行有效處理</a:t>
          </a:r>
          <a:endParaRPr lang="zh-TW" altLang="en-US" sz="14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313888" y="63683"/>
        <a:ext cx="7411498" cy="1101502"/>
      </dsp:txXfrm>
    </dsp:sp>
    <dsp:sp modelId="{1F06675A-E391-45A3-A0FE-1521EFAC45BC}">
      <dsp:nvSpPr>
        <dsp:cNvPr id="0" name=""/>
        <dsp:cNvSpPr/>
      </dsp:nvSpPr>
      <dsp:spPr>
        <a:xfrm rot="5400000">
          <a:off x="-281547" y="1971347"/>
          <a:ext cx="1876983" cy="1313888"/>
        </a:xfrm>
        <a:prstGeom prst="chevron">
          <a:avLst/>
        </a:prstGeom>
        <a:solidFill>
          <a:srgbClr val="99C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市場分析</a:t>
          </a:r>
          <a:endParaRPr lang="zh-TW" alt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2346743"/>
        <a:ext cx="1313888" cy="563095"/>
      </dsp:txXfrm>
    </dsp:sp>
    <dsp:sp modelId="{A8F44C3E-6FFC-4284-B47D-0D82601BFDD5}">
      <dsp:nvSpPr>
        <dsp:cNvPr id="0" name=""/>
        <dsp:cNvSpPr/>
      </dsp:nvSpPr>
      <dsp:spPr>
        <a:xfrm rot="5400000">
          <a:off x="4439412" y="-1435723"/>
          <a:ext cx="1220039" cy="7471087"/>
        </a:xfrm>
        <a:prstGeom prst="round2SameRect">
          <a:avLst/>
        </a:prstGeom>
        <a:solidFill>
          <a:srgbClr val="FFF6A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架構指令第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14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、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16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條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認定具</a:t>
          </a:r>
          <a:r>
            <a:rPr lang="zh-TW" alt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顯著市場力量</a:t>
          </a: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（</a:t>
          </a:r>
          <a:r>
            <a:rPr lang="en-US" altLang="en-US" sz="1600" b="1" kern="1200" dirty="0" smtClean="0">
              <a:latin typeface="微軟正黑體" pitchFamily="34" charset="-120"/>
              <a:ea typeface="微軟正黑體" pitchFamily="34" charset="-120"/>
            </a:rPr>
            <a:t>significant market power, </a:t>
          </a:r>
          <a:r>
            <a:rPr lang="en-US" altLang="zh-TW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SMP</a:t>
          </a: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）之業者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313889" y="1749357"/>
        <a:ext cx="7411530" cy="1100925"/>
      </dsp:txXfrm>
    </dsp:sp>
    <dsp:sp modelId="{4EA0A9F9-272A-4562-9488-F709CC6F272E}">
      <dsp:nvSpPr>
        <dsp:cNvPr id="0" name=""/>
        <dsp:cNvSpPr/>
      </dsp:nvSpPr>
      <dsp:spPr>
        <a:xfrm rot="5400000">
          <a:off x="-281547" y="3657054"/>
          <a:ext cx="1876983" cy="1313888"/>
        </a:xfrm>
        <a:prstGeom prst="chevron">
          <a:avLst/>
        </a:prstGeom>
        <a:solidFill>
          <a:srgbClr val="3399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採取措施</a:t>
          </a:r>
          <a:endParaRPr lang="zh-TW" alt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4032450"/>
        <a:ext cx="1313888" cy="563095"/>
      </dsp:txXfrm>
    </dsp:sp>
    <dsp:sp modelId="{0AD9C4F2-C6B3-45F2-BD10-24C9B5E5C5F4}">
      <dsp:nvSpPr>
        <dsp:cNvPr id="0" name=""/>
        <dsp:cNvSpPr/>
      </dsp:nvSpPr>
      <dsp:spPr>
        <a:xfrm rot="5400000">
          <a:off x="4439412" y="249982"/>
          <a:ext cx="1220039" cy="7471087"/>
        </a:xfrm>
        <a:prstGeom prst="round2SameRect">
          <a:avLst/>
        </a:prstGeom>
        <a:solidFill>
          <a:srgbClr val="FFF6A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接取指令</a:t>
          </a:r>
          <a:r>
            <a:rPr lang="en-US" altLang="zh-TW" sz="1800" b="1" kern="1200" dirty="0" smtClean="0">
              <a:effectLst/>
              <a:latin typeface="微軟正黑體" pitchFamily="34" charset="-120"/>
              <a:ea typeface="微軟正黑體" pitchFamily="34" charset="-120"/>
            </a:rPr>
            <a:t>(2002/19/EC)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第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9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～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13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條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marL="228600" lvl="2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透明義務</a:t>
          </a:r>
          <a:r>
            <a:rPr lang="zh-TW" altLang="en-US" sz="1500" b="1" kern="1200" dirty="0" smtClean="0">
              <a:latin typeface="微軟正黑體" pitchFamily="34" charset="-120"/>
              <a:ea typeface="微軟正黑體" pitchFamily="34" charset="-120"/>
            </a:rPr>
            <a:t>（第</a:t>
          </a:r>
          <a:r>
            <a:rPr lang="en-US" altLang="zh-TW" sz="1500" b="1" kern="1200" dirty="0" smtClean="0">
              <a:latin typeface="微軟正黑體" pitchFamily="34" charset="-120"/>
              <a:ea typeface="微軟正黑體" pitchFamily="34" charset="-120"/>
            </a:rPr>
            <a:t>9</a:t>
          </a:r>
          <a:r>
            <a:rPr lang="zh-TW" altLang="en-US" sz="1500" b="1" kern="1200" dirty="0" smtClean="0">
              <a:latin typeface="微軟正黑體" pitchFamily="34" charset="-120"/>
              <a:ea typeface="微軟正黑體" pitchFamily="34" charset="-120"/>
            </a:rPr>
            <a:t>條）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  <a:p>
          <a:pPr marL="228600" lvl="2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非歧視義務</a:t>
          </a:r>
          <a:r>
            <a:rPr lang="zh-TW" altLang="en-US" sz="1500" b="1" kern="1200" dirty="0" smtClean="0">
              <a:latin typeface="微軟正黑體" pitchFamily="34" charset="-120"/>
              <a:ea typeface="微軟正黑體" pitchFamily="34" charset="-120"/>
            </a:rPr>
            <a:t>（第</a:t>
          </a:r>
          <a:r>
            <a:rPr lang="en-US" altLang="zh-TW" sz="1500" b="1" kern="1200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1500" b="1" kern="1200" dirty="0" smtClean="0">
              <a:latin typeface="微軟正黑體" pitchFamily="34" charset="-120"/>
              <a:ea typeface="微軟正黑體" pitchFamily="34" charset="-120"/>
            </a:rPr>
            <a:t>條）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  <a:p>
          <a:pPr marL="228600" lvl="2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會計分離義務</a:t>
          </a:r>
          <a:r>
            <a:rPr lang="zh-TW" altLang="en-US" sz="1500" b="1" kern="1200" dirty="0" smtClean="0">
              <a:latin typeface="微軟正黑體" pitchFamily="34" charset="-120"/>
              <a:ea typeface="微軟正黑體" pitchFamily="34" charset="-120"/>
            </a:rPr>
            <a:t>（第</a:t>
          </a:r>
          <a:r>
            <a:rPr lang="en-US" altLang="zh-TW" sz="1500" b="1" kern="1200" dirty="0" smtClean="0">
              <a:latin typeface="微軟正黑體" pitchFamily="34" charset="-120"/>
              <a:ea typeface="微軟正黑體" pitchFamily="34" charset="-120"/>
            </a:rPr>
            <a:t>11</a:t>
          </a:r>
          <a:r>
            <a:rPr lang="zh-TW" altLang="en-US" sz="1500" b="1" kern="1200" dirty="0" smtClean="0">
              <a:latin typeface="微軟正黑體" pitchFamily="34" charset="-120"/>
              <a:ea typeface="微軟正黑體" pitchFamily="34" charset="-120"/>
            </a:rPr>
            <a:t>條）</a:t>
          </a:r>
          <a:endParaRPr lang="zh-TW" altLang="en-US" sz="15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313889" y="3435063"/>
        <a:ext cx="7411530" cy="1100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DB5E8-FEB2-4AF0-85EF-B0D502B3B159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DC0B2-2286-4E11-9047-F3A9E16865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763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E1AAB-494C-4EED-9E6C-DF42266D9585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DA45-38C3-4912-BCC7-591DA6FEC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93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整篇文章論述的基礎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smtClean="0">
                <a:solidFill>
                  <a:srgbClr val="FF0000"/>
                </a:solidFill>
              </a:rPr>
              <a:t>重心</a:t>
            </a:r>
            <a:r>
              <a:rPr lang="en-US" altLang="zh-TW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，在於第三點如何建立電信市場的有效競爭。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產業組織的設計上，導入競爭，由獨佔轉換為部分競爭部分獨、寡占的結構。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DA45-38C3-4912-BCC7-591DA6FEC7E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72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</a:rPr>
              <a:t>參進業者以追求自身最大利潤為目的，進行事業活動。若完全競爭條件成立，則市場機能會達成社會福利最大化的資源配置狀態。但是，由於資訊的非對稱性與外部性存在，使得某些場合政府必需介入企業活動，給予適度的限制。此時，管制當局與參進企業之間，就可能出現管制範圍與程度，或者管制方法意見上的對立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altLang="zh-TW" dirty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</a:rPr>
              <a:t> 當所課予的管制對既存業者與新進業者產生不同的影響時，兩者之間對於管制的妥適性與強度，即可能產生意見上的對立。當為促進市場公平競爭，而只針對既存業者課予特定管制時，既存業者通常會主張競爭已達一定水準，應將追加的管制撤除；新進業者則會以競爭尚未達充分水準為由，主張管制應持續。兩者</a:t>
            </a:r>
            <a:r>
              <a:rPr lang="zh-TW" altLang="en-US" dirty="0" smtClean="0">
                <a:solidFill>
                  <a:srgbClr val="FF0000"/>
                </a:solidFill>
              </a:rPr>
              <a:t>之間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altLang="zh-TW" dirty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zh-TW" altLang="en-US" dirty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</a:rPr>
              <a:t>對於導入競爭後所發生的問題，直接管制機關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目的事業主管機關</a:t>
            </a:r>
            <a:r>
              <a:rPr lang="en-US" altLang="zh-TW" dirty="0">
                <a:solidFill>
                  <a:srgbClr val="FF0000"/>
                </a:solidFill>
              </a:rPr>
              <a:t>) </a:t>
            </a:r>
            <a:r>
              <a:rPr lang="zh-TW" altLang="en-US" dirty="0">
                <a:solidFill>
                  <a:srgbClr val="FF0000"/>
                </a:solidFill>
              </a:rPr>
              <a:t>與間接管制機關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競爭法主管機關</a:t>
            </a:r>
            <a:r>
              <a:rPr lang="en-US" altLang="zh-TW" dirty="0">
                <a:solidFill>
                  <a:srgbClr val="FF0000"/>
                </a:solidFill>
              </a:rPr>
              <a:t>)) </a:t>
            </a:r>
            <a:r>
              <a:rPr lang="zh-TW" altLang="en-US" dirty="0">
                <a:solidFill>
                  <a:srgbClr val="FF0000"/>
                </a:solidFill>
              </a:rPr>
              <a:t>之間，若在意見與解釋產生差異，將損及法的安定性。對於同一事象，認同不同觀點的競合適用，也可能增加業者的營運成本。</a:t>
            </a:r>
          </a:p>
          <a:p>
            <a:pPr marL="171450" indent="-171450">
              <a:buFont typeface="Arial" pitchFamily="34" charset="0"/>
              <a:buChar char="•"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1DA45-38C3-4912-BCC7-591DA6FEC7E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84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00D2-35BA-4794-890A-AF5CF3D8C7BA}" type="datetime1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39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95D1-87E8-403B-B8C9-4D4E2CFC975D}" type="datetime1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73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81B5-268D-4709-9CDF-719823C4928F}" type="datetime1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02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D4CB-8A3D-46A5-8FD4-E83AA431DA7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C719-5F87-466E-95B1-1E8472AA91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1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85F4-1CA3-44DA-817D-F6424D84E0A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211960" y="6381328"/>
            <a:ext cx="762000" cy="365125"/>
          </a:xfrm>
        </p:spPr>
        <p:txBody>
          <a:bodyPr/>
          <a:lstStyle/>
          <a:p>
            <a:fld id="{A000C719-5F87-466E-95B1-1E8472AA91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8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123B-3D3B-485E-86CC-390015058E0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C719-5F87-466E-95B1-1E8472AA91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66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DFDE-1FDE-44CB-BF4F-C970F6DE97F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C719-5F87-466E-95B1-1E8472AA91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1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46BC-516D-4C18-99E5-503397FFBF6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C719-5F87-466E-95B1-1E8472AA91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55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33B9-EE80-4F27-9763-680A9D0BA6C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C719-5F87-466E-95B1-1E8472AA91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68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A220-0DEB-4191-8979-3D2DDF9DC63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C719-5F87-466E-95B1-1E8472AA91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9EEF-F54B-48E1-9FB0-97CA1FC4EE2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C719-5F87-466E-95B1-1E8472AA91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3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8AA8-D6E0-4268-B622-A907BA81B575}" type="datetime1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5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E7FE-BC6D-4A97-8E49-AC1318C4DBD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00C719-5F87-466E-95B1-1E8472AA91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00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B9D8-AC77-48B7-8794-E468D3594F5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C719-5F87-466E-95B1-1E8472AA91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7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D96-DBE7-44AA-B360-76651ACCF3E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C719-5F87-466E-95B1-1E8472AA91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9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4AE5-C02E-4E26-A094-C8A7D79E77F8}" type="datetime1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14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526F-99B7-4C56-9E54-A8AD854CABCD}" type="datetime1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21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256A-14C2-4CE0-AE77-622618D7F8F4}" type="datetime1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14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631E-E0B6-4F80-8119-E7D02492860D}" type="datetime1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02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8F49-AA82-4130-A317-69EA5F72588A}" type="datetime1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18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5965-F414-4FDA-B5FD-E1FFBDEFCEE2}" type="datetime1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32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F720-E174-494E-A64C-93825B58ED22}" type="datetime1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87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9301-F7D7-44DB-9D30-15DD43C3D352}" type="datetime1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0B7D-7CEA-4E6D-947F-EC0357C642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5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3C7D80-FA57-4FAD-916A-6580872F4A02}" type="datetime1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2016/6/18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BD6DC9-3358-496B-819F-06A2A1DD5B93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02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/>
              <a:t>國家通訊傳播委員會匯流五法</a:t>
            </a:r>
            <a:r>
              <a:rPr lang="zh-TW" altLang="en-US" sz="3600" b="1" dirty="0" smtClean="0"/>
              <a:t>研討會</a:t>
            </a:r>
            <a:r>
              <a:rPr lang="zh-TW" altLang="en-US" sz="3600" b="1" dirty="0"/>
              <a:t/>
            </a:r>
            <a:br>
              <a:rPr lang="zh-TW" altLang="en-US" sz="3600" b="1" dirty="0"/>
            </a:br>
            <a:r>
              <a:rPr lang="en-US" altLang="zh-TW" b="1" dirty="0"/>
              <a:t>-</a:t>
            </a:r>
            <a:r>
              <a:rPr lang="zh-TW" altLang="en-US" sz="2200" b="1" dirty="0"/>
              <a:t>迎向通訊傳播新紀元 </a:t>
            </a:r>
            <a:endParaRPr lang="zh-TW" altLang="en-US" sz="1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400" b="1" dirty="0" smtClean="0">
                <a:solidFill>
                  <a:schemeClr val="tx1"/>
                </a:solidFill>
              </a:rPr>
              <a:t>國立台北大學經濟學系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endParaRPr lang="en-US" altLang="zh-TW" sz="2400" b="1" dirty="0" smtClean="0">
              <a:solidFill>
                <a:schemeClr val="tx1"/>
              </a:solidFill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</a:rPr>
              <a:t>劉崇堅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endParaRPr lang="en-US" altLang="zh-TW" sz="2400" b="1" dirty="0" smtClean="0">
              <a:solidFill>
                <a:schemeClr val="tx1"/>
              </a:solidFill>
            </a:endParaRPr>
          </a:p>
          <a:p>
            <a:r>
              <a:rPr lang="en-US" altLang="zh-TW" sz="2200" b="1" dirty="0" smtClean="0">
                <a:solidFill>
                  <a:schemeClr val="tx1"/>
                </a:solidFill>
              </a:rPr>
              <a:t>2016 06 18</a:t>
            </a:r>
            <a:endParaRPr lang="zh-TW" altLang="en-US" sz="2200" b="1" dirty="0" smtClean="0">
              <a:solidFill>
                <a:schemeClr val="tx1"/>
              </a:solidFill>
            </a:endParaRPr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6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問題二：競爭</a:t>
            </a:r>
            <a:r>
              <a:rPr lang="zh-TW" altLang="en-US" sz="2800" dirty="0"/>
              <a:t>與管制</a:t>
            </a:r>
            <a:r>
              <a:rPr lang="zh-TW" altLang="en-US" sz="2800" dirty="0" smtClean="0"/>
              <a:t>共存的調和問題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競爭與管制並存</a:t>
            </a:r>
            <a:endParaRPr lang="en-US" altLang="zh-TW" sz="2400" dirty="0" smtClean="0"/>
          </a:p>
          <a:p>
            <a:pPr lvl="1"/>
            <a:r>
              <a:rPr lang="zh-TW" altLang="en-US" sz="2000" dirty="0"/>
              <a:t>競爭</a:t>
            </a:r>
            <a:r>
              <a:rPr lang="zh-TW" altLang="en-US" sz="2000" dirty="0" smtClean="0"/>
              <a:t>法則：追求</a:t>
            </a:r>
            <a:r>
              <a:rPr lang="zh-TW" altLang="en-US" sz="2000" dirty="0"/>
              <a:t>效率</a:t>
            </a:r>
            <a:r>
              <a:rPr lang="zh-TW" altLang="en-US" sz="2000" dirty="0" smtClean="0"/>
              <a:t>性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政策法則：追求</a:t>
            </a:r>
            <a:r>
              <a:rPr lang="zh-TW" altLang="en-US" sz="2000" dirty="0"/>
              <a:t>社會福利極大</a:t>
            </a:r>
            <a:r>
              <a:rPr lang="zh-TW" altLang="en-US" sz="2000" dirty="0" smtClean="0"/>
              <a:t>化</a:t>
            </a:r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r>
              <a:rPr lang="zh-TW" altLang="en-US" sz="2400" dirty="0" smtClean="0"/>
              <a:t>對立產生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所追求目標的</a:t>
            </a:r>
            <a:r>
              <a:rPr lang="zh-TW" altLang="en-US" sz="2000" dirty="0"/>
              <a:t>方向或問題處理的方法不同時，利害或意見的對立就會產生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三</a:t>
            </a:r>
            <a:r>
              <a:rPr lang="zh-TW" altLang="en-US" sz="2000" dirty="0"/>
              <a:t>個可能的對</a:t>
            </a:r>
            <a:r>
              <a:rPr lang="zh-TW" altLang="en-US" sz="2000" dirty="0" smtClean="0"/>
              <a:t>立軸 </a:t>
            </a:r>
            <a:endParaRPr lang="en-US" altLang="zh-TW" sz="2000" dirty="0" smtClean="0"/>
          </a:p>
          <a:p>
            <a:pPr marL="457200" lvl="1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Armstrong and Sappington (2005)</a:t>
            </a:r>
            <a:r>
              <a:rPr lang="zh-TW" altLang="en-US" sz="2000" dirty="0"/>
              <a:t>、</a:t>
            </a:r>
            <a:r>
              <a:rPr lang="en-US" altLang="zh-TW" sz="2000" dirty="0" err="1"/>
              <a:t>Uekusa</a:t>
            </a:r>
            <a:r>
              <a:rPr lang="en-US" altLang="zh-TW" sz="2000" dirty="0"/>
              <a:t> (2000) </a:t>
            </a:r>
            <a:r>
              <a:rPr lang="zh-TW" altLang="en-US" sz="2000" dirty="0" smtClean="0"/>
              <a:t>等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問題二：競爭與管制共存的調和問題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sz="3400" dirty="0"/>
              <a:t>三個可能的對立軸 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900" dirty="0" smtClean="0"/>
              <a:t>(</a:t>
            </a:r>
            <a:r>
              <a:rPr lang="zh-TW" altLang="en-US" sz="2900" dirty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  </a:t>
            </a:r>
            <a:r>
              <a:rPr lang="en-US" altLang="zh-TW" dirty="0" smtClean="0"/>
              <a:t> </a:t>
            </a:r>
            <a:r>
              <a:rPr lang="zh-TW" altLang="en-US" dirty="0"/>
              <a:t>利潤最大化與福利最大化導向的</a:t>
            </a:r>
            <a:r>
              <a:rPr lang="zh-TW" altLang="en-US" dirty="0" smtClean="0"/>
              <a:t>對立</a:t>
            </a:r>
            <a:endParaRPr lang="en-US" altLang="zh-TW" dirty="0" smtClean="0"/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zh-TW" altLang="en-US" sz="2500" dirty="0" smtClean="0"/>
              <a:t>完全競爭市場，效率 </a:t>
            </a:r>
            <a:r>
              <a:rPr lang="en-US" altLang="zh-TW" sz="2500" dirty="0" smtClean="0"/>
              <a:t>(</a:t>
            </a:r>
            <a:r>
              <a:rPr lang="zh-TW" altLang="en-US" sz="2500" dirty="0" smtClean="0"/>
              <a:t>利潤</a:t>
            </a:r>
            <a:r>
              <a:rPr lang="en-US" altLang="zh-TW" sz="2500" dirty="0" smtClean="0"/>
              <a:t>)</a:t>
            </a:r>
            <a:r>
              <a:rPr lang="zh-TW" altLang="en-US" sz="2500" dirty="0" smtClean="0"/>
              <a:t> 的追求亦達成福利的最大化。</a:t>
            </a:r>
            <a:endParaRPr lang="en-US" altLang="zh-TW" sz="2500" dirty="0" smtClean="0"/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zh-TW" altLang="en-US" sz="2500" dirty="0" smtClean="0"/>
              <a:t>市場失靈時，管制</a:t>
            </a:r>
            <a:r>
              <a:rPr lang="zh-TW" altLang="en-US" sz="2500" dirty="0"/>
              <a:t>的範圍與程度</a:t>
            </a:r>
            <a:endParaRPr lang="en-US" altLang="zh-TW" sz="2500" dirty="0" smtClean="0"/>
          </a:p>
          <a:p>
            <a:pPr lvl="1" indent="-342900">
              <a:buFont typeface="Wingdings" panose="05000000000000000000" pitchFamily="2" charset="2"/>
              <a:buChar char="Ø"/>
            </a:pPr>
            <a:endParaRPr lang="en-US" altLang="zh-TW" sz="2500" dirty="0"/>
          </a:p>
          <a:p>
            <a:pPr marL="0" indent="0">
              <a:buNone/>
            </a:pPr>
            <a:r>
              <a:rPr lang="en-US" altLang="zh-TW" sz="2900" dirty="0"/>
              <a:t>(</a:t>
            </a:r>
            <a:r>
              <a:rPr lang="zh-TW" altLang="en-US" sz="2900" dirty="0"/>
              <a:t>二</a:t>
            </a:r>
            <a:r>
              <a:rPr lang="en-US" altLang="zh-TW" sz="2900" dirty="0"/>
              <a:t>)   </a:t>
            </a:r>
            <a:r>
              <a:rPr lang="zh-TW" altLang="en-US" dirty="0"/>
              <a:t>既存業者與新進業者利害的對立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zh-TW" altLang="en-US" sz="2600" dirty="0"/>
              <a:t>撤</a:t>
            </a:r>
            <a:r>
              <a:rPr lang="zh-TW" altLang="en-US" sz="2600" dirty="0" smtClean="0"/>
              <a:t>除不對稱管制的時機</a:t>
            </a:r>
            <a:endParaRPr lang="en-US" altLang="zh-TW" sz="2600" dirty="0" smtClean="0"/>
          </a:p>
          <a:p>
            <a:pPr marL="685800" lvl="1">
              <a:buFont typeface="Wingdings" panose="05000000000000000000" pitchFamily="2" charset="2"/>
              <a:buChar char="Ø"/>
            </a:pPr>
            <a:endParaRPr lang="en-US" altLang="zh-TW" sz="2900" dirty="0" smtClean="0"/>
          </a:p>
          <a:p>
            <a:pPr marL="0" indent="0">
              <a:buNone/>
            </a:pPr>
            <a:r>
              <a:rPr lang="en-US" altLang="zh-TW" sz="2900" dirty="0"/>
              <a:t>(</a:t>
            </a:r>
            <a:r>
              <a:rPr lang="zh-TW" altLang="en-US" sz="2900" dirty="0"/>
              <a:t>三</a:t>
            </a:r>
            <a:r>
              <a:rPr lang="en-US" altLang="zh-TW" sz="2900" dirty="0"/>
              <a:t>)   </a:t>
            </a:r>
            <a:r>
              <a:rPr lang="zh-TW" altLang="en-US" dirty="0"/>
              <a:t>目的事業主管機關與競爭主管機關的利害</a:t>
            </a:r>
            <a:r>
              <a:rPr lang="zh-TW" altLang="en-US" dirty="0" smtClean="0"/>
              <a:t>對立</a:t>
            </a:r>
            <a:endParaRPr lang="en-US" altLang="zh-TW" dirty="0" smtClean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若兩機關在</a:t>
            </a:r>
            <a:r>
              <a:rPr lang="zh-TW" altLang="en-US" sz="2600" dirty="0"/>
              <a:t>意見與解釋產生差異，將損及法的安定性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對於</a:t>
            </a:r>
            <a:r>
              <a:rPr lang="zh-TW" altLang="en-US" sz="2600" dirty="0"/>
              <a:t>同一事象</a:t>
            </a:r>
            <a:r>
              <a:rPr lang="zh-TW" altLang="en-US" sz="2600" dirty="0" smtClean="0"/>
              <a:t>，認同</a:t>
            </a:r>
            <a:r>
              <a:rPr lang="zh-TW" altLang="en-US" sz="2600" dirty="0"/>
              <a:t>不同觀點的競合適用，</a:t>
            </a:r>
            <a:r>
              <a:rPr lang="zh-TW" altLang="en-US" sz="2600" dirty="0" smtClean="0"/>
              <a:t>也可能</a:t>
            </a:r>
            <a:r>
              <a:rPr lang="zh-TW" altLang="en-US" sz="2600" dirty="0"/>
              <a:t>增加業者的營運成本。</a:t>
            </a:r>
          </a:p>
          <a:p>
            <a:pPr marL="400050" lvl="1" indent="0">
              <a:buNone/>
            </a:pPr>
            <a:endParaRPr lang="en-US" altLang="zh-TW" sz="1800" dirty="0" smtClean="0"/>
          </a:p>
          <a:p>
            <a:pPr marL="400050" lvl="1" indent="0">
              <a:buNone/>
            </a:pPr>
            <a:endParaRPr lang="zh-TW" altLang="en-US" sz="1800" dirty="0"/>
          </a:p>
          <a:p>
            <a:pPr marL="0" indent="0">
              <a:buNone/>
            </a:pPr>
            <a:r>
              <a:rPr lang="zh-TW" altLang="en-US" sz="2000" dirty="0" smtClean="0"/>
              <a:t>   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28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問題二：競爭與管制共存的調和問題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對立消解</a:t>
            </a:r>
            <a:endParaRPr lang="en-US" altLang="zh-TW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000" dirty="0" smtClean="0"/>
              <a:t>對立</a:t>
            </a:r>
            <a:r>
              <a:rPr lang="zh-TW" altLang="en-US" sz="2000" dirty="0"/>
              <a:t>的調和</a:t>
            </a:r>
            <a:r>
              <a:rPr lang="zh-TW" altLang="en-US" sz="2000" dirty="0" smtClean="0"/>
              <a:t>結果，影響</a:t>
            </a:r>
            <a:r>
              <a:rPr lang="zh-TW" altLang="en-US" sz="2000" dirty="0"/>
              <a:t>競爭政策推動的</a:t>
            </a:r>
            <a:r>
              <a:rPr lang="zh-TW" altLang="en-US" sz="2000" dirty="0" smtClean="0"/>
              <a:t>成效。</a:t>
            </a:r>
            <a:endParaRPr lang="zh-TW" alt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000" dirty="0" smtClean="0"/>
              <a:t>各種對立</a:t>
            </a:r>
            <a:r>
              <a:rPr lang="zh-TW" altLang="en-US" sz="2000" dirty="0"/>
              <a:t>所帶來的非效率性，以及為解決對立所耗費的成本，於法規體制調整時，都應審慎納入考量。</a:t>
            </a:r>
          </a:p>
          <a:p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99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在妥適的制度設計下，儘量降低兩問題的影響，讓競爭有效，以引導市場力量發揮建設性力量。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70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論文範疇評述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本</a:t>
            </a:r>
            <a:r>
              <a:rPr lang="zh-TW" altLang="en-US" sz="2000" dirty="0"/>
              <a:t>文中以兩法案草案為中心，分析與探討電信事業管制架構，討論範圍除垂直整合管制 </a:t>
            </a:r>
            <a:r>
              <a:rPr lang="en-US" altLang="zh-TW" sz="2000" dirty="0"/>
              <a:t>(</a:t>
            </a:r>
            <a:r>
              <a:rPr lang="zh-TW" altLang="en-US" sz="2000" dirty="0"/>
              <a:t>見下文</a:t>
            </a:r>
            <a:r>
              <a:rPr lang="en-US" altLang="zh-TW" sz="2000" dirty="0"/>
              <a:t>) </a:t>
            </a:r>
            <a:r>
              <a:rPr lang="zh-TW" altLang="en-US" sz="2000" dirty="0"/>
              <a:t>外，基本上已涵蓋以上二問題點，其高度與廣度皆值得肯定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在</a:t>
            </a:r>
            <a:r>
              <a:rPr lang="zh-TW" altLang="en-US" sz="2000" dirty="0"/>
              <a:t>法案討論過程中，應隨時檢視制度設計上競爭機制的定位與限制，方能發揮市場競爭的誘因與創新機能。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9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□"/>
            </a:pPr>
            <a:r>
              <a:rPr lang="zh-TW" altLang="en-US" sz="2800" dirty="0"/>
              <a:t>論文內容</a:t>
            </a:r>
            <a:r>
              <a:rPr lang="zh-TW" altLang="en-US" sz="2800" dirty="0" smtClean="0"/>
              <a:t>摘要</a:t>
            </a:r>
            <a:endParaRPr lang="en-US" altLang="zh-TW" sz="2800" dirty="0" smtClean="0"/>
          </a:p>
          <a:p>
            <a:pPr>
              <a:buFont typeface="Calibri" pitchFamily="34" charset="0"/>
              <a:buChar char="□"/>
            </a:pPr>
            <a:r>
              <a:rPr lang="zh-TW" altLang="en-US" sz="2800" dirty="0" smtClean="0"/>
              <a:t>論文</a:t>
            </a:r>
            <a:r>
              <a:rPr lang="zh-TW" altLang="en-US" sz="2800" dirty="0"/>
              <a:t>內容評述</a:t>
            </a:r>
          </a:p>
          <a:p>
            <a:pPr lvl="1"/>
            <a:r>
              <a:rPr lang="zh-TW" altLang="en-US" sz="2400" dirty="0"/>
              <a:t>論文範疇</a:t>
            </a:r>
          </a:p>
          <a:p>
            <a:pPr lvl="1"/>
            <a:r>
              <a:rPr lang="zh-TW" altLang="en-US" sz="2400" b="1" dirty="0">
                <a:solidFill>
                  <a:srgbClr val="FF0000"/>
                </a:solidFill>
              </a:rPr>
              <a:t>問題討論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8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Q 1</a:t>
            </a:r>
            <a:r>
              <a:rPr lang="zh-TW" altLang="en-US" sz="2400" dirty="0" smtClean="0"/>
              <a:t>：電信網路</a:t>
            </a:r>
            <a:r>
              <a:rPr lang="zh-TW" altLang="en-US" sz="2400" dirty="0"/>
              <a:t>與設備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p.4</a:t>
            </a:r>
            <a:r>
              <a:rPr lang="zh-TW" altLang="en-US" sz="2000" dirty="0"/>
              <a:t>，</a:t>
            </a:r>
            <a:r>
              <a:rPr lang="en-US" altLang="zh-TW" sz="2000" dirty="0"/>
              <a:t>ll. </a:t>
            </a:r>
            <a:r>
              <a:rPr lang="en-US" altLang="zh-TW" sz="2000" dirty="0" smtClean="0"/>
              <a:t>13-14 </a:t>
            </a:r>
            <a:r>
              <a:rPr lang="zh-TW" altLang="en-US" sz="2000" dirty="0" smtClean="0"/>
              <a:t>： ”</a:t>
            </a:r>
            <a:r>
              <a:rPr lang="zh-TW" altLang="en-US" sz="2000" dirty="0"/>
              <a:t>顯見電信網路應屬較電信設備為廣的概念，</a:t>
            </a:r>
            <a:r>
              <a:rPr lang="en-US" altLang="zh-TW" sz="2000" dirty="0"/>
              <a:t>…</a:t>
            </a:r>
            <a:r>
              <a:rPr lang="zh-TW" altLang="en-US" sz="2000" dirty="0"/>
              <a:t>。” 同節註解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： ”</a:t>
            </a:r>
            <a:r>
              <a:rPr lang="zh-TW" altLang="en-US" sz="2000" dirty="0"/>
              <a:t>參見電信法第</a:t>
            </a:r>
            <a:r>
              <a:rPr lang="en-US" altLang="zh-TW" sz="2000" dirty="0"/>
              <a:t>2</a:t>
            </a:r>
            <a:r>
              <a:rPr lang="zh-TW" altLang="en-US" sz="2000" dirty="0"/>
              <a:t>條第</a:t>
            </a:r>
            <a:r>
              <a:rPr lang="en-US" altLang="zh-TW" sz="2000" dirty="0"/>
              <a:t>2</a:t>
            </a:r>
            <a:r>
              <a:rPr lang="zh-TW" altLang="en-US" sz="2000" dirty="0"/>
              <a:t>款有關「電信設備」之定義：指電信所用之機械、器具、線路及其他相關設備。此一「線路」應為網路之意。” 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兩</a:t>
            </a:r>
            <a:r>
              <a:rPr lang="zh-TW" altLang="en-US" sz="2000" dirty="0"/>
              <a:t>段敘述對於網路與設備之間關係的描述，似有相</a:t>
            </a:r>
            <a:r>
              <a:rPr lang="zh-TW" altLang="en-US" sz="2000" dirty="0" smtClean="0"/>
              <a:t>違。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5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Q2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SMP </a:t>
            </a:r>
            <a:r>
              <a:rPr lang="zh-TW" altLang="en-US" sz="2400" dirty="0" smtClean="0"/>
              <a:t>認定程序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p.1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6</a:t>
            </a:r>
            <a:r>
              <a:rPr lang="zh-TW" altLang="en-US" sz="2000" dirty="0"/>
              <a:t>第二</a:t>
            </a:r>
            <a:r>
              <a:rPr lang="zh-TW" altLang="en-US" sz="2000" dirty="0" smtClean="0"/>
              <a:t>段： </a:t>
            </a:r>
            <a:r>
              <a:rPr lang="zh-TW" altLang="en-US" sz="2000" dirty="0"/>
              <a:t>“鑑於技術進步帶來的市場的動態競爭，對於顯著市場地位者的認定，必須定期檢視，且應進行公開諮詢程序。” 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個人</a:t>
            </a:r>
            <a:r>
              <a:rPr lang="zh-TW" altLang="en-US" sz="2000" dirty="0"/>
              <a:t>同意此觀點，並建議參考日本總務省作法，建立「電信產業競爭狀況評價流程」，定期檢視各服務項目的市場競爭狀況，做為管制的基礎。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8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5" y="1600200"/>
            <a:ext cx="713630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Q3</a:t>
            </a:r>
            <a:r>
              <a:rPr lang="zh-TW" altLang="en-US" sz="2400" dirty="0"/>
              <a:t>：服務</a:t>
            </a:r>
            <a:r>
              <a:rPr lang="zh-TW" altLang="en-US" sz="2400" dirty="0" smtClean="0"/>
              <a:t>競爭、設施競爭與垂直整合管制 </a:t>
            </a:r>
            <a:endParaRPr lang="en-US" altLang="zh-TW" sz="2400" dirty="0" smtClean="0"/>
          </a:p>
          <a:p>
            <a:pPr lvl="1"/>
            <a:r>
              <a:rPr lang="en-US" altLang="zh-TW" sz="2000" dirty="0"/>
              <a:t>p.1 6</a:t>
            </a:r>
            <a:r>
              <a:rPr lang="zh-TW" altLang="en-US" sz="2000" dirty="0"/>
              <a:t>第二</a:t>
            </a:r>
            <a:r>
              <a:rPr lang="zh-TW" altLang="en-US" sz="2000" dirty="0" smtClean="0"/>
              <a:t>段： </a:t>
            </a:r>
            <a:r>
              <a:rPr lang="zh-TW" altLang="en-US" sz="2000" dirty="0"/>
              <a:t>“若以服務競爭與基礎設施競爭的觀點而言，</a:t>
            </a:r>
            <a:r>
              <a:rPr lang="zh-TW" altLang="en-US" sz="2000" b="1" dirty="0"/>
              <a:t>需有相當程度的基礎設施競爭，才能確保服務競爭的持續</a:t>
            </a:r>
            <a:r>
              <a:rPr lang="zh-TW" altLang="en-US" sz="2000" b="1" dirty="0" smtClean="0"/>
              <a:t>。</a:t>
            </a:r>
            <a:r>
              <a:rPr lang="zh-TW" altLang="en-US" sz="2000" dirty="0" smtClean="0"/>
              <a:t>在</a:t>
            </a:r>
            <a:r>
              <a:rPr lang="zh-TW" altLang="en-US" sz="2000" dirty="0"/>
              <a:t>基礎設施競爭的推動上，我國藉由推動有線電視系統的數位化，已逐漸讓有線電視網路得以與電信固定通信網路進行替代性競爭，與美國及歐盟的發展趨勢及競爭政策一致，未來發展猶未可知。對於電信樞紐設施的管制政策可能因此有調整之需要。” </a:t>
            </a:r>
            <a:endParaRPr lang="en-US" altLang="zh-TW" sz="20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5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/>
              <a:t>目錄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□"/>
            </a:pPr>
            <a:r>
              <a:rPr lang="zh-TW" altLang="en-US" sz="2800" b="1" dirty="0"/>
              <a:t>論文內容</a:t>
            </a:r>
            <a:r>
              <a:rPr lang="zh-TW" altLang="en-US" sz="2800" b="1" dirty="0" smtClean="0"/>
              <a:t>摘要</a:t>
            </a:r>
            <a:endParaRPr lang="en-US" altLang="zh-TW" sz="2800" b="1" dirty="0" smtClean="0"/>
          </a:p>
          <a:p>
            <a:pPr>
              <a:buFont typeface="Calibri" pitchFamily="34" charset="0"/>
              <a:buChar char="□"/>
            </a:pPr>
            <a:r>
              <a:rPr lang="zh-TW" altLang="en-US" sz="2800" b="1" dirty="0" smtClean="0"/>
              <a:t>論文</a:t>
            </a:r>
            <a:r>
              <a:rPr lang="zh-TW" altLang="en-US" sz="2800" b="1" dirty="0"/>
              <a:t>內容評述</a:t>
            </a:r>
          </a:p>
          <a:p>
            <a:pPr lvl="1"/>
            <a:r>
              <a:rPr lang="zh-TW" altLang="en-US" sz="2400" b="1" dirty="0"/>
              <a:t>論文範疇</a:t>
            </a:r>
          </a:p>
          <a:p>
            <a:pPr lvl="1"/>
            <a:r>
              <a:rPr lang="zh-TW" altLang="en-US" sz="2400" b="1" dirty="0"/>
              <a:t>問題討論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72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Q3</a:t>
            </a:r>
            <a:r>
              <a:rPr lang="zh-TW" altLang="en-US" sz="2400" dirty="0"/>
              <a:t>：服務競爭、設施競爭與垂直整合</a:t>
            </a:r>
            <a:r>
              <a:rPr lang="zh-TW" altLang="en-US" sz="2400" dirty="0" smtClean="0"/>
              <a:t>管制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續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endParaRPr lang="zh-TW" altLang="en-US" sz="2400" dirty="0"/>
          </a:p>
          <a:p>
            <a:pPr lvl="1"/>
            <a:r>
              <a:rPr lang="zh-TW" altLang="en-US" sz="2000" dirty="0" smtClean="0"/>
              <a:t>服務競爭 </a:t>
            </a:r>
            <a:r>
              <a:rPr lang="en-US" altLang="zh-TW" sz="2000" dirty="0" smtClean="0"/>
              <a:t>(service competition</a:t>
            </a:r>
            <a:r>
              <a:rPr lang="en-US" altLang="zh-TW" sz="2000" dirty="0"/>
              <a:t>) </a:t>
            </a:r>
            <a:r>
              <a:rPr lang="zh-TW" altLang="en-US" sz="2000" dirty="0"/>
              <a:t>持續與否，與基礎設施</a:t>
            </a:r>
            <a:r>
              <a:rPr lang="zh-TW" altLang="en-US" sz="2000" dirty="0" smtClean="0"/>
              <a:t>競爭 </a:t>
            </a:r>
            <a:r>
              <a:rPr lang="en-US" altLang="zh-TW" sz="2000" dirty="0" smtClean="0"/>
              <a:t>(facility competition)</a:t>
            </a:r>
            <a:r>
              <a:rPr lang="zh-TW" altLang="en-US" sz="2000" dirty="0" smtClean="0"/>
              <a:t> 無</a:t>
            </a:r>
            <a:r>
              <a:rPr lang="zh-TW" altLang="en-US" sz="2000" dirty="0"/>
              <a:t>直接關係。</a:t>
            </a:r>
          </a:p>
          <a:p>
            <a:pPr lvl="1"/>
            <a:r>
              <a:rPr lang="zh-TW" altLang="en-US" sz="2000" dirty="0"/>
              <a:t>要形成有效的服務競爭</a:t>
            </a:r>
            <a:r>
              <a:rPr lang="zh-TW" altLang="en-US" sz="2000" dirty="0" smtClean="0"/>
              <a:t>，基礎設施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平台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 的</a:t>
            </a:r>
            <a:r>
              <a:rPr lang="zh-TW" altLang="en-US" sz="2000" dirty="0"/>
              <a:t>公平合理使用</a:t>
            </a:r>
            <a:r>
              <a:rPr lang="zh-TW" altLang="en-US" sz="2000" dirty="0" smtClean="0"/>
              <a:t>為必要條件</a:t>
            </a:r>
            <a:r>
              <a:rPr lang="zh-TW" altLang="en-US" sz="2000" dirty="0"/>
              <a:t>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不論</a:t>
            </a:r>
            <a:r>
              <a:rPr lang="zh-TW" altLang="en-US" sz="2000" dirty="0"/>
              <a:t>平台有幾套，垂直整合管制如未能發揮功能，則服務競爭一樣不能有效形成，下游市場仍只是持有網路設備者的寡占市場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955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Q3</a:t>
            </a:r>
            <a:r>
              <a:rPr lang="zh-TW" altLang="en-US" sz="2400" dirty="0"/>
              <a:t>：服務競爭、設施競爭與垂直整合</a:t>
            </a:r>
            <a:r>
              <a:rPr lang="zh-TW" altLang="en-US" sz="2400" dirty="0" smtClean="0"/>
              <a:t>管制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續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endParaRPr lang="zh-TW" altLang="en-US" sz="2400" dirty="0"/>
          </a:p>
          <a:p>
            <a:pPr lvl="1"/>
            <a:r>
              <a:rPr lang="zh-TW" altLang="en-US" sz="2000" dirty="0"/>
              <a:t>例</a:t>
            </a:r>
            <a:r>
              <a:rPr lang="zh-TW" altLang="en-US" sz="2000" dirty="0" smtClean="0"/>
              <a:t>：中華電信  </a:t>
            </a:r>
            <a:r>
              <a:rPr lang="en-US" altLang="zh-TW" sz="2000" dirty="0" smtClean="0"/>
              <a:t>IPTV</a:t>
            </a:r>
            <a:r>
              <a:rPr lang="zh-TW" altLang="en-US" sz="2000" dirty="0" smtClean="0"/>
              <a:t> 可視為有線電視系統的</a:t>
            </a:r>
            <a:r>
              <a:rPr lang="zh-TW" altLang="en-US" sz="2000" dirty="0"/>
              <a:t>替代網路</a:t>
            </a:r>
            <a:r>
              <a:rPr lang="zh-TW" altLang="en-US" sz="2000" dirty="0" smtClean="0"/>
              <a:t>，已具有設施競爭的條件。</a:t>
            </a:r>
            <a:endParaRPr lang="en-US" altLang="zh-TW" sz="2000" dirty="0" smtClean="0"/>
          </a:p>
          <a:p>
            <a:pPr marL="457200" lvl="1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然</a:t>
            </a:r>
            <a:r>
              <a:rPr lang="zh-TW" altLang="en-US" sz="2000" dirty="0"/>
              <a:t>因頻道授權</a:t>
            </a:r>
            <a:r>
              <a:rPr lang="zh-TW" altLang="en-US" sz="2000" dirty="0" smtClean="0"/>
              <a:t>與節目上</a:t>
            </a:r>
            <a:r>
              <a:rPr lang="zh-TW" altLang="en-US" sz="2000" dirty="0"/>
              <a:t>、下架等問題，過去兩平台之間始終</a:t>
            </a:r>
            <a:r>
              <a:rPr lang="zh-TW" altLang="en-US" sz="2000" dirty="0" smtClean="0"/>
              <a:t>無法 </a:t>
            </a:r>
            <a:endParaRPr lang="en-US" altLang="zh-TW" sz="2000" dirty="0" smtClean="0"/>
          </a:p>
          <a:p>
            <a:pPr marL="457200" lvl="1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形成</a:t>
            </a:r>
            <a:r>
              <a:rPr lang="zh-TW" altLang="en-US" sz="2000" dirty="0"/>
              <a:t>充分有效</a:t>
            </a:r>
            <a:r>
              <a:rPr lang="zh-TW" altLang="en-US" sz="2000" dirty="0" smtClean="0"/>
              <a:t>的服務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視頻服務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 競爭。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於今</a:t>
            </a:r>
            <a:r>
              <a:rPr lang="zh-TW" altLang="en-US" sz="2000" dirty="0"/>
              <a:t>雖然有線電視數位化已接近完成，有線電視業者也開始參進網際網路接取服務市場，畢竟仍只是設施競爭的一環。</a:t>
            </a:r>
          </a:p>
          <a:p>
            <a:pPr lvl="1"/>
            <a:r>
              <a:rPr lang="zh-TW" altLang="en-US" sz="2000" dirty="0"/>
              <a:t>鑒於過去有線電視市場的競爭結果，兩平台在電信市場要形成有效的服務競爭，仍需相當的努力。</a:t>
            </a:r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38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Q3</a:t>
            </a:r>
            <a:r>
              <a:rPr lang="zh-TW" altLang="en-US" sz="2400" dirty="0"/>
              <a:t>：服務競爭、設施競爭與垂直整合管制 </a:t>
            </a:r>
            <a:r>
              <a:rPr lang="en-US" altLang="zh-TW" sz="2400" dirty="0"/>
              <a:t>(</a:t>
            </a:r>
            <a:r>
              <a:rPr lang="zh-TW" altLang="en-US" sz="2400" dirty="0"/>
              <a:t>續</a:t>
            </a:r>
            <a:r>
              <a:rPr lang="en-US" altLang="zh-TW" sz="2400" dirty="0"/>
              <a:t>) </a:t>
            </a:r>
          </a:p>
          <a:p>
            <a:pPr lvl="1"/>
            <a:r>
              <a:rPr lang="zh-TW" altLang="en-US" sz="2000" dirty="0" smtClean="0"/>
              <a:t>總之</a:t>
            </a:r>
            <a:r>
              <a:rPr lang="zh-TW" altLang="en-US" sz="2000" dirty="0"/>
              <a:t>，不論平台之多寡，開放平台公平進用 </a:t>
            </a:r>
            <a:r>
              <a:rPr lang="en-US" altLang="zh-TW" sz="2000" dirty="0"/>
              <a:t>(</a:t>
            </a:r>
            <a:r>
              <a:rPr lang="zh-TW" altLang="en-US" sz="2000" dirty="0"/>
              <a:t>上、下架</a:t>
            </a:r>
            <a:r>
              <a:rPr lang="en-US" altLang="zh-TW" sz="2000" dirty="0"/>
              <a:t>) </a:t>
            </a:r>
            <a:r>
              <a:rPr lang="zh-TW" altLang="en-US" sz="2000" dirty="0"/>
              <a:t>是市場公平競爭的基礎。沒有公平的平台使用機會，無競爭公平性可言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垂直整合</a:t>
            </a:r>
            <a:r>
              <a:rPr lang="zh-TW" altLang="en-US" sz="2000" dirty="0" smtClean="0"/>
              <a:t>管制有效發揮功能 才是關鍵。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5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/>
              <a:t>Q3</a:t>
            </a:r>
            <a:r>
              <a:rPr lang="zh-TW" altLang="en-US" sz="2400" dirty="0"/>
              <a:t>：服務競爭、設施競爭與垂直整合管制 </a:t>
            </a:r>
            <a:r>
              <a:rPr lang="en-US" altLang="zh-TW" sz="2400" dirty="0"/>
              <a:t>(</a:t>
            </a:r>
            <a:r>
              <a:rPr lang="zh-TW" altLang="en-US" sz="2400" dirty="0"/>
              <a:t>續</a:t>
            </a:r>
            <a:r>
              <a:rPr lang="en-US" altLang="zh-TW" sz="2400" dirty="0"/>
              <a:t>) </a:t>
            </a:r>
          </a:p>
          <a:p>
            <a:pPr lvl="1"/>
            <a:r>
              <a:rPr lang="en-US" altLang="zh-TW" sz="2000" dirty="0" smtClean="0"/>
              <a:t>“…multimarket </a:t>
            </a:r>
            <a:r>
              <a:rPr lang="en-US" altLang="zh-TW" sz="2000" dirty="0"/>
              <a:t>dominant incumbent firms typically face competitive treats in some market but not in others. Unless it is carefully framed, the cross-market structure of regulation can distort competition, either for or against the incumbent. This is especially so when markets are vertically related</a:t>
            </a:r>
            <a:r>
              <a:rPr lang="en-US" altLang="zh-TW" sz="2000" dirty="0" smtClean="0"/>
              <a:t>.“ (</a:t>
            </a:r>
            <a:r>
              <a:rPr lang="en-US" altLang="zh-TW" sz="2000" dirty="0"/>
              <a:t>Armstrong, Cowan and Vickers, 1995, p. 133) 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電信</a:t>
            </a:r>
            <a:r>
              <a:rPr lang="zh-TW" altLang="en-US" sz="2000" dirty="0"/>
              <a:t>事業法草案第</a:t>
            </a:r>
            <a:r>
              <a:rPr lang="en-US" altLang="zh-TW" sz="2000" dirty="0"/>
              <a:t>30</a:t>
            </a:r>
            <a:r>
              <a:rPr lang="zh-TW" altLang="en-US" sz="2000" dirty="0"/>
              <a:t>、</a:t>
            </a:r>
            <a:r>
              <a:rPr lang="en-US" altLang="zh-TW" sz="2000" dirty="0"/>
              <a:t>31</a:t>
            </a:r>
            <a:r>
              <a:rPr lang="zh-TW" altLang="en-US" sz="2000" dirty="0"/>
              <a:t>條雖對互連、元件接取與設施共用有所規範，然實可參考歐盟</a:t>
            </a:r>
            <a:r>
              <a:rPr lang="en-US" altLang="zh-TW" sz="2000" dirty="0"/>
              <a:t>2009</a:t>
            </a:r>
            <a:r>
              <a:rPr lang="zh-TW" altLang="en-US" sz="2000" dirty="0"/>
              <a:t>接取指令修正 </a:t>
            </a:r>
            <a:r>
              <a:rPr lang="en-US" altLang="zh-TW" sz="2000" dirty="0"/>
              <a:t>(2009/140/EC)</a:t>
            </a:r>
            <a:r>
              <a:rPr lang="zh-TW" altLang="en-US" sz="2000" dirty="0"/>
              <a:t>，加入功能性分離 </a:t>
            </a:r>
            <a:r>
              <a:rPr lang="en-US" altLang="zh-TW" sz="2000" dirty="0"/>
              <a:t>(</a:t>
            </a:r>
            <a:r>
              <a:rPr lang="zh-TW" altLang="en-US" sz="2000" dirty="0"/>
              <a:t>第</a:t>
            </a:r>
            <a:r>
              <a:rPr lang="en-US" altLang="zh-TW" sz="2000" dirty="0"/>
              <a:t>13</a:t>
            </a:r>
            <a:r>
              <a:rPr lang="zh-TW" altLang="en-US" sz="2000" dirty="0"/>
              <a:t>條</a:t>
            </a:r>
            <a:r>
              <a:rPr lang="en-US" altLang="zh-TW" sz="2000" dirty="0"/>
              <a:t>) </a:t>
            </a:r>
            <a:r>
              <a:rPr lang="zh-TW" altLang="en-US" sz="2000" dirty="0"/>
              <a:t>等規定，以備建立公平競爭環境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lvl="1"/>
            <a:endParaRPr lang="en-US" altLang="zh-TW" sz="2000" smtClean="0"/>
          </a:p>
          <a:p>
            <a:r>
              <a:rPr lang="zh-TW" altLang="en-US" sz="2400" smtClean="0"/>
              <a:t>惟</a:t>
            </a:r>
            <a:r>
              <a:rPr lang="zh-TW" altLang="en-US" sz="2400" dirty="0"/>
              <a:t>本文中對於垂直整合管制之論述，似有欠缺。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2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6DA810-1336-4DD5-AB53-59BE47EFAD01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/>
              <a:t>24</a:t>
            </a:fld>
            <a:endParaRPr lang="en-US" altLang="zh-TW" smtClean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16" name="資料庫圖表 15"/>
          <p:cNvGraphicFramePr/>
          <p:nvPr/>
        </p:nvGraphicFramePr>
        <p:xfrm>
          <a:off x="179512" y="980728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4067944" y="2204864"/>
            <a:ext cx="4968552" cy="1015663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zh-TW" altLang="en-US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▲基礎網路接取批發市場</a:t>
            </a:r>
            <a:r>
              <a:rPr lang="en-US" altLang="zh-TW" sz="1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(wholesale  network infrastructure access, WNIA)</a:t>
            </a:r>
          </a:p>
          <a:p>
            <a:r>
              <a:rPr lang="zh-TW" altLang="en-US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▲寬頻接取批發市場</a:t>
            </a:r>
            <a:r>
              <a:rPr lang="en-US" altLang="zh-TW" sz="1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5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(wholesale broadband access, WBA)</a:t>
            </a:r>
            <a:endParaRPr lang="zh-TW" altLang="en-US" sz="15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255568" y="4797152"/>
            <a:ext cx="421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● </a:t>
            </a:r>
            <a:r>
              <a:rPr lang="zh-TW" alt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接取與使用特定網路設施之義務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（第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條）</a:t>
            </a:r>
            <a:r>
              <a:rPr lang="en-US" altLang="zh-TW" sz="16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6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800" b="1" dirty="0" smtClean="0">
                <a:solidFill>
                  <a:srgbClr val="FFF6A3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endParaRPr lang="en-US" altLang="zh-TW" sz="1600" b="1" dirty="0" smtClean="0">
              <a:solidFill>
                <a:srgbClr val="FFF6A3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● </a:t>
            </a:r>
            <a:r>
              <a:rPr lang="zh-TW" alt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價格管制與成本計算義務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（第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條）</a:t>
            </a:r>
            <a:endParaRPr lang="zh-TW" altLang="en-US" sz="1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向上箭號圖說文字 19"/>
          <p:cNvSpPr/>
          <p:nvPr/>
        </p:nvSpPr>
        <p:spPr>
          <a:xfrm>
            <a:off x="2051720" y="5301208"/>
            <a:ext cx="5184576" cy="1224136"/>
          </a:xfrm>
          <a:prstGeom prst="upArrowCallou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2009</a:t>
            </a:r>
            <a:r>
              <a:rPr lang="zh-TW" altLang="en-US" sz="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年接取指令修正</a:t>
            </a:r>
            <a:r>
              <a:rPr lang="en-US" altLang="zh-TW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(2009/140/EC)</a:t>
            </a:r>
            <a:r>
              <a:rPr lang="zh-TW" altLang="en-US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，加入</a:t>
            </a:r>
            <a:r>
              <a:rPr lang="en-US" altLang="zh-TW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    ▲</a:t>
            </a:r>
            <a:r>
              <a:rPr lang="zh-TW" altLang="en-US" sz="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功能性分離</a:t>
            </a:r>
            <a:r>
              <a:rPr lang="en-US" altLang="zh-TW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(functional separation)</a:t>
            </a:r>
            <a:r>
              <a:rPr lang="zh-TW" altLang="en-US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（第</a:t>
            </a:r>
            <a:r>
              <a:rPr lang="en-US" altLang="zh-TW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13a</a:t>
            </a:r>
            <a:r>
              <a:rPr lang="zh-TW" altLang="en-US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條）</a:t>
            </a:r>
            <a:r>
              <a:rPr lang="en-US" altLang="zh-TW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    ▲</a:t>
            </a:r>
            <a:r>
              <a:rPr lang="zh-TW" altLang="en-US" sz="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自願性結構分離</a:t>
            </a:r>
            <a:r>
              <a:rPr lang="en-US" altLang="zh-TW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(structural separation)</a:t>
            </a:r>
            <a:r>
              <a:rPr lang="zh-TW" altLang="en-US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（第</a:t>
            </a:r>
            <a:r>
              <a:rPr lang="en-US" altLang="zh-TW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13b</a:t>
            </a:r>
            <a:r>
              <a:rPr lang="zh-TW" altLang="en-US" sz="1500" b="1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條）</a:t>
            </a:r>
            <a:endParaRPr lang="zh-TW" altLang="en-US" sz="15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16000" y="-459432"/>
            <a:ext cx="8784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電信事業法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(3/3)-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歐盟電子通訊不對稱管制框架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87540" y="6485096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 </a:t>
            </a:r>
            <a:r>
              <a:rPr lang="zh-TW" altLang="en-US" dirty="0"/>
              <a:t>資料來源</a:t>
            </a:r>
            <a:r>
              <a:rPr lang="zh-TW" altLang="en-US" dirty="0" smtClean="0"/>
              <a:t>：</a:t>
            </a:r>
            <a:r>
              <a:rPr lang="en-US" altLang="zh-TW" dirty="0" smtClean="0"/>
              <a:t>NICI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41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b="1" dirty="0" smtClean="0"/>
          </a:p>
          <a:p>
            <a:pPr marL="0" indent="0" algn="ctr">
              <a:buNone/>
            </a:pPr>
            <a:endParaRPr lang="en-US" altLang="zh-TW" b="1" dirty="0"/>
          </a:p>
          <a:p>
            <a:pPr marL="0" indent="0" algn="ctr">
              <a:buNone/>
            </a:pPr>
            <a:r>
              <a:rPr lang="zh-TW" altLang="en-US" b="1" dirty="0" smtClean="0"/>
              <a:t>以  上  淺  見</a:t>
            </a:r>
            <a:endParaRPr lang="en-US" altLang="zh-TW" b="1" dirty="0" smtClean="0"/>
          </a:p>
          <a:p>
            <a:pPr marL="0" indent="0" algn="ctr">
              <a:buNone/>
            </a:pPr>
            <a:endParaRPr lang="en-US" altLang="zh-TW" b="1" dirty="0" smtClean="0"/>
          </a:p>
          <a:p>
            <a:pPr marL="0" indent="0" algn="ctr">
              <a:buNone/>
            </a:pPr>
            <a:r>
              <a:rPr lang="zh-TW" altLang="en-US" b="1" dirty="0" smtClean="0"/>
              <a:t>敬  </a:t>
            </a:r>
            <a:r>
              <a:rPr lang="zh-TW" altLang="en-US" b="1" dirty="0"/>
              <a:t>請  指  正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7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3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17" y="1600200"/>
            <a:ext cx="319716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36" y="1600200"/>
            <a:ext cx="344252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17" y="1600200"/>
            <a:ext cx="319716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□"/>
            </a:pPr>
            <a:r>
              <a:rPr lang="zh-TW" altLang="en-US" sz="2800" b="1" dirty="0">
                <a:solidFill>
                  <a:srgbClr val="FF0000"/>
                </a:solidFill>
              </a:rPr>
              <a:t>論文內容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摘要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>
              <a:buFont typeface="Calibri" pitchFamily="34" charset="0"/>
              <a:buChar char="□"/>
            </a:pPr>
            <a:r>
              <a:rPr lang="zh-TW" altLang="en-US" sz="2800" dirty="0" smtClean="0"/>
              <a:t>論文</a:t>
            </a:r>
            <a:r>
              <a:rPr lang="zh-TW" altLang="en-US" sz="2800" dirty="0"/>
              <a:t>內容評述</a:t>
            </a:r>
          </a:p>
          <a:p>
            <a:pPr lvl="1"/>
            <a:r>
              <a:rPr lang="zh-TW" altLang="en-US" sz="2400" dirty="0"/>
              <a:t>論文範疇</a:t>
            </a:r>
          </a:p>
          <a:p>
            <a:pPr lvl="1"/>
            <a:r>
              <a:rPr lang="zh-TW" altLang="en-US" sz="2400" dirty="0"/>
              <a:t>問題討論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8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31" y="1600200"/>
            <a:ext cx="318433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74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視訊媒體競爭與數位匯流法</a:t>
            </a:r>
            <a:r>
              <a:rPr lang="zh-TW" altLang="zh-TW" sz="3200" dirty="0" smtClean="0"/>
              <a:t>草案</a:t>
            </a:r>
            <a:endParaRPr lang="zh-TW" altLang="en-US" sz="32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/>
              <a:t>視訊媒體</a:t>
            </a:r>
            <a:r>
              <a:rPr lang="zh-TW" altLang="zh-TW" dirty="0" smtClean="0"/>
              <a:t>競爭</a:t>
            </a:r>
            <a:endParaRPr lang="en-US" altLang="zh-TW" dirty="0" smtClean="0"/>
          </a:p>
          <a:p>
            <a:pPr lvl="1"/>
            <a:r>
              <a:rPr lang="zh-TW" altLang="en-US" dirty="0"/>
              <a:t>國內媒體產業</a:t>
            </a:r>
            <a:r>
              <a:rPr lang="zh-TW" altLang="en-US" dirty="0" smtClean="0"/>
              <a:t>結構</a:t>
            </a:r>
            <a:endParaRPr lang="en-US" altLang="zh-TW" dirty="0" smtClean="0"/>
          </a:p>
          <a:p>
            <a:pPr lvl="2"/>
            <a:r>
              <a:rPr lang="zh-TW" altLang="en-US" dirty="0"/>
              <a:t>地面無線電視：</a:t>
            </a:r>
            <a:r>
              <a:rPr lang="zh-TW" altLang="en-US" dirty="0" smtClean="0"/>
              <a:t>寡占</a:t>
            </a:r>
            <a:endParaRPr lang="en-US" altLang="zh-TW" dirty="0" smtClean="0"/>
          </a:p>
          <a:p>
            <a:pPr lvl="2"/>
            <a:r>
              <a:rPr lang="zh-TW" altLang="en-US" dirty="0"/>
              <a:t>衛星電視</a:t>
            </a:r>
            <a:r>
              <a:rPr lang="zh-TW" altLang="en-US" dirty="0" smtClean="0"/>
              <a:t>：開放競爭 </a:t>
            </a:r>
            <a:r>
              <a:rPr lang="en-US" altLang="zh-TW" dirty="0" smtClean="0"/>
              <a:t>(</a:t>
            </a:r>
            <a:r>
              <a:rPr lang="zh-TW" altLang="en-US" dirty="0" smtClean="0"/>
              <a:t>頻道業者</a:t>
            </a:r>
            <a:r>
              <a:rPr lang="en-US" altLang="zh-TW" dirty="0" smtClean="0"/>
              <a:t>/DBS)</a:t>
            </a:r>
          </a:p>
          <a:p>
            <a:pPr lvl="2"/>
            <a:r>
              <a:rPr lang="zh-TW" altLang="en-US" dirty="0"/>
              <a:t>有線電視</a:t>
            </a:r>
            <a:r>
              <a:rPr lang="zh-TW" altLang="en-US" dirty="0" smtClean="0"/>
              <a:t>：區域獨佔 </a:t>
            </a:r>
            <a:r>
              <a:rPr lang="en-US" altLang="zh-TW" dirty="0" smtClean="0"/>
              <a:t>(</a:t>
            </a:r>
            <a:r>
              <a:rPr lang="zh-TW" altLang="en-US" dirty="0" smtClean="0"/>
              <a:t>已開放跨區經營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IPTV</a:t>
            </a:r>
            <a:r>
              <a:rPr lang="zh-TW" altLang="en-US" dirty="0" smtClean="0"/>
              <a:t>：開放競爭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Internet</a:t>
            </a:r>
            <a:r>
              <a:rPr lang="zh-TW" altLang="en-US" dirty="0" smtClean="0"/>
              <a:t> </a:t>
            </a:r>
            <a:r>
              <a:rPr lang="en-US" altLang="zh-TW" dirty="0" smtClean="0"/>
              <a:t>(OTT)</a:t>
            </a:r>
            <a:r>
              <a:rPr lang="zh-TW" altLang="en-US" dirty="0" smtClean="0"/>
              <a:t> 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國內</a:t>
            </a:r>
            <a:r>
              <a:rPr lang="zh-TW" altLang="en-US" dirty="0"/>
              <a:t>媒體</a:t>
            </a:r>
            <a:r>
              <a:rPr lang="zh-TW" altLang="en-US" dirty="0" smtClean="0"/>
              <a:t>產業競爭現況</a:t>
            </a:r>
            <a:endParaRPr lang="en-US" altLang="zh-TW" dirty="0" smtClean="0"/>
          </a:p>
          <a:p>
            <a:pPr lvl="2"/>
            <a:r>
              <a:rPr lang="zh-TW" altLang="en-US" dirty="0"/>
              <a:t>跨平台</a:t>
            </a:r>
            <a:r>
              <a:rPr lang="zh-TW" altLang="en-US" dirty="0" smtClean="0"/>
              <a:t>競爭 </a:t>
            </a:r>
            <a:r>
              <a:rPr lang="en-US" altLang="zh-TW" dirty="0" smtClean="0"/>
              <a:t>(CATV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IPTV</a:t>
            </a:r>
            <a:r>
              <a:rPr lang="zh-TW" altLang="en-US" dirty="0"/>
              <a:t>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</a:t>
            </a:r>
            <a:r>
              <a:rPr lang="zh-TW" altLang="en-US" dirty="0" smtClean="0"/>
              <a:t>無線電視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OTT)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2"/>
            <a:r>
              <a:rPr lang="zh-TW" altLang="en-US" dirty="0"/>
              <a:t>跨層級</a:t>
            </a:r>
            <a:r>
              <a:rPr lang="zh-TW" altLang="en-US" dirty="0" smtClean="0"/>
              <a:t>競爭 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網路中立性、上架公平性</a:t>
            </a:r>
            <a:r>
              <a:rPr lang="en-US" altLang="zh-TW" dirty="0" smtClean="0"/>
              <a:t>)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2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視訊媒體競爭與數位匯流法</a:t>
            </a:r>
            <a:r>
              <a:rPr lang="zh-TW" altLang="zh-TW" sz="3200" dirty="0" smtClean="0"/>
              <a:t>草案</a:t>
            </a:r>
            <a:endParaRPr lang="zh-TW" altLang="en-US" sz="32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數位匯流法草案</a:t>
            </a:r>
            <a:r>
              <a:rPr lang="zh-TW" altLang="en-US" dirty="0" smtClean="0"/>
              <a:t>立法原意</a:t>
            </a:r>
            <a:endParaRPr lang="en-US" altLang="zh-TW" dirty="0" smtClean="0"/>
          </a:p>
          <a:p>
            <a:pPr lvl="1"/>
            <a:r>
              <a:rPr lang="zh-TW" altLang="en-US" sz="2400" dirty="0" smtClean="0"/>
              <a:t>消費者權益保護</a:t>
            </a:r>
            <a:endParaRPr lang="en-US" altLang="zh-TW" sz="2400" dirty="0" smtClean="0"/>
          </a:p>
          <a:p>
            <a:pPr lvl="2"/>
            <a:r>
              <a:rPr lang="zh-TW" altLang="en-US" sz="2000" dirty="0"/>
              <a:t>表現的自由、知的權利、觀賞的權利</a:t>
            </a:r>
            <a:endParaRPr lang="en-US" altLang="zh-TW" sz="2000" dirty="0" smtClean="0"/>
          </a:p>
          <a:p>
            <a:pPr lvl="2"/>
            <a:r>
              <a:rPr lang="zh-TW" altLang="en-US" sz="2000" dirty="0" smtClean="0"/>
              <a:t>消費者</a:t>
            </a:r>
            <a:r>
              <a:rPr lang="zh-TW" altLang="en-US" sz="2000" dirty="0"/>
              <a:t>主權伸張、使用者付</a:t>
            </a:r>
            <a:r>
              <a:rPr lang="zh-TW" altLang="en-US" sz="2000" dirty="0" smtClean="0"/>
              <a:t>費理念的貫徹</a:t>
            </a:r>
            <a:endParaRPr lang="en-US" altLang="zh-TW" sz="2000" dirty="0" smtClean="0"/>
          </a:p>
          <a:p>
            <a:pPr lvl="1"/>
            <a:r>
              <a:rPr lang="zh-TW" altLang="en-US" sz="2400" dirty="0"/>
              <a:t>產業公平</a:t>
            </a:r>
            <a:r>
              <a:rPr lang="zh-TW" altLang="en-US" sz="2400" dirty="0" smtClean="0"/>
              <a:t>合理經營環境</a:t>
            </a:r>
            <a:endParaRPr lang="en-US" altLang="zh-TW" sz="2400" dirty="0" smtClean="0"/>
          </a:p>
          <a:p>
            <a:pPr lvl="2"/>
            <a:r>
              <a:rPr lang="zh-TW" altLang="en-US" sz="2000" dirty="0" smtClean="0"/>
              <a:t>頻道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內容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 產業、平台產業健全發展</a:t>
            </a:r>
            <a:endParaRPr lang="en-US" altLang="zh-TW" sz="2000" dirty="0" smtClean="0"/>
          </a:p>
          <a:p>
            <a:pPr lvl="2"/>
            <a:r>
              <a:rPr lang="zh-TW" altLang="en-US" sz="2000" dirty="0"/>
              <a:t>優良內容之提供與近用</a:t>
            </a:r>
            <a:endParaRPr lang="en-US" altLang="ja-JP" sz="2000" dirty="0"/>
          </a:p>
          <a:p>
            <a:pPr lvl="2"/>
            <a:endParaRPr lang="zh-TW" altLang="en-US" sz="2000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8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視訊媒體競爭與數位匯流法</a:t>
            </a:r>
            <a:r>
              <a:rPr lang="zh-TW" altLang="zh-TW" sz="3200" dirty="0" smtClean="0"/>
              <a:t>草案</a:t>
            </a:r>
            <a:endParaRPr lang="zh-TW" altLang="en-US" sz="32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sz="3500" dirty="0"/>
              <a:t>數位匯流法</a:t>
            </a:r>
            <a:r>
              <a:rPr lang="zh-TW" altLang="zh-TW" sz="3500" dirty="0" smtClean="0"/>
              <a:t>草案</a:t>
            </a:r>
            <a:endParaRPr lang="en-US" altLang="zh-TW" sz="3500" dirty="0" smtClean="0"/>
          </a:p>
          <a:p>
            <a:pPr lvl="1"/>
            <a:r>
              <a:rPr lang="zh-TW" altLang="en-US" sz="3000" dirty="0" smtClean="0"/>
              <a:t>對</a:t>
            </a:r>
            <a:r>
              <a:rPr lang="zh-TW" altLang="zh-TW" sz="3000" dirty="0" smtClean="0"/>
              <a:t>視訊媒體競爭</a:t>
            </a:r>
            <a:r>
              <a:rPr lang="zh-TW" altLang="en-US" sz="3000" dirty="0" smtClean="0"/>
              <a:t>的影響</a:t>
            </a:r>
            <a:endParaRPr lang="en-US" altLang="zh-TW" sz="3000" dirty="0" smtClean="0"/>
          </a:p>
          <a:p>
            <a:pPr lvl="2"/>
            <a:r>
              <a:rPr lang="zh-TW" altLang="en-US" sz="2600" dirty="0" smtClean="0"/>
              <a:t>層級化管制的典範轉移</a:t>
            </a:r>
            <a:endParaRPr lang="en-US" altLang="zh-TW" sz="2600" dirty="0" smtClean="0"/>
          </a:p>
          <a:p>
            <a:pPr lvl="2"/>
            <a:r>
              <a:rPr lang="zh-TW" altLang="en-US" sz="2600" dirty="0" smtClean="0"/>
              <a:t>結構管制的調整：</a:t>
            </a:r>
            <a:endParaRPr lang="en-US" altLang="zh-TW" sz="2600" dirty="0" smtClean="0"/>
          </a:p>
          <a:p>
            <a:pPr lvl="3"/>
            <a:r>
              <a:rPr lang="zh-TW" altLang="en-US" sz="2200" dirty="0" smtClean="0"/>
              <a:t>除使用稀有資源者外，自由參進</a:t>
            </a:r>
            <a:endParaRPr lang="en-US" altLang="zh-TW" sz="2200" dirty="0" smtClean="0"/>
          </a:p>
          <a:p>
            <a:pPr lvl="2"/>
            <a:r>
              <a:rPr lang="zh-TW" altLang="en-US" sz="2600" dirty="0"/>
              <a:t>行為管制</a:t>
            </a:r>
            <a:r>
              <a:rPr lang="zh-TW" altLang="en-US" sz="2600" dirty="0" smtClean="0"/>
              <a:t>的調整：</a:t>
            </a:r>
            <a:endParaRPr lang="en-US" altLang="zh-TW" sz="2600" dirty="0" smtClean="0"/>
          </a:p>
          <a:p>
            <a:pPr lvl="3"/>
            <a:r>
              <a:rPr lang="zh-TW" altLang="en-US" sz="2200" dirty="0"/>
              <a:t>除競爭不足市場外</a:t>
            </a:r>
            <a:r>
              <a:rPr lang="zh-TW" altLang="en-US" sz="2200" dirty="0" smtClean="0"/>
              <a:t>，事後管制</a:t>
            </a:r>
            <a:endParaRPr lang="en-US" altLang="zh-TW" sz="2200" dirty="0" smtClean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marL="914400" lvl="2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4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視訊媒體競爭與數位匯流法</a:t>
            </a:r>
            <a:r>
              <a:rPr lang="zh-TW" altLang="zh-TW" sz="3200" dirty="0" smtClean="0"/>
              <a:t>草案</a:t>
            </a:r>
            <a:endParaRPr lang="zh-TW" altLang="en-US" sz="32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數位匯流法</a:t>
            </a:r>
            <a:r>
              <a:rPr lang="zh-TW" altLang="zh-TW" dirty="0" smtClean="0"/>
              <a:t>草案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視訊媒體競爭</a:t>
            </a:r>
            <a:r>
              <a:rPr lang="zh-TW" altLang="en-US" dirty="0"/>
              <a:t>相關</a:t>
            </a:r>
            <a:r>
              <a:rPr lang="zh-TW" altLang="en-US" dirty="0" smtClean="0"/>
              <a:t>規範原則</a:t>
            </a:r>
            <a:endParaRPr lang="en-US" altLang="zh-TW" dirty="0" smtClean="0"/>
          </a:p>
          <a:p>
            <a:pPr lvl="2"/>
            <a:r>
              <a:rPr lang="zh-TW" altLang="en-US" dirty="0"/>
              <a:t>公平合理的競爭環境</a:t>
            </a:r>
            <a:endParaRPr lang="en-US" altLang="zh-TW" dirty="0"/>
          </a:p>
          <a:p>
            <a:pPr lvl="2"/>
            <a:r>
              <a:rPr lang="zh-TW" altLang="en-US" dirty="0" smtClean="0"/>
              <a:t>相同服務，相同管制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水平各層級：開放市場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垂直各層級間：對上層，網路中立性；</a:t>
            </a:r>
            <a:endParaRPr lang="en-US" altLang="zh-TW" dirty="0" smtClean="0"/>
          </a:p>
          <a:p>
            <a:pPr marL="914400" lvl="2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        對下層，內容與服務提供無差別性</a:t>
            </a:r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9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視訊媒體競爭與數位匯流法</a:t>
            </a:r>
            <a:r>
              <a:rPr lang="zh-TW" altLang="zh-TW" sz="3200" dirty="0" smtClean="0"/>
              <a:t>草案</a:t>
            </a:r>
            <a:endParaRPr lang="zh-TW" altLang="en-US" sz="32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/>
              <a:t>數位匯流法</a:t>
            </a:r>
            <a:r>
              <a:rPr lang="zh-TW" altLang="zh-TW" dirty="0" smtClean="0"/>
              <a:t>草案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視訊媒體競爭</a:t>
            </a:r>
            <a:r>
              <a:rPr lang="zh-TW" altLang="en-US" dirty="0" smtClean="0"/>
              <a:t>相關問題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層級式水平管制架構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現有</a:t>
            </a:r>
            <a:r>
              <a:rPr lang="zh-TW" altLang="en-US" dirty="0"/>
              <a:t>競爭</a:t>
            </a:r>
            <a:r>
              <a:rPr lang="zh-TW" altLang="en-US" dirty="0" smtClean="0"/>
              <a:t>問題在新架構下的解決方案？</a:t>
            </a:r>
            <a:endParaRPr lang="en-US" altLang="zh-TW" dirty="0" smtClean="0"/>
          </a:p>
          <a:p>
            <a:pPr lvl="2"/>
            <a:r>
              <a:rPr lang="zh-TW" altLang="en-US" dirty="0"/>
              <a:t>跨層級管制規範不明</a:t>
            </a:r>
            <a:endParaRPr lang="en-US" altLang="zh-TW" dirty="0"/>
          </a:p>
          <a:p>
            <a:pPr lvl="3"/>
            <a:r>
              <a:rPr lang="zh-TW" altLang="en-US" dirty="0"/>
              <a:t>層級競爭：市場力的跨層級濫用</a:t>
            </a:r>
            <a:endParaRPr lang="en-US" altLang="zh-TW" dirty="0"/>
          </a:p>
          <a:p>
            <a:pPr lvl="2"/>
            <a:r>
              <a:rPr lang="en-US" altLang="zh-TW" dirty="0" smtClean="0"/>
              <a:t>Scale</a:t>
            </a:r>
            <a:r>
              <a:rPr lang="zh-TW" altLang="en-US" dirty="0"/>
              <a:t>的競爭優勢：大者恆大</a:t>
            </a:r>
            <a:endParaRPr lang="en-US" altLang="zh-TW" dirty="0"/>
          </a:p>
          <a:p>
            <a:pPr lvl="3"/>
            <a:r>
              <a:rPr lang="zh-TW" altLang="en-US" dirty="0" smtClean="0"/>
              <a:t>網路</a:t>
            </a:r>
            <a:r>
              <a:rPr lang="zh-TW" altLang="en-US" dirty="0"/>
              <a:t>外部性與報酬遞增特性的競爭矛盾性 </a:t>
            </a:r>
            <a:r>
              <a:rPr lang="en-US" altLang="zh-TW" dirty="0"/>
              <a:t>(Motta 2004</a:t>
            </a:r>
            <a:r>
              <a:rPr lang="en-US" altLang="zh-TW" dirty="0" smtClean="0"/>
              <a:t>)</a:t>
            </a:r>
          </a:p>
          <a:p>
            <a:pPr lvl="3"/>
            <a:r>
              <a:rPr lang="zh-TW" altLang="en-US" dirty="0"/>
              <a:t>媒體集中排除原則</a:t>
            </a:r>
            <a:endParaRPr lang="en-US" altLang="zh-TW" dirty="0"/>
          </a:p>
          <a:p>
            <a:pPr lvl="2"/>
            <a:r>
              <a:rPr lang="zh-TW" altLang="en-US" dirty="0"/>
              <a:t>未</a:t>
            </a:r>
            <a:r>
              <a:rPr lang="zh-TW" altLang="en-US" dirty="0" smtClean="0"/>
              <a:t>規範業務相關問題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OTT</a:t>
            </a:r>
            <a:r>
              <a:rPr lang="zh-TW" altLang="en-US" dirty="0" smtClean="0"/>
              <a:t>問題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9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視訊媒體競爭與數位匯流法</a:t>
            </a:r>
            <a:r>
              <a:rPr lang="zh-TW" altLang="zh-TW" sz="3200" dirty="0" smtClean="0"/>
              <a:t>草案</a:t>
            </a:r>
            <a:endParaRPr lang="zh-TW" altLang="en-US" sz="32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數位匯流法</a:t>
            </a:r>
            <a:r>
              <a:rPr lang="zh-TW" altLang="zh-TW" dirty="0" smtClean="0"/>
              <a:t>草案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OTT</a:t>
            </a:r>
            <a:r>
              <a:rPr lang="zh-TW" altLang="en-US" dirty="0" smtClean="0"/>
              <a:t> 相關問題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EU</a:t>
            </a:r>
            <a:r>
              <a:rPr lang="zh-TW" altLang="en-US" dirty="0" smtClean="0"/>
              <a:t>正研擬將</a:t>
            </a:r>
            <a:r>
              <a:rPr lang="en-US" altLang="zh-TW" dirty="0" smtClean="0"/>
              <a:t>OTT</a:t>
            </a:r>
            <a:r>
              <a:rPr lang="zh-TW" altLang="en-US" dirty="0" smtClean="0"/>
              <a:t>納入法規管理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BEREC, 2015</a:t>
            </a:r>
          </a:p>
          <a:p>
            <a:pPr lvl="1"/>
            <a:r>
              <a:rPr lang="zh-TW" altLang="en-US" dirty="0"/>
              <a:t>各國關注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3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3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視訊媒體競爭與數位匯流法草案</a:t>
            </a:r>
            <a:endParaRPr lang="zh-TW" altLang="en-US" sz="3200" dirty="0"/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28" y="1600200"/>
            <a:ext cx="5878343" cy="4525963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1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視訊媒體競爭與數位匯流法草案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/>
              <a:t>敬  請  指  正</a:t>
            </a:r>
          </a:p>
          <a:p>
            <a:pPr marL="0" indent="0" algn="ctr">
              <a:buNone/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1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參考</a:t>
            </a:r>
            <a:r>
              <a:rPr lang="zh-TW" altLang="en-US" sz="2000" dirty="0"/>
              <a:t>歐盟電子通訊網路及服務的管制架構，及德國電信法之規範架構及實務，針對「電信事業法」及「電信基礎設施與資源管理法」兩草案之主要內容進行評析及</a:t>
            </a:r>
            <a:r>
              <a:rPr lang="zh-TW" altLang="en-US" sz="2000" dirty="0" smtClean="0"/>
              <a:t>說明。</a:t>
            </a:r>
            <a:endParaRPr lang="en-US" altLang="zh-TW" sz="2000" dirty="0" smtClean="0"/>
          </a:p>
          <a:p>
            <a:r>
              <a:rPr lang="zh-TW" altLang="en-US" sz="2000" dirty="0" smtClean="0"/>
              <a:t>主要</a:t>
            </a:r>
            <a:r>
              <a:rPr lang="zh-TW" altLang="en-US" sz="2000" dirty="0"/>
              <a:t>項目包括管制目標、事業定義、執照規範及條件、市場主導者之認定及事前管制等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zh-TW" altLang="en-US" sz="2000" dirty="0" smtClean="0"/>
              <a:t>鑑</a:t>
            </a:r>
            <a:r>
              <a:rPr lang="zh-TW" altLang="en-US" sz="2000" dirty="0"/>
              <a:t>於在電信自由化下，應以建立電信市場的</a:t>
            </a:r>
            <a:r>
              <a:rPr lang="zh-TW" altLang="en-US" sz="2000" b="1" dirty="0">
                <a:solidFill>
                  <a:srgbClr val="FF0000"/>
                </a:solidFill>
              </a:rPr>
              <a:t>有效競爭</a:t>
            </a:r>
            <a:r>
              <a:rPr lang="zh-TW" altLang="en-US" sz="2000" dirty="0"/>
              <a:t>，作為替代事前管制的主要</a:t>
            </a:r>
            <a:r>
              <a:rPr lang="zh-TW" altLang="en-US" sz="2000" dirty="0" smtClean="0"/>
              <a:t>手段；且</a:t>
            </a:r>
            <a:r>
              <a:rPr lang="zh-TW" altLang="en-US" sz="2000" dirty="0"/>
              <a:t>因技術進步帶來市場動態競爭，可能削減既有的市場獨占力量，因此在管制架構上應予適度鬆綁，賦予電信事業經營行為更具彈性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zh-TW" altLang="en-US" sz="2000" dirty="0" smtClean="0"/>
              <a:t>通</a:t>
            </a:r>
            <a:r>
              <a:rPr lang="zh-TW" altLang="en-US" sz="2000" dirty="0"/>
              <a:t>傳會與公平會之間進行適當的管制分工及合作，以促進電信市場的健全發展。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45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□"/>
            </a:pPr>
            <a:r>
              <a:rPr lang="zh-TW" altLang="en-US" sz="2800" dirty="0"/>
              <a:t>論文內容</a:t>
            </a:r>
            <a:r>
              <a:rPr lang="zh-TW" altLang="en-US" sz="2800" dirty="0" smtClean="0"/>
              <a:t>摘要</a:t>
            </a:r>
            <a:endParaRPr lang="en-US" altLang="zh-TW" sz="2800" dirty="0" smtClean="0"/>
          </a:p>
          <a:p>
            <a:pPr>
              <a:buFont typeface="Calibri" pitchFamily="34" charset="0"/>
              <a:buChar char="□"/>
            </a:pPr>
            <a:r>
              <a:rPr lang="zh-TW" altLang="en-US" sz="2800" b="1" dirty="0" smtClean="0">
                <a:solidFill>
                  <a:srgbClr val="FF0000"/>
                </a:solidFill>
              </a:rPr>
              <a:t>論文</a:t>
            </a:r>
            <a:r>
              <a:rPr lang="zh-TW" altLang="en-US" sz="2800" b="1" dirty="0">
                <a:solidFill>
                  <a:srgbClr val="FF0000"/>
                </a:solidFill>
              </a:rPr>
              <a:t>內容評述</a:t>
            </a:r>
          </a:p>
          <a:p>
            <a:pPr lvl="1"/>
            <a:r>
              <a:rPr lang="zh-TW" altLang="en-US" sz="2400" dirty="0"/>
              <a:t>論文範疇</a:t>
            </a:r>
          </a:p>
          <a:p>
            <a:pPr lvl="1"/>
            <a:r>
              <a:rPr lang="zh-TW" altLang="en-US" sz="2400" dirty="0"/>
              <a:t>問題討論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8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□"/>
            </a:pPr>
            <a:r>
              <a:rPr lang="zh-TW" altLang="en-US" sz="2800" dirty="0"/>
              <a:t>論文內容</a:t>
            </a:r>
            <a:r>
              <a:rPr lang="zh-TW" altLang="en-US" sz="2800" dirty="0" smtClean="0"/>
              <a:t>摘要</a:t>
            </a:r>
            <a:endParaRPr lang="en-US" altLang="zh-TW" sz="2800" dirty="0" smtClean="0"/>
          </a:p>
          <a:p>
            <a:pPr>
              <a:buFont typeface="Calibri" pitchFamily="34" charset="0"/>
              <a:buChar char="□"/>
            </a:pPr>
            <a:r>
              <a:rPr lang="zh-TW" altLang="en-US" sz="2800" dirty="0" smtClean="0"/>
              <a:t>論文</a:t>
            </a:r>
            <a:r>
              <a:rPr lang="zh-TW" altLang="en-US" sz="2800" dirty="0"/>
              <a:t>內容評述</a:t>
            </a:r>
          </a:p>
          <a:p>
            <a:pPr lvl="1"/>
            <a:r>
              <a:rPr lang="zh-TW" altLang="en-US" sz="2400" b="1" dirty="0">
                <a:solidFill>
                  <a:srgbClr val="FF0000"/>
                </a:solidFill>
              </a:rPr>
              <a:t>論文範疇</a:t>
            </a:r>
          </a:p>
          <a:p>
            <a:pPr lvl="1"/>
            <a:r>
              <a:rPr lang="zh-TW" altLang="en-US" sz="2400" dirty="0"/>
              <a:t>問題討論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8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有效競爭取代管制的體制轉換</a:t>
            </a:r>
          </a:p>
          <a:p>
            <a:pPr lvl="1"/>
            <a:r>
              <a:rPr lang="zh-TW" altLang="en-US" sz="2000" dirty="0"/>
              <a:t>在電信自由化下</a:t>
            </a:r>
            <a:r>
              <a:rPr lang="zh-TW" altLang="en-US" sz="2000" dirty="0" smtClean="0"/>
              <a:t>，在部分市場以有效競爭取代事前管制。</a:t>
            </a:r>
            <a:endParaRPr lang="zh-TW" altLang="en-US" sz="2000" dirty="0"/>
          </a:p>
          <a:p>
            <a:pPr lvl="1"/>
            <a:r>
              <a:rPr lang="zh-TW" altLang="en-US" sz="2000" dirty="0"/>
              <a:t>調</a:t>
            </a:r>
            <a:r>
              <a:rPr lang="zh-TW" altLang="en-US" sz="2000" dirty="0" smtClean="0"/>
              <a:t>整管制架構，適度</a:t>
            </a:r>
            <a:r>
              <a:rPr lang="zh-TW" altLang="en-US" sz="2000" dirty="0"/>
              <a:t>鬆綁，</a:t>
            </a:r>
            <a:r>
              <a:rPr lang="zh-TW" altLang="en-US" sz="2000" dirty="0" smtClean="0"/>
              <a:t>賦予電信事業更</a:t>
            </a:r>
            <a:r>
              <a:rPr lang="zh-TW" altLang="en-US" sz="2000" dirty="0"/>
              <a:t>具</a:t>
            </a:r>
            <a:r>
              <a:rPr lang="zh-TW" altLang="en-US" sz="2000" dirty="0" smtClean="0"/>
              <a:t>彈性的經營空間。</a:t>
            </a:r>
            <a:endParaRPr lang="en-US" altLang="zh-TW" sz="2000" dirty="0" smtClean="0"/>
          </a:p>
          <a:p>
            <a:pPr lvl="1"/>
            <a:endParaRPr lang="zh-TW" altLang="en-US" sz="2000" dirty="0"/>
          </a:p>
          <a:p>
            <a:r>
              <a:rPr lang="zh-TW" altLang="en-US" sz="2400" dirty="0" smtClean="0"/>
              <a:t>兩</a:t>
            </a:r>
            <a:r>
              <a:rPr lang="zh-TW" altLang="en-US" sz="2400" dirty="0"/>
              <a:t>個</a:t>
            </a:r>
            <a:r>
              <a:rPr lang="zh-TW" altLang="en-US" sz="2400" dirty="0" smtClean="0"/>
              <a:t>問題</a:t>
            </a:r>
            <a:endParaRPr lang="zh-TW" altLang="en-US" sz="2800" dirty="0"/>
          </a:p>
          <a:p>
            <a:pPr lvl="1"/>
            <a:r>
              <a:rPr lang="zh-TW" altLang="en-US" sz="2000" dirty="0" smtClean="0"/>
              <a:t>從</a:t>
            </a:r>
            <a:r>
              <a:rPr lang="zh-TW" altLang="en-US" sz="2000" dirty="0"/>
              <a:t>規範性角度言，競爭並非皆為所欲 </a:t>
            </a:r>
            <a:r>
              <a:rPr lang="en-US" altLang="zh-TW" sz="2000" dirty="0"/>
              <a:t>(desire)</a:t>
            </a:r>
            <a:r>
              <a:rPr lang="zh-TW" altLang="en-US" sz="2000" dirty="0"/>
              <a:t>，也可能過剩 </a:t>
            </a:r>
            <a:r>
              <a:rPr lang="en-US" altLang="zh-TW" sz="2000" dirty="0"/>
              <a:t>(excess)</a:t>
            </a:r>
            <a:r>
              <a:rPr lang="zh-TW" altLang="en-US" sz="2000" dirty="0"/>
              <a:t>；</a:t>
            </a:r>
          </a:p>
          <a:p>
            <a:pPr lvl="1"/>
            <a:r>
              <a:rPr lang="zh-TW" altLang="en-US" sz="2000" dirty="0" smtClean="0"/>
              <a:t>競爭</a:t>
            </a:r>
            <a:r>
              <a:rPr lang="zh-TW" altLang="en-US" sz="2000" dirty="0"/>
              <a:t>與管制共存需極大的調和空間。</a:t>
            </a:r>
          </a:p>
          <a:p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0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問題一：競爭是否為所</a:t>
            </a:r>
            <a:r>
              <a:rPr lang="zh-TW" altLang="en-US" sz="2800" dirty="0"/>
              <a:t>欲 </a:t>
            </a:r>
            <a:r>
              <a:rPr lang="en-US" altLang="zh-TW" sz="2800" dirty="0"/>
              <a:t>(desire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或過剩 </a:t>
            </a:r>
            <a:r>
              <a:rPr lang="en-US" altLang="zh-TW" sz="2800" dirty="0"/>
              <a:t>(excess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？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8832" y="884720"/>
            <a:ext cx="7899125" cy="5463071"/>
          </a:xfrm>
        </p:spPr>
        <p:txBody>
          <a:bodyPr>
            <a:normAutofit lnSpcReduction="10000"/>
          </a:bodyPr>
          <a:lstStyle/>
          <a:p>
            <a:endParaRPr lang="en-US" altLang="zh-TW" sz="1800" dirty="0" smtClean="0"/>
          </a:p>
          <a:p>
            <a:pPr marL="0" indent="0" algn="ctr">
              <a:buNone/>
            </a:pPr>
            <a:r>
              <a:rPr lang="en-US" altLang="zh-TW" sz="2000" dirty="0" smtClean="0"/>
              <a:t>               </a:t>
            </a:r>
            <a:r>
              <a:rPr lang="zh-TW" altLang="en-US" sz="2000" dirty="0" smtClean="0"/>
              <a:t>  </a:t>
            </a:r>
            <a:r>
              <a:rPr lang="en-US" altLang="zh-TW" sz="2000" dirty="0" smtClean="0"/>
              <a:t>   </a:t>
            </a:r>
          </a:p>
          <a:p>
            <a:pPr marL="0" indent="0" algn="ctr">
              <a:buNone/>
            </a:pPr>
            <a:endParaRPr lang="en-US" altLang="zh-TW" sz="2000" dirty="0" smtClean="0"/>
          </a:p>
          <a:p>
            <a:pPr marL="0" indent="0" algn="ctr">
              <a:buNone/>
            </a:pPr>
            <a:r>
              <a:rPr lang="zh-TW" altLang="en-US" sz="2000" dirty="0" smtClean="0"/>
              <a:t>        </a:t>
            </a:r>
            <a:r>
              <a:rPr lang="en-US" altLang="zh-TW" sz="2000" dirty="0" smtClean="0"/>
              <a:t>   Is competition desire ?</a:t>
            </a:r>
          </a:p>
          <a:p>
            <a:pPr marL="0" indent="0">
              <a:buNone/>
            </a:pPr>
            <a:r>
              <a:rPr lang="en-US" altLang="zh-TW" sz="2000" dirty="0" smtClean="0"/>
              <a:t>                                           </a:t>
            </a:r>
            <a:r>
              <a:rPr lang="zh-TW" altLang="en-US" sz="2000" dirty="0" smtClean="0"/>
              <a:t>      </a:t>
            </a:r>
            <a:r>
              <a:rPr lang="en-US" altLang="zh-TW" sz="2000" dirty="0" smtClean="0"/>
              <a:t>  Yes                    </a:t>
            </a:r>
            <a:r>
              <a:rPr lang="zh-TW" altLang="en-US" sz="2000" dirty="0" smtClean="0"/>
              <a:t>         </a:t>
            </a:r>
            <a:r>
              <a:rPr lang="en-US" altLang="zh-TW" sz="2000" dirty="0" smtClean="0"/>
              <a:t>         No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               </a:t>
            </a:r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            </a:t>
            </a:r>
            <a:r>
              <a:rPr lang="en-US" altLang="zh-TW" sz="2000" dirty="0" smtClean="0"/>
              <a:t>  Yes</a:t>
            </a:r>
          </a:p>
          <a:p>
            <a:pPr marL="0" indent="0">
              <a:buNone/>
            </a:pPr>
            <a:r>
              <a:rPr lang="en-US" altLang="zh-TW" sz="2000" dirty="0" smtClean="0"/>
              <a:t>Is 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competition</a:t>
            </a:r>
          </a:p>
          <a:p>
            <a:pPr marL="0" indent="0">
              <a:buNone/>
            </a:pPr>
            <a:r>
              <a:rPr lang="en-US" altLang="zh-TW" sz="2000" dirty="0" smtClean="0"/>
              <a:t>feasible</a:t>
            </a:r>
            <a:r>
              <a:rPr lang="en-US" altLang="zh-TW" sz="2000" dirty="0"/>
              <a:t>?</a:t>
            </a:r>
          </a:p>
          <a:p>
            <a:pPr marL="0" indent="0">
              <a:buNone/>
            </a:pPr>
            <a:r>
              <a:rPr lang="en-US" altLang="zh-TW" sz="2000" dirty="0" smtClean="0"/>
              <a:t>                 </a:t>
            </a:r>
            <a:r>
              <a:rPr lang="zh-TW" altLang="en-US" sz="2000" dirty="0" smtClean="0"/>
              <a:t>   </a:t>
            </a:r>
            <a:r>
              <a:rPr lang="en-US" altLang="zh-TW" sz="2000" dirty="0" smtClean="0"/>
              <a:t>  No</a:t>
            </a:r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pPr marL="0" indent="0" algn="ctr">
              <a:buNone/>
            </a:pPr>
            <a:endParaRPr lang="en-US" altLang="zh-TW" sz="2000" dirty="0" smtClean="0"/>
          </a:p>
          <a:p>
            <a:pPr marL="0" indent="0" algn="ctr">
              <a:buNone/>
            </a:pPr>
            <a:r>
              <a:rPr lang="zh-TW" altLang="en-US" sz="2000" dirty="0" smtClean="0"/>
              <a:t>圖：競爭的 </a:t>
            </a:r>
            <a:r>
              <a:rPr lang="en-US" altLang="zh-TW" sz="2000" dirty="0" smtClean="0"/>
              <a:t>desirability </a:t>
            </a:r>
            <a:r>
              <a:rPr lang="zh-TW" altLang="en-US" sz="2000" dirty="0" smtClean="0"/>
              <a:t>與 </a:t>
            </a:r>
            <a:r>
              <a:rPr lang="en-US" altLang="zh-TW" sz="2000" dirty="0" smtClean="0"/>
              <a:t>feasibility (Armstrong et al. p.100)</a:t>
            </a:r>
          </a:p>
          <a:p>
            <a:endParaRPr lang="en-US" altLang="zh-TW" sz="2400" dirty="0" smtClean="0"/>
          </a:p>
          <a:p>
            <a:endParaRPr lang="en-US" altLang="zh-TW" sz="1800" dirty="0"/>
          </a:p>
          <a:p>
            <a:endParaRPr lang="zh-TW" altLang="en-US" sz="18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58692"/>
              </p:ext>
            </p:extLst>
          </p:nvPr>
        </p:nvGraphicFramePr>
        <p:xfrm>
          <a:off x="2483768" y="2708920"/>
          <a:ext cx="5400600" cy="2088232"/>
        </p:xfrm>
        <a:graphic>
          <a:graphicData uri="http://schemas.openxmlformats.org/drawingml/2006/table">
            <a:tbl>
              <a:tblPr firstRow="1" firstCol="1" bandRow="1"/>
              <a:tblGrid>
                <a:gridCol w="2664296"/>
                <a:gridCol w="2736304"/>
              </a:tblGrid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usual case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“cream-skimming” etc.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en-US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entry 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deterrence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en-US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sever 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natural monopoly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6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問題一：競爭是否為所欲 </a:t>
            </a:r>
            <a:r>
              <a:rPr lang="en-US" altLang="zh-TW" sz="2800" dirty="0"/>
              <a:t>(desire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或</a:t>
            </a:r>
            <a:r>
              <a:rPr lang="zh-TW" altLang="en-US" sz="2800" dirty="0"/>
              <a:t>過剩 </a:t>
            </a:r>
            <a:r>
              <a:rPr lang="en-US" altLang="zh-TW" sz="2800" dirty="0"/>
              <a:t>(excess)</a:t>
            </a:r>
            <a:r>
              <a:rPr lang="zh-TW" altLang="en-US" sz="2800" dirty="0"/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過剩競爭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考慮無線頻率的聚集效果，行動通信市場參進者增加反而降地社會福利水準。</a:t>
            </a:r>
            <a:r>
              <a:rPr lang="en-US" altLang="zh-TW" sz="2000" dirty="0" smtClean="0"/>
              <a:t>Beard et al. (2012)</a:t>
            </a:r>
            <a:r>
              <a:rPr lang="zh-TW" altLang="en-US" sz="2000" dirty="0" smtClean="0"/>
              <a:t>等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B7D-7CEA-4E6D-947F-EC0357C642B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4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2326</Words>
  <Application>Microsoft Office PowerPoint</Application>
  <PresentationFormat>如螢幕大小 (4:3)</PresentationFormat>
  <Paragraphs>267</Paragraphs>
  <Slides>38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38</vt:i4>
      </vt:variant>
    </vt:vector>
  </HeadingPairs>
  <TitlesOfParts>
    <vt:vector size="49" baseType="lpstr">
      <vt:lpstr>ＭＳ Ｐゴシック</vt:lpstr>
      <vt:lpstr>微軟正黑體</vt:lpstr>
      <vt:lpstr>新細明體</vt:lpstr>
      <vt:lpstr>Arial</vt:lpstr>
      <vt:lpstr>Calibri</vt:lpstr>
      <vt:lpstr>Constantia</vt:lpstr>
      <vt:lpstr>Times New Roman</vt:lpstr>
      <vt:lpstr>Wingdings</vt:lpstr>
      <vt:lpstr>Wingdings 2</vt:lpstr>
      <vt:lpstr>Office 佈景主題</vt:lpstr>
      <vt:lpstr>3_流線</vt:lpstr>
      <vt:lpstr>國家通訊傳播委員會匯流五法研討會 -迎向通訊傳播新紀元 </vt:lpstr>
      <vt:lpstr>目錄</vt:lpstr>
      <vt:lpstr>PowerPoint 簡報</vt:lpstr>
      <vt:lpstr>PowerPoint 簡報</vt:lpstr>
      <vt:lpstr>PowerPoint 簡報</vt:lpstr>
      <vt:lpstr>PowerPoint 簡報</vt:lpstr>
      <vt:lpstr>PowerPoint 簡報</vt:lpstr>
      <vt:lpstr>問題一：競爭是否為所欲 (desire) 或過剩 (excess)？</vt:lpstr>
      <vt:lpstr>問題一：競爭是否為所欲 (desire) 或過剩 (excess)？</vt:lpstr>
      <vt:lpstr>問題二：競爭與管制共存的調和問題</vt:lpstr>
      <vt:lpstr>問題二：競爭與管制共存的調和問題</vt:lpstr>
      <vt:lpstr>問題二：競爭與管制共存的調和問題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電信事業法(3/3)-歐盟電子通訊不對稱管制框架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視訊媒體競爭與數位匯流法草案</vt:lpstr>
      <vt:lpstr>視訊媒體競爭與數位匯流法草案</vt:lpstr>
      <vt:lpstr>視訊媒體競爭與數位匯流法草案</vt:lpstr>
      <vt:lpstr>視訊媒體競爭與數位匯流法草案</vt:lpstr>
      <vt:lpstr>視訊媒體競爭與數位匯流法草案</vt:lpstr>
      <vt:lpstr>視訊媒體競爭與數位匯流法草案</vt:lpstr>
      <vt:lpstr>視訊媒體競爭與數位匯流法草案</vt:lpstr>
      <vt:lpstr>視訊媒體競爭與數位匯流法草案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「通訊傳播2016前瞻與挑戰」研討會 台灣通訊學會</dc:title>
  <dc:creator>yfchuang</dc:creator>
  <cp:lastModifiedBy>acer</cp:lastModifiedBy>
  <cp:revision>81</cp:revision>
  <cp:lastPrinted>2016-06-17T10:32:12Z</cp:lastPrinted>
  <dcterms:created xsi:type="dcterms:W3CDTF">2015-12-05T02:53:41Z</dcterms:created>
  <dcterms:modified xsi:type="dcterms:W3CDTF">2016-06-18T00:52:00Z</dcterms:modified>
</cp:coreProperties>
</file>