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3">
  <p:sldMasterIdLst>
    <p:sldMasterId id="2147483653" r:id="rId1"/>
    <p:sldMasterId id="2147483667" r:id="rId2"/>
  </p:sldMasterIdLst>
  <p:notesMasterIdLst>
    <p:notesMasterId r:id="rId42"/>
  </p:notesMasterIdLst>
  <p:handoutMasterIdLst>
    <p:handoutMasterId r:id="rId43"/>
  </p:handoutMasterIdLst>
  <p:sldIdLst>
    <p:sldId id="584" r:id="rId3"/>
    <p:sldId id="1262" r:id="rId4"/>
    <p:sldId id="1239" r:id="rId5"/>
    <p:sldId id="1286" r:id="rId6"/>
    <p:sldId id="1216" r:id="rId7"/>
    <p:sldId id="1200" r:id="rId8"/>
    <p:sldId id="1261" r:id="rId9"/>
    <p:sldId id="1218" r:id="rId10"/>
    <p:sldId id="1282" r:id="rId11"/>
    <p:sldId id="1283" r:id="rId12"/>
    <p:sldId id="1263" r:id="rId13"/>
    <p:sldId id="1265" r:id="rId14"/>
    <p:sldId id="1297" r:id="rId15"/>
    <p:sldId id="1247" r:id="rId16"/>
    <p:sldId id="1209" r:id="rId17"/>
    <p:sldId id="1268" r:id="rId18"/>
    <p:sldId id="1298" r:id="rId19"/>
    <p:sldId id="1230" r:id="rId20"/>
    <p:sldId id="1299" r:id="rId21"/>
    <p:sldId id="1231" r:id="rId22"/>
    <p:sldId id="1292" r:id="rId23"/>
    <p:sldId id="1293" r:id="rId24"/>
    <p:sldId id="1300" r:id="rId25"/>
    <p:sldId id="1269" r:id="rId26"/>
    <p:sldId id="1301" r:id="rId27"/>
    <p:sldId id="1211" r:id="rId28"/>
    <p:sldId id="1295" r:id="rId29"/>
    <p:sldId id="1248" r:id="rId30"/>
    <p:sldId id="1271" r:id="rId31"/>
    <p:sldId id="1304" r:id="rId32"/>
    <p:sldId id="1288" r:id="rId33"/>
    <p:sldId id="1306" r:id="rId34"/>
    <p:sldId id="1260" r:id="rId35"/>
    <p:sldId id="1275" r:id="rId36"/>
    <p:sldId id="1307" r:id="rId37"/>
    <p:sldId id="1308" r:id="rId38"/>
    <p:sldId id="1309" r:id="rId39"/>
    <p:sldId id="1310" r:id="rId40"/>
    <p:sldId id="738" r:id="rId41"/>
  </p:sldIdLst>
  <p:sldSz cx="9144000" cy="6858000" type="screen4x3"/>
  <p:notesSz cx="6735763" cy="9866313"/>
  <p:defaultTextStyle>
    <a:defPPr>
      <a:defRPr lang="zh-TW"/>
    </a:defPPr>
    <a:lvl1pPr algn="l" rtl="0" fontAlgn="base">
      <a:spcBef>
        <a:spcPct val="0"/>
      </a:spcBef>
      <a:spcAft>
        <a:spcPct val="0"/>
      </a:spcAft>
      <a:defRPr kumimoji="1" sz="1200" kern="1200">
        <a:solidFill>
          <a:srgbClr val="FF0000"/>
        </a:solidFill>
        <a:latin typeface="Times New Roman" pitchFamily="18" charset="0"/>
        <a:ea typeface="標楷體" pitchFamily="65" charset="-120"/>
        <a:cs typeface="+mn-cs"/>
      </a:defRPr>
    </a:lvl1pPr>
    <a:lvl2pPr marL="457200" algn="l" rtl="0" fontAlgn="base">
      <a:spcBef>
        <a:spcPct val="0"/>
      </a:spcBef>
      <a:spcAft>
        <a:spcPct val="0"/>
      </a:spcAft>
      <a:defRPr kumimoji="1" sz="1200" kern="1200">
        <a:solidFill>
          <a:srgbClr val="FF0000"/>
        </a:solidFill>
        <a:latin typeface="Times New Roman" pitchFamily="18" charset="0"/>
        <a:ea typeface="標楷體" pitchFamily="65" charset="-120"/>
        <a:cs typeface="+mn-cs"/>
      </a:defRPr>
    </a:lvl2pPr>
    <a:lvl3pPr marL="914400" algn="l" rtl="0" fontAlgn="base">
      <a:spcBef>
        <a:spcPct val="0"/>
      </a:spcBef>
      <a:spcAft>
        <a:spcPct val="0"/>
      </a:spcAft>
      <a:defRPr kumimoji="1" sz="1200" kern="1200">
        <a:solidFill>
          <a:srgbClr val="FF0000"/>
        </a:solidFill>
        <a:latin typeface="Times New Roman" pitchFamily="18" charset="0"/>
        <a:ea typeface="標楷體" pitchFamily="65" charset="-120"/>
        <a:cs typeface="+mn-cs"/>
      </a:defRPr>
    </a:lvl3pPr>
    <a:lvl4pPr marL="1371600" algn="l" rtl="0" fontAlgn="base">
      <a:spcBef>
        <a:spcPct val="0"/>
      </a:spcBef>
      <a:spcAft>
        <a:spcPct val="0"/>
      </a:spcAft>
      <a:defRPr kumimoji="1" sz="1200" kern="1200">
        <a:solidFill>
          <a:srgbClr val="FF0000"/>
        </a:solidFill>
        <a:latin typeface="Times New Roman" pitchFamily="18" charset="0"/>
        <a:ea typeface="標楷體" pitchFamily="65" charset="-120"/>
        <a:cs typeface="+mn-cs"/>
      </a:defRPr>
    </a:lvl4pPr>
    <a:lvl5pPr marL="1828800" algn="l" rtl="0" fontAlgn="base">
      <a:spcBef>
        <a:spcPct val="0"/>
      </a:spcBef>
      <a:spcAft>
        <a:spcPct val="0"/>
      </a:spcAft>
      <a:defRPr kumimoji="1" sz="1200" kern="1200">
        <a:solidFill>
          <a:srgbClr val="FF0000"/>
        </a:solidFill>
        <a:latin typeface="Times New Roman" pitchFamily="18" charset="0"/>
        <a:ea typeface="標楷體" pitchFamily="65" charset="-120"/>
        <a:cs typeface="+mn-cs"/>
      </a:defRPr>
    </a:lvl5pPr>
    <a:lvl6pPr marL="2286000" algn="l" defTabSz="914400" rtl="0" eaLnBrk="1" latinLnBrk="0" hangingPunct="1">
      <a:defRPr kumimoji="1" sz="1200" kern="1200">
        <a:solidFill>
          <a:srgbClr val="FF0000"/>
        </a:solidFill>
        <a:latin typeface="Times New Roman" pitchFamily="18" charset="0"/>
        <a:ea typeface="標楷體" pitchFamily="65" charset="-120"/>
        <a:cs typeface="+mn-cs"/>
      </a:defRPr>
    </a:lvl6pPr>
    <a:lvl7pPr marL="2743200" algn="l" defTabSz="914400" rtl="0" eaLnBrk="1" latinLnBrk="0" hangingPunct="1">
      <a:defRPr kumimoji="1" sz="1200" kern="1200">
        <a:solidFill>
          <a:srgbClr val="FF0000"/>
        </a:solidFill>
        <a:latin typeface="Times New Roman" pitchFamily="18" charset="0"/>
        <a:ea typeface="標楷體" pitchFamily="65" charset="-120"/>
        <a:cs typeface="+mn-cs"/>
      </a:defRPr>
    </a:lvl7pPr>
    <a:lvl8pPr marL="3200400" algn="l" defTabSz="914400" rtl="0" eaLnBrk="1" latinLnBrk="0" hangingPunct="1">
      <a:defRPr kumimoji="1" sz="1200" kern="1200">
        <a:solidFill>
          <a:srgbClr val="FF0000"/>
        </a:solidFill>
        <a:latin typeface="Times New Roman" pitchFamily="18" charset="0"/>
        <a:ea typeface="標楷體" pitchFamily="65" charset="-120"/>
        <a:cs typeface="+mn-cs"/>
      </a:defRPr>
    </a:lvl8pPr>
    <a:lvl9pPr marL="3657600" algn="l" defTabSz="914400" rtl="0" eaLnBrk="1" latinLnBrk="0" hangingPunct="1">
      <a:defRPr kumimoji="1" sz="1200" kern="1200">
        <a:solidFill>
          <a:srgbClr val="FF0000"/>
        </a:solidFill>
        <a:latin typeface="Times New Roman" pitchFamily="18" charset="0"/>
        <a:ea typeface="標楷體" pitchFamily="65"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楊宜甄" initials="楊宜甄" lastIdx="3" clrIdx="0">
    <p:extLst>
      <p:ext uri="{19B8F6BF-5375-455C-9EA6-DF929625EA0E}">
        <p15:presenceInfo xmlns:p15="http://schemas.microsoft.com/office/powerpoint/2012/main" userId="楊宜甄"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262699"/>
    <a:srgbClr val="00CC99"/>
    <a:srgbClr val="663300"/>
    <a:srgbClr val="FF00FF"/>
    <a:srgbClr val="FFC000"/>
    <a:srgbClr val="CCE9AD"/>
    <a:srgbClr val="FE6906"/>
    <a:srgbClr val="1C1CA2"/>
    <a:srgbClr val="C59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333" autoAdjust="0"/>
  </p:normalViewPr>
  <p:slideViewPr>
    <p:cSldViewPr>
      <p:cViewPr varScale="1">
        <p:scale>
          <a:sx n="111" d="100"/>
          <a:sy n="111" d="100"/>
        </p:scale>
        <p:origin x="1152" y="90"/>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sorterViewPr>
    <p:cViewPr>
      <p:scale>
        <a:sx n="150" d="100"/>
        <a:sy n="150" d="100"/>
      </p:scale>
      <p:origin x="0" y="-2508"/>
    </p:cViewPr>
  </p:sorterViewPr>
  <p:notesViewPr>
    <p:cSldViewPr>
      <p:cViewPr>
        <p:scale>
          <a:sx n="100" d="100"/>
          <a:sy n="100" d="100"/>
        </p:scale>
        <p:origin x="3510" y="-56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51D0B-F6DD-414B-9B93-8E251C0422F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TW" altLang="en-US"/>
        </a:p>
      </dgm:t>
    </dgm:pt>
    <dgm:pt modelId="{94C2FB00-9D16-4F4C-B47C-88F141266310}">
      <dgm:prSet phldrT="[文字]" custT="1"/>
      <dgm:spPr/>
      <dgm:t>
        <a:bodyPr/>
        <a:lstStyle/>
        <a:p>
          <a:r>
            <a:rPr lang="zh-TW" altLang="en-US" sz="1800" b="1" dirty="0" smtClean="0">
              <a:solidFill>
                <a:srgbClr val="FFFFFF"/>
              </a:solidFill>
              <a:latin typeface="微軟正黑體" panose="020B0604030504040204" pitchFamily="34" charset="-120"/>
              <a:ea typeface="微軟正黑體" panose="020B0604030504040204" pitchFamily="34" charset="-120"/>
            </a:rPr>
            <a:t>提交意向申請書</a:t>
          </a:r>
          <a:endParaRPr lang="zh-TW" altLang="en-US" sz="1800" b="1" dirty="0">
            <a:latin typeface="微軟正黑體" panose="020B0604030504040204" pitchFamily="34" charset="-120"/>
            <a:ea typeface="微軟正黑體" panose="020B0604030504040204" pitchFamily="34" charset="-120"/>
          </a:endParaRPr>
        </a:p>
      </dgm:t>
    </dgm:pt>
    <dgm:pt modelId="{312DC40A-AF6D-438F-AC01-C69FAC188174}" type="parTrans" cxnId="{22234961-AC12-4431-AC91-35A85DA31C4D}">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93DD3251-B953-4F9D-A4D1-5031B44636EE}" type="sibTrans" cxnId="{22234961-AC12-4431-AC91-35A85DA31C4D}">
      <dgm:prSet custT="1"/>
      <dgm:spPr>
        <a:solidFill>
          <a:srgbClr val="008000"/>
        </a:solidFill>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0D7D2700-E377-4384-97C1-5272853D733C}">
      <dgm:prSet phldrT="[文字]" custT="1"/>
      <dgm:spPr/>
      <dgm:t>
        <a:bodyPr/>
        <a:lstStyle/>
        <a:p>
          <a:r>
            <a:rPr lang="zh-TW" altLang="en-US" sz="1800" b="1" dirty="0" smtClean="0">
              <a:solidFill>
                <a:srgbClr val="FFFFFF"/>
              </a:solidFill>
              <a:latin typeface="微軟正黑體" panose="020B0604030504040204" pitchFamily="34" charset="-120"/>
              <a:ea typeface="微軟正黑體" panose="020B0604030504040204" pitchFamily="34" charset="-120"/>
            </a:rPr>
            <a:t>審核意向申請書之完整性</a:t>
          </a:r>
          <a:endParaRPr lang="zh-TW" altLang="en-US" sz="1800" b="1" dirty="0">
            <a:latin typeface="微軟正黑體" panose="020B0604030504040204" pitchFamily="34" charset="-120"/>
            <a:ea typeface="微軟正黑體" panose="020B0604030504040204" pitchFamily="34" charset="-120"/>
          </a:endParaRPr>
        </a:p>
      </dgm:t>
    </dgm:pt>
    <dgm:pt modelId="{509C1E50-45C6-4212-92E6-0E8796893FCE}" type="parTrans" cxnId="{B210E0CA-6978-498A-A2AB-AAC941F44792}">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EFE8CB11-C645-4624-BEDF-8127A05062DB}" type="sibTrans" cxnId="{B210E0CA-6978-498A-A2AB-AAC941F44792}">
      <dgm:prSet custT="1"/>
      <dgm:spPr>
        <a:solidFill>
          <a:srgbClr val="008000"/>
        </a:solidFill>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3292408D-4DBB-4080-B9F8-BDF34AC99433}">
      <dgm:prSet custT="1"/>
      <dgm:spPr/>
      <dgm:t>
        <a:bodyPr/>
        <a:lstStyle/>
        <a:p>
          <a:r>
            <a:rPr lang="zh-TW" altLang="en-US" sz="1800" b="1" dirty="0" smtClean="0">
              <a:latin typeface="微軟正黑體" panose="020B0604030504040204" pitchFamily="34" charset="-120"/>
              <a:ea typeface="微軟正黑體" panose="020B0604030504040204" pitchFamily="34" charset="-120"/>
            </a:rPr>
            <a:t>核配頻率</a:t>
          </a:r>
          <a:endParaRPr lang="zh-TW" altLang="en-US" sz="1800" b="1" dirty="0">
            <a:latin typeface="微軟正黑體" panose="020B0604030504040204" pitchFamily="34" charset="-120"/>
            <a:ea typeface="微軟正黑體" panose="020B0604030504040204" pitchFamily="34" charset="-120"/>
          </a:endParaRPr>
        </a:p>
      </dgm:t>
    </dgm:pt>
    <dgm:pt modelId="{018D4049-3AE4-41DC-AA73-BCCE10E56072}" type="parTrans" cxnId="{3D80DE31-11EF-42C9-976B-67F633BE8DE9}">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A994D745-EAAD-4A81-9970-7750DD5C6B34}" type="sibTrans" cxnId="{3D80DE31-11EF-42C9-976B-67F633BE8DE9}">
      <dgm:prSet custT="1"/>
      <dgm:spPr>
        <a:solidFill>
          <a:srgbClr val="008000"/>
        </a:solidFill>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D9267D66-0855-4471-9876-5D70E9FBE8A2}">
      <dgm:prSet custT="1"/>
      <dgm:spPr/>
      <dgm:t>
        <a:bodyPr/>
        <a:lstStyle/>
        <a:p>
          <a:r>
            <a:rPr lang="zh-TW" altLang="en-US" sz="1800" b="1" dirty="0" smtClean="0">
              <a:latin typeface="微軟正黑體" panose="020B0604030504040204" pitchFamily="34" charset="-120"/>
              <a:ea typeface="微軟正黑體" panose="020B0604030504040204" pitchFamily="34" charset="-120"/>
            </a:rPr>
            <a:t>公告</a:t>
          </a:r>
          <a:r>
            <a:rPr lang="en-US" altLang="zh-TW" sz="1800" b="1" dirty="0" smtClean="0">
              <a:latin typeface="微軟正黑體" panose="020B0604030504040204" pitchFamily="34" charset="-120"/>
              <a:ea typeface="微軟正黑體" panose="020B0604030504040204" pitchFamily="34" charset="-120"/>
            </a:rPr>
            <a:t/>
          </a:r>
          <a:br>
            <a:rPr lang="en-US" altLang="zh-TW" sz="1800" b="1" dirty="0" smtClean="0">
              <a:latin typeface="微軟正黑體" panose="020B0604030504040204" pitchFamily="34" charset="-120"/>
              <a:ea typeface="微軟正黑體" panose="020B0604030504040204" pitchFamily="34" charset="-120"/>
            </a:rPr>
          </a:br>
          <a:r>
            <a:rPr lang="zh-TW" altLang="en-US" sz="1800" b="1" dirty="0" smtClean="0">
              <a:latin typeface="微軟正黑體" panose="020B0604030504040204" pitchFamily="34" charset="-120"/>
              <a:ea typeface="微軟正黑體" panose="020B0604030504040204" pitchFamily="34" charset="-120"/>
            </a:rPr>
            <a:t>核准書</a:t>
          </a:r>
          <a:endParaRPr lang="zh-TW" altLang="en-US" sz="1800" b="1" dirty="0">
            <a:latin typeface="微軟正黑體" panose="020B0604030504040204" pitchFamily="34" charset="-120"/>
            <a:ea typeface="微軟正黑體" panose="020B0604030504040204" pitchFamily="34" charset="-120"/>
          </a:endParaRPr>
        </a:p>
      </dgm:t>
    </dgm:pt>
    <dgm:pt modelId="{359F8BE8-8ACF-4324-BDA8-698CFC5CCCEA}" type="parTrans" cxnId="{41F8F4D5-9FBF-4979-9DCB-236EA5FE8B88}">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FAFD6450-A271-454E-839A-91F8F4E70332}" type="sibTrans" cxnId="{41F8F4D5-9FBF-4979-9DCB-236EA5FE8B88}">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4AF2313A-36A5-4880-AD51-60DCCDAA09DB}">
      <dgm:prSet phldrT="[文字]" custT="1"/>
      <dgm:spPr/>
      <dgm:t>
        <a:bodyPr/>
        <a:lstStyle/>
        <a:p>
          <a:r>
            <a:rPr lang="zh-TW" altLang="en-US" sz="1800" b="1" dirty="0" smtClean="0">
              <a:latin typeface="微軟正黑體" panose="020B0604030504040204" pitchFamily="34" charset="-120"/>
              <a:ea typeface="微軟正黑體" panose="020B0604030504040204" pitchFamily="34" charset="-120"/>
            </a:rPr>
            <a:t>公告</a:t>
          </a:r>
          <a:r>
            <a:rPr lang="en-US" altLang="en-US" sz="1800" b="1" dirty="0" smtClean="0">
              <a:latin typeface="微軟正黑體" panose="020B0604030504040204" pitchFamily="34" charset="-120"/>
              <a:ea typeface="微軟正黑體" panose="020B0604030504040204" pitchFamily="34" charset="-120"/>
            </a:rPr>
            <a:t>60</a:t>
          </a:r>
          <a:r>
            <a:rPr lang="zh-TW" altLang="en-US" sz="1800" b="1" dirty="0" smtClean="0">
              <a:latin typeface="微軟正黑體" panose="020B0604030504040204" pitchFamily="34" charset="-120"/>
              <a:ea typeface="微軟正黑體" panose="020B0604030504040204" pitchFamily="34" charset="-120"/>
            </a:rPr>
            <a:t>天申請者資訊</a:t>
          </a:r>
          <a:endParaRPr lang="zh-TW" altLang="en-US" sz="1800" b="1" dirty="0">
            <a:latin typeface="微軟正黑體" panose="020B0604030504040204" pitchFamily="34" charset="-120"/>
            <a:ea typeface="微軟正黑體" panose="020B0604030504040204" pitchFamily="34" charset="-120"/>
          </a:endParaRPr>
        </a:p>
      </dgm:t>
    </dgm:pt>
    <dgm:pt modelId="{A5A448BA-6C17-41A3-AACE-43918EB1B59A}" type="sibTrans" cxnId="{22343554-ADB5-4D47-8A68-BEEED418F96B}">
      <dgm:prSet custT="1"/>
      <dgm:spPr>
        <a:solidFill>
          <a:srgbClr val="008000"/>
        </a:solidFill>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C7CE4B55-53B9-4530-AA16-6028F5219BBE}" type="parTrans" cxnId="{22343554-ADB5-4D47-8A68-BEEED418F96B}">
      <dgm:prSet/>
      <dgm:spPr/>
      <dgm:t>
        <a:bodyPr/>
        <a:lstStyle/>
        <a:p>
          <a:endParaRPr lang="zh-TW" altLang="en-US" sz="1800" b="1">
            <a:latin typeface="微軟正黑體" panose="020B0604030504040204" pitchFamily="34" charset="-120"/>
            <a:ea typeface="微軟正黑體" panose="020B0604030504040204" pitchFamily="34" charset="-120"/>
          </a:endParaRPr>
        </a:p>
      </dgm:t>
    </dgm:pt>
    <dgm:pt modelId="{3A8E2CD8-45E2-4BB1-8013-8EB39061670F}" type="pres">
      <dgm:prSet presAssocID="{2CF51D0B-F6DD-414B-9B93-8E251C0422F5}" presName="Name0" presStyleCnt="0">
        <dgm:presLayoutVars>
          <dgm:dir/>
          <dgm:resizeHandles val="exact"/>
        </dgm:presLayoutVars>
      </dgm:prSet>
      <dgm:spPr/>
      <dgm:t>
        <a:bodyPr/>
        <a:lstStyle/>
        <a:p>
          <a:endParaRPr lang="zh-TW" altLang="en-US"/>
        </a:p>
      </dgm:t>
    </dgm:pt>
    <dgm:pt modelId="{7F955105-4B97-42AB-B125-E4D53819B82E}" type="pres">
      <dgm:prSet presAssocID="{94C2FB00-9D16-4F4C-B47C-88F141266310}" presName="node" presStyleLbl="node1" presStyleIdx="0" presStyleCnt="5">
        <dgm:presLayoutVars>
          <dgm:bulletEnabled val="1"/>
        </dgm:presLayoutVars>
      </dgm:prSet>
      <dgm:spPr/>
      <dgm:t>
        <a:bodyPr/>
        <a:lstStyle/>
        <a:p>
          <a:endParaRPr lang="zh-TW" altLang="en-US"/>
        </a:p>
      </dgm:t>
    </dgm:pt>
    <dgm:pt modelId="{4C7836D6-61D8-4559-B728-DAF31BE8B5A6}" type="pres">
      <dgm:prSet presAssocID="{93DD3251-B953-4F9D-A4D1-5031B44636EE}" presName="sibTrans" presStyleLbl="sibTrans2D1" presStyleIdx="0" presStyleCnt="4"/>
      <dgm:spPr/>
      <dgm:t>
        <a:bodyPr/>
        <a:lstStyle/>
        <a:p>
          <a:endParaRPr lang="zh-TW" altLang="en-US"/>
        </a:p>
      </dgm:t>
    </dgm:pt>
    <dgm:pt modelId="{BFD57569-B5F9-4C47-AA85-A93C335E2417}" type="pres">
      <dgm:prSet presAssocID="{93DD3251-B953-4F9D-A4D1-5031B44636EE}" presName="connectorText" presStyleLbl="sibTrans2D1" presStyleIdx="0" presStyleCnt="4"/>
      <dgm:spPr/>
      <dgm:t>
        <a:bodyPr/>
        <a:lstStyle/>
        <a:p>
          <a:endParaRPr lang="zh-TW" altLang="en-US"/>
        </a:p>
      </dgm:t>
    </dgm:pt>
    <dgm:pt modelId="{01C5CABE-9CD3-4327-8A15-FC93E51F844C}" type="pres">
      <dgm:prSet presAssocID="{0D7D2700-E377-4384-97C1-5272853D733C}" presName="node" presStyleLbl="node1" presStyleIdx="1" presStyleCnt="5">
        <dgm:presLayoutVars>
          <dgm:bulletEnabled val="1"/>
        </dgm:presLayoutVars>
      </dgm:prSet>
      <dgm:spPr/>
      <dgm:t>
        <a:bodyPr/>
        <a:lstStyle/>
        <a:p>
          <a:endParaRPr lang="zh-TW" altLang="en-US"/>
        </a:p>
      </dgm:t>
    </dgm:pt>
    <dgm:pt modelId="{FA5D8DF4-9EF9-4A1A-A2D0-BBAB17501D30}" type="pres">
      <dgm:prSet presAssocID="{EFE8CB11-C645-4624-BEDF-8127A05062DB}" presName="sibTrans" presStyleLbl="sibTrans2D1" presStyleIdx="1" presStyleCnt="4"/>
      <dgm:spPr/>
      <dgm:t>
        <a:bodyPr/>
        <a:lstStyle/>
        <a:p>
          <a:endParaRPr lang="zh-TW" altLang="en-US"/>
        </a:p>
      </dgm:t>
    </dgm:pt>
    <dgm:pt modelId="{5FD5EE69-2D30-484A-A225-DA02A89D3B64}" type="pres">
      <dgm:prSet presAssocID="{EFE8CB11-C645-4624-BEDF-8127A05062DB}" presName="connectorText" presStyleLbl="sibTrans2D1" presStyleIdx="1" presStyleCnt="4"/>
      <dgm:spPr/>
      <dgm:t>
        <a:bodyPr/>
        <a:lstStyle/>
        <a:p>
          <a:endParaRPr lang="zh-TW" altLang="en-US"/>
        </a:p>
      </dgm:t>
    </dgm:pt>
    <dgm:pt modelId="{C0E1085E-20CB-4111-80EA-94D11BE81BBF}" type="pres">
      <dgm:prSet presAssocID="{4AF2313A-36A5-4880-AD51-60DCCDAA09DB}" presName="node" presStyleLbl="node1" presStyleIdx="2" presStyleCnt="5">
        <dgm:presLayoutVars>
          <dgm:bulletEnabled val="1"/>
        </dgm:presLayoutVars>
      </dgm:prSet>
      <dgm:spPr/>
      <dgm:t>
        <a:bodyPr/>
        <a:lstStyle/>
        <a:p>
          <a:endParaRPr lang="zh-TW" altLang="en-US"/>
        </a:p>
      </dgm:t>
    </dgm:pt>
    <dgm:pt modelId="{EC765716-2DC6-4099-B319-BACC0DE84741}" type="pres">
      <dgm:prSet presAssocID="{A5A448BA-6C17-41A3-AACE-43918EB1B59A}" presName="sibTrans" presStyleLbl="sibTrans2D1" presStyleIdx="2" presStyleCnt="4"/>
      <dgm:spPr/>
      <dgm:t>
        <a:bodyPr/>
        <a:lstStyle/>
        <a:p>
          <a:endParaRPr lang="zh-TW" altLang="en-US"/>
        </a:p>
      </dgm:t>
    </dgm:pt>
    <dgm:pt modelId="{9D05BA2E-DA60-4D51-B2F8-8B4854B2A1C2}" type="pres">
      <dgm:prSet presAssocID="{A5A448BA-6C17-41A3-AACE-43918EB1B59A}" presName="connectorText" presStyleLbl="sibTrans2D1" presStyleIdx="2" presStyleCnt="4"/>
      <dgm:spPr/>
      <dgm:t>
        <a:bodyPr/>
        <a:lstStyle/>
        <a:p>
          <a:endParaRPr lang="zh-TW" altLang="en-US"/>
        </a:p>
      </dgm:t>
    </dgm:pt>
    <dgm:pt modelId="{9B860A2A-BA42-4CDA-9E00-86EDE3969E6F}" type="pres">
      <dgm:prSet presAssocID="{3292408D-4DBB-4080-B9F8-BDF34AC99433}" presName="node" presStyleLbl="node1" presStyleIdx="3" presStyleCnt="5">
        <dgm:presLayoutVars>
          <dgm:bulletEnabled val="1"/>
        </dgm:presLayoutVars>
      </dgm:prSet>
      <dgm:spPr/>
      <dgm:t>
        <a:bodyPr/>
        <a:lstStyle/>
        <a:p>
          <a:endParaRPr lang="zh-TW" altLang="en-US"/>
        </a:p>
      </dgm:t>
    </dgm:pt>
    <dgm:pt modelId="{8FD4ED98-CB75-4CD2-8929-1C136BEB49F2}" type="pres">
      <dgm:prSet presAssocID="{A994D745-EAAD-4A81-9970-7750DD5C6B34}" presName="sibTrans" presStyleLbl="sibTrans2D1" presStyleIdx="3" presStyleCnt="4"/>
      <dgm:spPr/>
      <dgm:t>
        <a:bodyPr/>
        <a:lstStyle/>
        <a:p>
          <a:endParaRPr lang="zh-TW" altLang="en-US"/>
        </a:p>
      </dgm:t>
    </dgm:pt>
    <dgm:pt modelId="{28976697-AB72-40EB-8C46-35AFD4B1AA28}" type="pres">
      <dgm:prSet presAssocID="{A994D745-EAAD-4A81-9970-7750DD5C6B34}" presName="connectorText" presStyleLbl="sibTrans2D1" presStyleIdx="3" presStyleCnt="4"/>
      <dgm:spPr/>
      <dgm:t>
        <a:bodyPr/>
        <a:lstStyle/>
        <a:p>
          <a:endParaRPr lang="zh-TW" altLang="en-US"/>
        </a:p>
      </dgm:t>
    </dgm:pt>
    <dgm:pt modelId="{CAA3D457-F11B-4CDE-A43E-273942A5A93B}" type="pres">
      <dgm:prSet presAssocID="{D9267D66-0855-4471-9876-5D70E9FBE8A2}" presName="node" presStyleLbl="node1" presStyleIdx="4" presStyleCnt="5">
        <dgm:presLayoutVars>
          <dgm:bulletEnabled val="1"/>
        </dgm:presLayoutVars>
      </dgm:prSet>
      <dgm:spPr/>
      <dgm:t>
        <a:bodyPr/>
        <a:lstStyle/>
        <a:p>
          <a:endParaRPr lang="zh-TW" altLang="en-US"/>
        </a:p>
      </dgm:t>
    </dgm:pt>
  </dgm:ptLst>
  <dgm:cxnLst>
    <dgm:cxn modelId="{22343554-ADB5-4D47-8A68-BEEED418F96B}" srcId="{2CF51D0B-F6DD-414B-9B93-8E251C0422F5}" destId="{4AF2313A-36A5-4880-AD51-60DCCDAA09DB}" srcOrd="2" destOrd="0" parTransId="{C7CE4B55-53B9-4530-AA16-6028F5219BBE}" sibTransId="{A5A448BA-6C17-41A3-AACE-43918EB1B59A}"/>
    <dgm:cxn modelId="{8C80D707-0FEC-47F8-B2CD-102E4A1C52D5}" type="presOf" srcId="{D9267D66-0855-4471-9876-5D70E9FBE8A2}" destId="{CAA3D457-F11B-4CDE-A43E-273942A5A93B}" srcOrd="0" destOrd="0" presId="urn:microsoft.com/office/officeart/2005/8/layout/process1"/>
    <dgm:cxn modelId="{48F1A64A-5B93-4DF8-BC30-C267D22FED40}" type="presOf" srcId="{EFE8CB11-C645-4624-BEDF-8127A05062DB}" destId="{FA5D8DF4-9EF9-4A1A-A2D0-BBAB17501D30}" srcOrd="0" destOrd="0" presId="urn:microsoft.com/office/officeart/2005/8/layout/process1"/>
    <dgm:cxn modelId="{BDF1363E-1655-425D-8273-9B0032F17C8F}" type="presOf" srcId="{A5A448BA-6C17-41A3-AACE-43918EB1B59A}" destId="{EC765716-2DC6-4099-B319-BACC0DE84741}" srcOrd="0" destOrd="0" presId="urn:microsoft.com/office/officeart/2005/8/layout/process1"/>
    <dgm:cxn modelId="{856E34B3-655B-42F5-A578-F47BD2631034}" type="presOf" srcId="{94C2FB00-9D16-4F4C-B47C-88F141266310}" destId="{7F955105-4B97-42AB-B125-E4D53819B82E}" srcOrd="0" destOrd="0" presId="urn:microsoft.com/office/officeart/2005/8/layout/process1"/>
    <dgm:cxn modelId="{78033522-B360-4808-9A06-C8BD6959536E}" type="presOf" srcId="{A994D745-EAAD-4A81-9970-7750DD5C6B34}" destId="{28976697-AB72-40EB-8C46-35AFD4B1AA28}" srcOrd="1" destOrd="0" presId="urn:microsoft.com/office/officeart/2005/8/layout/process1"/>
    <dgm:cxn modelId="{3D80DE31-11EF-42C9-976B-67F633BE8DE9}" srcId="{2CF51D0B-F6DD-414B-9B93-8E251C0422F5}" destId="{3292408D-4DBB-4080-B9F8-BDF34AC99433}" srcOrd="3" destOrd="0" parTransId="{018D4049-3AE4-41DC-AA73-BCCE10E56072}" sibTransId="{A994D745-EAAD-4A81-9970-7750DD5C6B34}"/>
    <dgm:cxn modelId="{7F34453C-7464-46F1-B532-27300A623B6B}" type="presOf" srcId="{93DD3251-B953-4F9D-A4D1-5031B44636EE}" destId="{BFD57569-B5F9-4C47-AA85-A93C335E2417}" srcOrd="1" destOrd="0" presId="urn:microsoft.com/office/officeart/2005/8/layout/process1"/>
    <dgm:cxn modelId="{15A56D5C-FB14-4DE9-8042-48E48EB59FCB}" type="presOf" srcId="{93DD3251-B953-4F9D-A4D1-5031B44636EE}" destId="{4C7836D6-61D8-4559-B728-DAF31BE8B5A6}" srcOrd="0" destOrd="0" presId="urn:microsoft.com/office/officeart/2005/8/layout/process1"/>
    <dgm:cxn modelId="{29928D86-7B10-45BB-BEEC-B0E4AF456E92}" type="presOf" srcId="{EFE8CB11-C645-4624-BEDF-8127A05062DB}" destId="{5FD5EE69-2D30-484A-A225-DA02A89D3B64}" srcOrd="1" destOrd="0" presId="urn:microsoft.com/office/officeart/2005/8/layout/process1"/>
    <dgm:cxn modelId="{6F53AF44-CC89-4E91-82BF-C4BDCFACB1B7}" type="presOf" srcId="{0D7D2700-E377-4384-97C1-5272853D733C}" destId="{01C5CABE-9CD3-4327-8A15-FC93E51F844C}" srcOrd="0" destOrd="0" presId="urn:microsoft.com/office/officeart/2005/8/layout/process1"/>
    <dgm:cxn modelId="{41F8F4D5-9FBF-4979-9DCB-236EA5FE8B88}" srcId="{2CF51D0B-F6DD-414B-9B93-8E251C0422F5}" destId="{D9267D66-0855-4471-9876-5D70E9FBE8A2}" srcOrd="4" destOrd="0" parTransId="{359F8BE8-8ACF-4324-BDA8-698CFC5CCCEA}" sibTransId="{FAFD6450-A271-454E-839A-91F8F4E70332}"/>
    <dgm:cxn modelId="{71AFE6DB-D15E-47E6-8480-6F618EB7F06B}" type="presOf" srcId="{4AF2313A-36A5-4880-AD51-60DCCDAA09DB}" destId="{C0E1085E-20CB-4111-80EA-94D11BE81BBF}" srcOrd="0" destOrd="0" presId="urn:microsoft.com/office/officeart/2005/8/layout/process1"/>
    <dgm:cxn modelId="{B210E0CA-6978-498A-A2AB-AAC941F44792}" srcId="{2CF51D0B-F6DD-414B-9B93-8E251C0422F5}" destId="{0D7D2700-E377-4384-97C1-5272853D733C}" srcOrd="1" destOrd="0" parTransId="{509C1E50-45C6-4212-92E6-0E8796893FCE}" sibTransId="{EFE8CB11-C645-4624-BEDF-8127A05062DB}"/>
    <dgm:cxn modelId="{57D6C357-1133-4E47-9943-43BDE6448E68}" type="presOf" srcId="{A5A448BA-6C17-41A3-AACE-43918EB1B59A}" destId="{9D05BA2E-DA60-4D51-B2F8-8B4854B2A1C2}" srcOrd="1" destOrd="0" presId="urn:microsoft.com/office/officeart/2005/8/layout/process1"/>
    <dgm:cxn modelId="{39BFB5D6-3824-491B-9B4B-D0AAA79A61A4}" type="presOf" srcId="{3292408D-4DBB-4080-B9F8-BDF34AC99433}" destId="{9B860A2A-BA42-4CDA-9E00-86EDE3969E6F}" srcOrd="0" destOrd="0" presId="urn:microsoft.com/office/officeart/2005/8/layout/process1"/>
    <dgm:cxn modelId="{22234961-AC12-4431-AC91-35A85DA31C4D}" srcId="{2CF51D0B-F6DD-414B-9B93-8E251C0422F5}" destId="{94C2FB00-9D16-4F4C-B47C-88F141266310}" srcOrd="0" destOrd="0" parTransId="{312DC40A-AF6D-438F-AC01-C69FAC188174}" sibTransId="{93DD3251-B953-4F9D-A4D1-5031B44636EE}"/>
    <dgm:cxn modelId="{7EDFAF1D-3FDC-4175-803B-4C3125C28CC3}" type="presOf" srcId="{A994D745-EAAD-4A81-9970-7750DD5C6B34}" destId="{8FD4ED98-CB75-4CD2-8929-1C136BEB49F2}" srcOrd="0" destOrd="0" presId="urn:microsoft.com/office/officeart/2005/8/layout/process1"/>
    <dgm:cxn modelId="{A1593252-954E-4B3D-8701-744C48019962}" type="presOf" srcId="{2CF51D0B-F6DD-414B-9B93-8E251C0422F5}" destId="{3A8E2CD8-45E2-4BB1-8013-8EB39061670F}" srcOrd="0" destOrd="0" presId="urn:microsoft.com/office/officeart/2005/8/layout/process1"/>
    <dgm:cxn modelId="{04D50954-049D-4A65-9FE5-6AD23D58A6A2}" type="presParOf" srcId="{3A8E2CD8-45E2-4BB1-8013-8EB39061670F}" destId="{7F955105-4B97-42AB-B125-E4D53819B82E}" srcOrd="0" destOrd="0" presId="urn:microsoft.com/office/officeart/2005/8/layout/process1"/>
    <dgm:cxn modelId="{8042DC54-19B4-4013-8EDA-F0CC98842EA7}" type="presParOf" srcId="{3A8E2CD8-45E2-4BB1-8013-8EB39061670F}" destId="{4C7836D6-61D8-4559-B728-DAF31BE8B5A6}" srcOrd="1" destOrd="0" presId="urn:microsoft.com/office/officeart/2005/8/layout/process1"/>
    <dgm:cxn modelId="{C9035C4B-3756-4B33-B464-1CFD11B5737F}" type="presParOf" srcId="{4C7836D6-61D8-4559-B728-DAF31BE8B5A6}" destId="{BFD57569-B5F9-4C47-AA85-A93C335E2417}" srcOrd="0" destOrd="0" presId="urn:microsoft.com/office/officeart/2005/8/layout/process1"/>
    <dgm:cxn modelId="{34A3B589-FD20-40E9-87E6-FD7B08713DC5}" type="presParOf" srcId="{3A8E2CD8-45E2-4BB1-8013-8EB39061670F}" destId="{01C5CABE-9CD3-4327-8A15-FC93E51F844C}" srcOrd="2" destOrd="0" presId="urn:microsoft.com/office/officeart/2005/8/layout/process1"/>
    <dgm:cxn modelId="{B3482851-E523-45C1-BA23-DC7E5B4B045B}" type="presParOf" srcId="{3A8E2CD8-45E2-4BB1-8013-8EB39061670F}" destId="{FA5D8DF4-9EF9-4A1A-A2D0-BBAB17501D30}" srcOrd="3" destOrd="0" presId="urn:microsoft.com/office/officeart/2005/8/layout/process1"/>
    <dgm:cxn modelId="{093FF60F-6D7B-4A76-8F37-B9DF22D6371B}" type="presParOf" srcId="{FA5D8DF4-9EF9-4A1A-A2D0-BBAB17501D30}" destId="{5FD5EE69-2D30-484A-A225-DA02A89D3B64}" srcOrd="0" destOrd="0" presId="urn:microsoft.com/office/officeart/2005/8/layout/process1"/>
    <dgm:cxn modelId="{42AD9963-8E76-49D1-BED3-EC820D36E794}" type="presParOf" srcId="{3A8E2CD8-45E2-4BB1-8013-8EB39061670F}" destId="{C0E1085E-20CB-4111-80EA-94D11BE81BBF}" srcOrd="4" destOrd="0" presId="urn:microsoft.com/office/officeart/2005/8/layout/process1"/>
    <dgm:cxn modelId="{B75E48FB-485B-4E44-906C-57652B0E6629}" type="presParOf" srcId="{3A8E2CD8-45E2-4BB1-8013-8EB39061670F}" destId="{EC765716-2DC6-4099-B319-BACC0DE84741}" srcOrd="5" destOrd="0" presId="urn:microsoft.com/office/officeart/2005/8/layout/process1"/>
    <dgm:cxn modelId="{26D1F525-8B76-4981-8C43-6AE62611A19D}" type="presParOf" srcId="{EC765716-2DC6-4099-B319-BACC0DE84741}" destId="{9D05BA2E-DA60-4D51-B2F8-8B4854B2A1C2}" srcOrd="0" destOrd="0" presId="urn:microsoft.com/office/officeart/2005/8/layout/process1"/>
    <dgm:cxn modelId="{5E6FC178-34FC-46F7-8D6A-F0E0A7938914}" type="presParOf" srcId="{3A8E2CD8-45E2-4BB1-8013-8EB39061670F}" destId="{9B860A2A-BA42-4CDA-9E00-86EDE3969E6F}" srcOrd="6" destOrd="0" presId="urn:microsoft.com/office/officeart/2005/8/layout/process1"/>
    <dgm:cxn modelId="{2CF544F3-A3B0-4F9D-B3A5-A3B3A788E182}" type="presParOf" srcId="{3A8E2CD8-45E2-4BB1-8013-8EB39061670F}" destId="{8FD4ED98-CB75-4CD2-8929-1C136BEB49F2}" srcOrd="7" destOrd="0" presId="urn:microsoft.com/office/officeart/2005/8/layout/process1"/>
    <dgm:cxn modelId="{B81A8B75-BF1D-4508-90B0-7132F562FF53}" type="presParOf" srcId="{8FD4ED98-CB75-4CD2-8929-1C136BEB49F2}" destId="{28976697-AB72-40EB-8C46-35AFD4B1AA28}" srcOrd="0" destOrd="0" presId="urn:microsoft.com/office/officeart/2005/8/layout/process1"/>
    <dgm:cxn modelId="{CC749730-B418-4F46-AEDB-613B81299CEB}" type="presParOf" srcId="{3A8E2CD8-45E2-4BB1-8013-8EB39061670F}" destId="{CAA3D457-F11B-4CDE-A43E-273942A5A93B}"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55105-4B97-42AB-B125-E4D53819B82E}">
      <dsp:nvSpPr>
        <dsp:cNvPr id="0" name=""/>
        <dsp:cNvSpPr/>
      </dsp:nvSpPr>
      <dsp:spPr>
        <a:xfrm>
          <a:off x="3648" y="1938103"/>
          <a:ext cx="1130902" cy="12908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rgbClr val="FFFFFF"/>
              </a:solidFill>
              <a:latin typeface="微軟正黑體" panose="020B0604030504040204" pitchFamily="34" charset="-120"/>
              <a:ea typeface="微軟正黑體" panose="020B0604030504040204" pitchFamily="34" charset="-120"/>
            </a:rPr>
            <a:t>提交意向申請書</a:t>
          </a:r>
          <a:endParaRPr lang="zh-TW" altLang="en-US" sz="1800" b="1" kern="1200" dirty="0">
            <a:latin typeface="微軟正黑體" panose="020B0604030504040204" pitchFamily="34" charset="-120"/>
            <a:ea typeface="微軟正黑體" panose="020B0604030504040204" pitchFamily="34" charset="-120"/>
          </a:endParaRPr>
        </a:p>
      </dsp:txBody>
      <dsp:txXfrm>
        <a:off x="36771" y="1971226"/>
        <a:ext cx="1064656" cy="1224573"/>
      </dsp:txXfrm>
    </dsp:sp>
    <dsp:sp modelId="{4C7836D6-61D8-4559-B728-DAF31BE8B5A6}">
      <dsp:nvSpPr>
        <dsp:cNvPr id="0" name=""/>
        <dsp:cNvSpPr/>
      </dsp:nvSpPr>
      <dsp:spPr>
        <a:xfrm>
          <a:off x="1247641" y="2443281"/>
          <a:ext cx="239751" cy="280463"/>
        </a:xfrm>
        <a:prstGeom prst="rightArrow">
          <a:avLst>
            <a:gd name="adj1" fmla="val 60000"/>
            <a:gd name="adj2" fmla="val 50000"/>
          </a:avLst>
        </a:prstGeom>
        <a:solidFill>
          <a:srgbClr val="008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b="1" kern="1200">
            <a:latin typeface="微軟正黑體" panose="020B0604030504040204" pitchFamily="34" charset="-120"/>
            <a:ea typeface="微軟正黑體" panose="020B0604030504040204" pitchFamily="34" charset="-120"/>
          </a:endParaRPr>
        </a:p>
      </dsp:txBody>
      <dsp:txXfrm>
        <a:off x="1247641" y="2499374"/>
        <a:ext cx="167826" cy="168277"/>
      </dsp:txXfrm>
    </dsp:sp>
    <dsp:sp modelId="{01C5CABE-9CD3-4327-8A15-FC93E51F844C}">
      <dsp:nvSpPr>
        <dsp:cNvPr id="0" name=""/>
        <dsp:cNvSpPr/>
      </dsp:nvSpPr>
      <dsp:spPr>
        <a:xfrm>
          <a:off x="1586912" y="1938103"/>
          <a:ext cx="1130902" cy="12908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solidFill>
                <a:srgbClr val="FFFFFF"/>
              </a:solidFill>
              <a:latin typeface="微軟正黑體" panose="020B0604030504040204" pitchFamily="34" charset="-120"/>
              <a:ea typeface="微軟正黑體" panose="020B0604030504040204" pitchFamily="34" charset="-120"/>
            </a:rPr>
            <a:t>審核意向申請書之完整性</a:t>
          </a:r>
          <a:endParaRPr lang="zh-TW" altLang="en-US" sz="1800" b="1" kern="1200" dirty="0">
            <a:latin typeface="微軟正黑體" panose="020B0604030504040204" pitchFamily="34" charset="-120"/>
            <a:ea typeface="微軟正黑體" panose="020B0604030504040204" pitchFamily="34" charset="-120"/>
          </a:endParaRPr>
        </a:p>
      </dsp:txBody>
      <dsp:txXfrm>
        <a:off x="1620035" y="1971226"/>
        <a:ext cx="1064656" cy="1224573"/>
      </dsp:txXfrm>
    </dsp:sp>
    <dsp:sp modelId="{FA5D8DF4-9EF9-4A1A-A2D0-BBAB17501D30}">
      <dsp:nvSpPr>
        <dsp:cNvPr id="0" name=""/>
        <dsp:cNvSpPr/>
      </dsp:nvSpPr>
      <dsp:spPr>
        <a:xfrm>
          <a:off x="2830905" y="2443281"/>
          <a:ext cx="239751" cy="280463"/>
        </a:xfrm>
        <a:prstGeom prst="rightArrow">
          <a:avLst>
            <a:gd name="adj1" fmla="val 60000"/>
            <a:gd name="adj2" fmla="val 50000"/>
          </a:avLst>
        </a:prstGeom>
        <a:solidFill>
          <a:srgbClr val="008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b="1" kern="1200">
            <a:latin typeface="微軟正黑體" panose="020B0604030504040204" pitchFamily="34" charset="-120"/>
            <a:ea typeface="微軟正黑體" panose="020B0604030504040204" pitchFamily="34" charset="-120"/>
          </a:endParaRPr>
        </a:p>
      </dsp:txBody>
      <dsp:txXfrm>
        <a:off x="2830905" y="2499374"/>
        <a:ext cx="167826" cy="168277"/>
      </dsp:txXfrm>
    </dsp:sp>
    <dsp:sp modelId="{C0E1085E-20CB-4111-80EA-94D11BE81BBF}">
      <dsp:nvSpPr>
        <dsp:cNvPr id="0" name=""/>
        <dsp:cNvSpPr/>
      </dsp:nvSpPr>
      <dsp:spPr>
        <a:xfrm>
          <a:off x="3170176" y="1938103"/>
          <a:ext cx="1130902" cy="12908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公告</a:t>
          </a:r>
          <a:r>
            <a:rPr lang="en-US" altLang="en-US" sz="1800" b="1" kern="1200" dirty="0" smtClean="0">
              <a:latin typeface="微軟正黑體" panose="020B0604030504040204" pitchFamily="34" charset="-120"/>
              <a:ea typeface="微軟正黑體" panose="020B0604030504040204" pitchFamily="34" charset="-120"/>
            </a:rPr>
            <a:t>60</a:t>
          </a:r>
          <a:r>
            <a:rPr lang="zh-TW" altLang="en-US" sz="1800" b="1" kern="1200" dirty="0" smtClean="0">
              <a:latin typeface="微軟正黑體" panose="020B0604030504040204" pitchFamily="34" charset="-120"/>
              <a:ea typeface="微軟正黑體" panose="020B0604030504040204" pitchFamily="34" charset="-120"/>
            </a:rPr>
            <a:t>天申請者資訊</a:t>
          </a:r>
          <a:endParaRPr lang="zh-TW" altLang="en-US" sz="1800" b="1" kern="1200" dirty="0">
            <a:latin typeface="微軟正黑體" panose="020B0604030504040204" pitchFamily="34" charset="-120"/>
            <a:ea typeface="微軟正黑體" panose="020B0604030504040204" pitchFamily="34" charset="-120"/>
          </a:endParaRPr>
        </a:p>
      </dsp:txBody>
      <dsp:txXfrm>
        <a:off x="3203299" y="1971226"/>
        <a:ext cx="1064656" cy="1224573"/>
      </dsp:txXfrm>
    </dsp:sp>
    <dsp:sp modelId="{EC765716-2DC6-4099-B319-BACC0DE84741}">
      <dsp:nvSpPr>
        <dsp:cNvPr id="0" name=""/>
        <dsp:cNvSpPr/>
      </dsp:nvSpPr>
      <dsp:spPr>
        <a:xfrm>
          <a:off x="4414169" y="2443281"/>
          <a:ext cx="239751" cy="280463"/>
        </a:xfrm>
        <a:prstGeom prst="rightArrow">
          <a:avLst>
            <a:gd name="adj1" fmla="val 60000"/>
            <a:gd name="adj2" fmla="val 50000"/>
          </a:avLst>
        </a:prstGeom>
        <a:solidFill>
          <a:srgbClr val="008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b="1" kern="1200">
            <a:latin typeface="微軟正黑體" panose="020B0604030504040204" pitchFamily="34" charset="-120"/>
            <a:ea typeface="微軟正黑體" panose="020B0604030504040204" pitchFamily="34" charset="-120"/>
          </a:endParaRPr>
        </a:p>
      </dsp:txBody>
      <dsp:txXfrm>
        <a:off x="4414169" y="2499374"/>
        <a:ext cx="167826" cy="168277"/>
      </dsp:txXfrm>
    </dsp:sp>
    <dsp:sp modelId="{9B860A2A-BA42-4CDA-9E00-86EDE3969E6F}">
      <dsp:nvSpPr>
        <dsp:cNvPr id="0" name=""/>
        <dsp:cNvSpPr/>
      </dsp:nvSpPr>
      <dsp:spPr>
        <a:xfrm>
          <a:off x="4753440" y="1938103"/>
          <a:ext cx="1130902" cy="12908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核配頻率</a:t>
          </a:r>
          <a:endParaRPr lang="zh-TW" altLang="en-US" sz="1800" b="1" kern="1200" dirty="0">
            <a:latin typeface="微軟正黑體" panose="020B0604030504040204" pitchFamily="34" charset="-120"/>
            <a:ea typeface="微軟正黑體" panose="020B0604030504040204" pitchFamily="34" charset="-120"/>
          </a:endParaRPr>
        </a:p>
      </dsp:txBody>
      <dsp:txXfrm>
        <a:off x="4786563" y="1971226"/>
        <a:ext cx="1064656" cy="1224573"/>
      </dsp:txXfrm>
    </dsp:sp>
    <dsp:sp modelId="{8FD4ED98-CB75-4CD2-8929-1C136BEB49F2}">
      <dsp:nvSpPr>
        <dsp:cNvPr id="0" name=""/>
        <dsp:cNvSpPr/>
      </dsp:nvSpPr>
      <dsp:spPr>
        <a:xfrm>
          <a:off x="5997433" y="2443281"/>
          <a:ext cx="239751" cy="280463"/>
        </a:xfrm>
        <a:prstGeom prst="rightArrow">
          <a:avLst>
            <a:gd name="adj1" fmla="val 60000"/>
            <a:gd name="adj2" fmla="val 50000"/>
          </a:avLst>
        </a:prstGeom>
        <a:solidFill>
          <a:srgbClr val="008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b="1" kern="1200">
            <a:latin typeface="微軟正黑體" panose="020B0604030504040204" pitchFamily="34" charset="-120"/>
            <a:ea typeface="微軟正黑體" panose="020B0604030504040204" pitchFamily="34" charset="-120"/>
          </a:endParaRPr>
        </a:p>
      </dsp:txBody>
      <dsp:txXfrm>
        <a:off x="5997433" y="2499374"/>
        <a:ext cx="167826" cy="168277"/>
      </dsp:txXfrm>
    </dsp:sp>
    <dsp:sp modelId="{CAA3D457-F11B-4CDE-A43E-273942A5A93B}">
      <dsp:nvSpPr>
        <dsp:cNvPr id="0" name=""/>
        <dsp:cNvSpPr/>
      </dsp:nvSpPr>
      <dsp:spPr>
        <a:xfrm>
          <a:off x="6336704" y="1938103"/>
          <a:ext cx="1130902" cy="12908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公告</a:t>
          </a:r>
          <a:r>
            <a:rPr lang="en-US" altLang="zh-TW" sz="1800" b="1" kern="1200" dirty="0" smtClean="0">
              <a:latin typeface="微軟正黑體" panose="020B0604030504040204" pitchFamily="34" charset="-120"/>
              <a:ea typeface="微軟正黑體" panose="020B0604030504040204" pitchFamily="34" charset="-120"/>
            </a:rPr>
            <a:t/>
          </a:r>
          <a:br>
            <a:rPr lang="en-US" altLang="zh-TW" sz="1800" b="1" kern="1200" dirty="0" smtClean="0">
              <a:latin typeface="微軟正黑體" panose="020B0604030504040204" pitchFamily="34" charset="-120"/>
              <a:ea typeface="微軟正黑體" panose="020B0604030504040204" pitchFamily="34" charset="-120"/>
            </a:rPr>
          </a:br>
          <a:r>
            <a:rPr lang="zh-TW" altLang="en-US" sz="1800" b="1" kern="1200" dirty="0" smtClean="0">
              <a:latin typeface="微軟正黑體" panose="020B0604030504040204" pitchFamily="34" charset="-120"/>
              <a:ea typeface="微軟正黑體" panose="020B0604030504040204" pitchFamily="34" charset="-120"/>
            </a:rPr>
            <a:t>核准書</a:t>
          </a:r>
          <a:endParaRPr lang="zh-TW" altLang="en-US" sz="1800" b="1" kern="1200" dirty="0">
            <a:latin typeface="微軟正黑體" panose="020B0604030504040204" pitchFamily="34" charset="-120"/>
            <a:ea typeface="微軟正黑體" panose="020B0604030504040204" pitchFamily="34" charset="-120"/>
          </a:endParaRPr>
        </a:p>
      </dsp:txBody>
      <dsp:txXfrm>
        <a:off x="6369827" y="1971226"/>
        <a:ext cx="1064656" cy="12245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346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2919413" cy="492125"/>
          </a:xfrm>
          <a:prstGeom prst="rect">
            <a:avLst/>
          </a:prstGeom>
          <a:noFill/>
          <a:ln w="9525">
            <a:noFill/>
            <a:miter lim="800000"/>
            <a:headEnd/>
            <a:tailEnd/>
          </a:ln>
          <a:effectLst/>
        </p:spPr>
        <p:txBody>
          <a:bodyPr vert="horz" wrap="square" lIns="19003" tIns="0" rIns="19003" bIns="0" numCol="1" anchor="t" anchorCtr="0" compatLnSpc="1">
            <a:prstTxWarp prst="textNoShape">
              <a:avLst/>
            </a:prstTxWarp>
          </a:bodyPr>
          <a:lstStyle>
            <a:lvl1pPr defTabSz="760413">
              <a:defRPr sz="1100" i="1">
                <a:solidFill>
                  <a:schemeClr val="tx1"/>
                </a:solidFill>
                <a:ea typeface="新細明體" charset="-120"/>
              </a:defRPr>
            </a:lvl1pPr>
          </a:lstStyle>
          <a:p>
            <a:pPr>
              <a:defRPr/>
            </a:pPr>
            <a:endParaRPr lang="en-US" altLang="zh-TW"/>
          </a:p>
        </p:txBody>
      </p:sp>
      <p:sp>
        <p:nvSpPr>
          <p:cNvPr id="2051" name="Rectangle 3"/>
          <p:cNvSpPr>
            <a:spLocks noGrp="1" noChangeArrowheads="1"/>
          </p:cNvSpPr>
          <p:nvPr>
            <p:ph type="dt" idx="1"/>
          </p:nvPr>
        </p:nvSpPr>
        <p:spPr bwMode="auto">
          <a:xfrm>
            <a:off x="3817938" y="0"/>
            <a:ext cx="2919412" cy="492125"/>
          </a:xfrm>
          <a:prstGeom prst="rect">
            <a:avLst/>
          </a:prstGeom>
          <a:noFill/>
          <a:ln w="9525">
            <a:noFill/>
            <a:miter lim="800000"/>
            <a:headEnd/>
            <a:tailEnd/>
          </a:ln>
          <a:effectLst/>
        </p:spPr>
        <p:txBody>
          <a:bodyPr vert="horz" wrap="square" lIns="19003" tIns="0" rIns="19003" bIns="0" numCol="1" anchor="t" anchorCtr="0" compatLnSpc="1">
            <a:prstTxWarp prst="textNoShape">
              <a:avLst/>
            </a:prstTxWarp>
          </a:bodyPr>
          <a:lstStyle>
            <a:lvl1pPr algn="r" defTabSz="760413">
              <a:defRPr sz="1100" i="1">
                <a:solidFill>
                  <a:schemeClr val="tx1"/>
                </a:solidFill>
                <a:ea typeface="新細明體" charset="-120"/>
              </a:defRPr>
            </a:lvl1pPr>
          </a:lstStyle>
          <a:p>
            <a:pPr>
              <a:defRPr/>
            </a:pPr>
            <a:endParaRPr lang="en-US" altLang="zh-TW"/>
          </a:p>
        </p:txBody>
      </p:sp>
      <p:sp>
        <p:nvSpPr>
          <p:cNvPr id="14340" name="Rectangle 4"/>
          <p:cNvSpPr>
            <a:spLocks noGrp="1" noRot="1" noChangeAspect="1" noChangeArrowheads="1" noTextEdit="1"/>
          </p:cNvSpPr>
          <p:nvPr>
            <p:ph type="sldImg" idx="2"/>
          </p:nvPr>
        </p:nvSpPr>
        <p:spPr bwMode="auto">
          <a:xfrm>
            <a:off x="923925" y="754063"/>
            <a:ext cx="4900613" cy="3675062"/>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898525" y="4686300"/>
            <a:ext cx="4938713" cy="4437063"/>
          </a:xfrm>
          <a:prstGeom prst="rect">
            <a:avLst/>
          </a:prstGeom>
          <a:noFill/>
          <a:ln w="9525">
            <a:noFill/>
            <a:miter lim="800000"/>
            <a:headEnd/>
            <a:tailEnd/>
          </a:ln>
          <a:effectLst/>
        </p:spPr>
        <p:txBody>
          <a:bodyPr vert="horz" wrap="square" lIns="93439" tIns="45932" rIns="93439" bIns="45932" numCol="1" anchor="t" anchorCtr="0" compatLnSpc="1">
            <a:prstTxWarp prst="textNoShape">
              <a:avLst/>
            </a:prstTxWarp>
          </a:bodyPr>
          <a:lstStyle/>
          <a:p>
            <a:pPr lvl="0"/>
            <a:r>
              <a:rPr lang="zh-TW" altLang="en-US" noProof="0"/>
              <a:t>按一下以編輯母片文字樣式</a:t>
            </a:r>
          </a:p>
          <a:p>
            <a:pPr lvl="1"/>
            <a:r>
              <a:rPr lang="zh-TW" altLang="en-US" noProof="0"/>
              <a:t>第二階層</a:t>
            </a:r>
          </a:p>
          <a:p>
            <a:pPr lvl="2"/>
            <a:r>
              <a:rPr lang="zh-TW" altLang="en-US" noProof="0"/>
              <a:t>第三階層</a:t>
            </a:r>
          </a:p>
          <a:p>
            <a:pPr lvl="3"/>
            <a:r>
              <a:rPr lang="zh-TW" altLang="en-US" noProof="0"/>
              <a:t>第四階層</a:t>
            </a:r>
          </a:p>
          <a:p>
            <a:pPr lvl="4"/>
            <a:r>
              <a:rPr lang="zh-TW" altLang="en-US" noProof="0"/>
              <a:t>第五階層</a:t>
            </a:r>
          </a:p>
        </p:txBody>
      </p:sp>
      <p:sp>
        <p:nvSpPr>
          <p:cNvPr id="2054" name="Rectangle 6"/>
          <p:cNvSpPr>
            <a:spLocks noGrp="1" noChangeArrowheads="1"/>
          </p:cNvSpPr>
          <p:nvPr>
            <p:ph type="ftr" sz="quarter" idx="4"/>
          </p:nvPr>
        </p:nvSpPr>
        <p:spPr bwMode="auto">
          <a:xfrm>
            <a:off x="-1588" y="9374188"/>
            <a:ext cx="2919413" cy="492125"/>
          </a:xfrm>
          <a:prstGeom prst="rect">
            <a:avLst/>
          </a:prstGeom>
          <a:noFill/>
          <a:ln w="9525">
            <a:noFill/>
            <a:miter lim="800000"/>
            <a:headEnd/>
            <a:tailEnd/>
          </a:ln>
          <a:effectLst/>
        </p:spPr>
        <p:txBody>
          <a:bodyPr vert="horz" wrap="square" lIns="19003" tIns="0" rIns="19003" bIns="0" numCol="1" anchor="b" anchorCtr="0" compatLnSpc="1">
            <a:prstTxWarp prst="textNoShape">
              <a:avLst/>
            </a:prstTxWarp>
          </a:bodyPr>
          <a:lstStyle>
            <a:lvl1pPr defTabSz="760413">
              <a:defRPr sz="1100" i="1">
                <a:solidFill>
                  <a:schemeClr val="tx1"/>
                </a:solidFill>
                <a:ea typeface="新細明體" charset="-120"/>
              </a:defRPr>
            </a:lvl1pPr>
          </a:lstStyle>
          <a:p>
            <a:pPr>
              <a:defRPr/>
            </a:pPr>
            <a:endParaRPr lang="en-US" altLang="zh-TW"/>
          </a:p>
        </p:txBody>
      </p:sp>
      <p:sp>
        <p:nvSpPr>
          <p:cNvPr id="2055" name="Rectangle 7"/>
          <p:cNvSpPr>
            <a:spLocks noGrp="1" noChangeArrowheads="1"/>
          </p:cNvSpPr>
          <p:nvPr>
            <p:ph type="sldNum" sz="quarter" idx="5"/>
          </p:nvPr>
        </p:nvSpPr>
        <p:spPr bwMode="auto">
          <a:xfrm>
            <a:off x="3817938" y="9374188"/>
            <a:ext cx="2919412" cy="492125"/>
          </a:xfrm>
          <a:prstGeom prst="rect">
            <a:avLst/>
          </a:prstGeom>
          <a:noFill/>
          <a:ln w="9525">
            <a:noFill/>
            <a:miter lim="800000"/>
            <a:headEnd/>
            <a:tailEnd/>
          </a:ln>
          <a:effectLst/>
        </p:spPr>
        <p:txBody>
          <a:bodyPr vert="horz" wrap="square" lIns="19003" tIns="0" rIns="19003" bIns="0" numCol="1" anchor="b" anchorCtr="0" compatLnSpc="1">
            <a:prstTxWarp prst="textNoShape">
              <a:avLst/>
            </a:prstTxWarp>
          </a:bodyPr>
          <a:lstStyle>
            <a:lvl1pPr algn="r" defTabSz="760413">
              <a:defRPr sz="1100" i="1">
                <a:solidFill>
                  <a:schemeClr val="tx1"/>
                </a:solidFill>
                <a:ea typeface="新細明體" charset="-120"/>
              </a:defRPr>
            </a:lvl1pPr>
          </a:lstStyle>
          <a:p>
            <a:pPr>
              <a:defRPr/>
            </a:pPr>
            <a:fld id="{D7667782-59DF-4E4D-A71B-9037EEC79490}" type="slidenum">
              <a:rPr lang="en-US" altLang="zh-TW"/>
              <a:pPr>
                <a:defRPr/>
              </a:pPr>
              <a:t>‹#›</a:t>
            </a:fld>
            <a:endParaRPr lang="en-US" altLang="zh-TW"/>
          </a:p>
        </p:txBody>
      </p:sp>
    </p:spTree>
    <p:extLst>
      <p:ext uri="{BB962C8B-B14F-4D97-AF65-F5344CB8AC3E}">
        <p14:creationId xmlns:p14="http://schemas.microsoft.com/office/powerpoint/2010/main" val="736570937"/>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1pPr>
    <a:lvl2pPr marL="458788" algn="l" defTabSz="762000"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2pPr>
    <a:lvl3pPr marL="917575" algn="l" defTabSz="762000"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3pPr>
    <a:lvl4pPr marL="1377950" algn="l" defTabSz="762000"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4pPr>
    <a:lvl5pPr marL="1838325" algn="l" defTabSz="762000" rtl="0" eaLnBrk="0" fontAlgn="base" hangingPunct="0">
      <a:spcBef>
        <a:spcPct val="30000"/>
      </a:spcBef>
      <a:spcAft>
        <a:spcPct val="0"/>
      </a:spcAft>
      <a:defRPr kumimoji="1" sz="1200" kern="1200">
        <a:solidFill>
          <a:schemeClr val="tx1"/>
        </a:solidFill>
        <a:latin typeface="Times New Roman" pitchFamily="18"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B4074A51-EBCA-4D4C-8630-F2E7B5EFB07F}" type="slidenum">
              <a:rPr lang="en-US" altLang="zh-TW" smtClean="0"/>
              <a:pPr/>
              <a:t>0</a:t>
            </a:fld>
            <a:endParaRPr lang="en-US" altLang="zh-TW"/>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zh-TW" altLang="zh-TW" dirty="0"/>
          </a:p>
        </p:txBody>
      </p:sp>
    </p:spTree>
    <p:extLst>
      <p:ext uri="{BB962C8B-B14F-4D97-AF65-F5344CB8AC3E}">
        <p14:creationId xmlns:p14="http://schemas.microsoft.com/office/powerpoint/2010/main" val="148482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rtl="0" eaLnBrk="1" fontAlgn="t" latinLnBrk="0" hangingPunct="1">
              <a:buFont typeface="Wingdings" panose="05000000000000000000" pitchFamily="2" charset="2"/>
              <a:buChar char="l"/>
            </a:pPr>
            <a:r>
              <a:rPr kumimoji="1" lang="en-US" altLang="zh-TW" sz="1000" b="0" i="0" u="none" strike="noStrike" kern="1200" dirty="0">
                <a:solidFill>
                  <a:schemeClr val="tx1"/>
                </a:solidFill>
                <a:effectLst/>
                <a:latin typeface="Times New Roman" pitchFamily="18" charset="0"/>
                <a:ea typeface="新細明體" charset="-120"/>
                <a:cs typeface="+mn-cs"/>
              </a:rPr>
              <a:t>UDM(User Data Management)</a:t>
            </a:r>
            <a:r>
              <a:rPr kumimoji="1" lang="zh-TW" altLang="zh-TW" sz="1000" b="0" i="0" u="none" strike="noStrike" kern="1200" dirty="0">
                <a:solidFill>
                  <a:schemeClr val="tx1"/>
                </a:solidFill>
                <a:effectLst/>
                <a:latin typeface="Times New Roman" pitchFamily="18" charset="0"/>
                <a:ea typeface="新細明體" charset="-120"/>
                <a:cs typeface="+mn-cs"/>
              </a:rPr>
              <a:t>使用者資料庫</a:t>
            </a:r>
          </a:p>
          <a:p>
            <a:pPr marL="171450" indent="-171450" rtl="0" eaLnBrk="1" fontAlgn="t" latinLnBrk="0" hangingPunct="1">
              <a:buFont typeface="Wingdings" panose="05000000000000000000" pitchFamily="2" charset="2"/>
              <a:buChar char="l"/>
            </a:pPr>
            <a:r>
              <a:rPr kumimoji="1" lang="en-US" altLang="zh-TW" sz="1000" b="0" i="0" u="none" strike="noStrike" kern="1200" dirty="0">
                <a:solidFill>
                  <a:schemeClr val="tx1"/>
                </a:solidFill>
                <a:effectLst/>
                <a:latin typeface="Times New Roman" pitchFamily="18" charset="0"/>
                <a:ea typeface="新細明體" charset="-120"/>
                <a:cs typeface="+mn-cs"/>
              </a:rPr>
              <a:t>CP(Control</a:t>
            </a:r>
            <a:r>
              <a:rPr kumimoji="1" lang="en-US" altLang="zh-TW" sz="1000" b="0" i="0" u="none" strike="noStrike" kern="1200" baseline="0" dirty="0">
                <a:solidFill>
                  <a:schemeClr val="tx1"/>
                </a:solidFill>
                <a:effectLst/>
                <a:latin typeface="Times New Roman" pitchFamily="18" charset="0"/>
                <a:ea typeface="新細明體" charset="-120"/>
                <a:cs typeface="+mn-cs"/>
              </a:rPr>
              <a:t> Plane)</a:t>
            </a:r>
            <a:r>
              <a:rPr kumimoji="1" lang="zh-TW" altLang="zh-TW" sz="1000" b="0" i="0" u="none" strike="noStrike" kern="1200" dirty="0">
                <a:solidFill>
                  <a:schemeClr val="tx1"/>
                </a:solidFill>
                <a:effectLst/>
                <a:latin typeface="Times New Roman" pitchFamily="18" charset="0"/>
                <a:ea typeface="新細明體" charset="-120"/>
                <a:cs typeface="+mn-cs"/>
              </a:rPr>
              <a:t>控制平面</a:t>
            </a:r>
          </a:p>
          <a:p>
            <a:pPr marL="171450" indent="-171450" rtl="0" eaLnBrk="1" fontAlgn="t" latinLnBrk="0" hangingPunct="1">
              <a:buFont typeface="Wingdings" panose="05000000000000000000" pitchFamily="2" charset="2"/>
              <a:buChar char="l"/>
            </a:pPr>
            <a:r>
              <a:rPr kumimoji="1" lang="en-US" altLang="zh-TW" sz="1000" b="0" i="0" u="none" strike="noStrike" kern="1200" dirty="0">
                <a:solidFill>
                  <a:schemeClr val="tx1"/>
                </a:solidFill>
                <a:effectLst/>
                <a:latin typeface="Times New Roman" pitchFamily="18" charset="0"/>
                <a:ea typeface="新細明體" charset="-120"/>
                <a:cs typeface="+mn-cs"/>
              </a:rPr>
              <a:t>UPF(User Plane Function)</a:t>
            </a:r>
            <a:r>
              <a:rPr kumimoji="1" lang="zh-TW" altLang="zh-TW" sz="1000" b="0" i="0" u="none" strike="noStrike" kern="1200" dirty="0">
                <a:solidFill>
                  <a:schemeClr val="tx1"/>
                </a:solidFill>
                <a:effectLst/>
                <a:latin typeface="Times New Roman" pitchFamily="18" charset="0"/>
                <a:ea typeface="新細明體" charset="-120"/>
                <a:cs typeface="+mn-cs"/>
              </a:rPr>
              <a:t>使用者平面功能</a:t>
            </a:r>
          </a:p>
          <a:p>
            <a:pPr marL="171450" indent="-171450" rtl="0" eaLnBrk="1" fontAlgn="t" latinLnBrk="0" hangingPunct="1">
              <a:buFont typeface="Wingdings" panose="05000000000000000000" pitchFamily="2" charset="2"/>
              <a:buChar char="l"/>
            </a:pPr>
            <a:r>
              <a:rPr kumimoji="1" lang="en-US" altLang="zh-TW" sz="1000" b="0" i="0" u="none" strike="noStrike" kern="1200" dirty="0" err="1">
                <a:solidFill>
                  <a:schemeClr val="tx1"/>
                </a:solidFill>
                <a:effectLst/>
                <a:latin typeface="+mn-lt"/>
                <a:ea typeface="新細明體" charset="-120"/>
                <a:cs typeface="+mn-cs"/>
              </a:rPr>
              <a:t>g</a:t>
            </a:r>
            <a:r>
              <a:rPr kumimoji="1" lang="en-US" altLang="zh-TW" sz="1000" b="0" i="0" u="none" strike="noStrike" kern="1200" dirty="0" err="1">
                <a:solidFill>
                  <a:schemeClr val="tx1"/>
                </a:solidFill>
                <a:effectLst/>
                <a:latin typeface="Times New Roman" pitchFamily="18" charset="0"/>
                <a:ea typeface="新細明體" charset="-120"/>
                <a:cs typeface="+mn-cs"/>
              </a:rPr>
              <a:t>NB</a:t>
            </a:r>
            <a:r>
              <a:rPr kumimoji="1" lang="en-US" altLang="zh-TW" sz="1000" b="0" i="0" u="none" strike="noStrike" kern="1200" dirty="0">
                <a:solidFill>
                  <a:schemeClr val="tx1"/>
                </a:solidFill>
                <a:effectLst/>
                <a:latin typeface="Times New Roman" pitchFamily="18" charset="0"/>
                <a:ea typeface="新細明體" charset="-120"/>
                <a:cs typeface="+mn-cs"/>
              </a:rPr>
              <a:t>(</a:t>
            </a:r>
            <a:r>
              <a:rPr kumimoji="1" lang="en-US" altLang="zh-TW" sz="1000" b="0" i="0" u="none" strike="noStrike" kern="1200" dirty="0" err="1">
                <a:solidFill>
                  <a:schemeClr val="tx1"/>
                </a:solidFill>
                <a:effectLst/>
                <a:latin typeface="Times New Roman" pitchFamily="18" charset="0"/>
                <a:ea typeface="新細明體" charset="-120"/>
                <a:cs typeface="+mn-cs"/>
              </a:rPr>
              <a:t>gNodeB</a:t>
            </a:r>
            <a:r>
              <a:rPr kumimoji="1" lang="en-US" altLang="zh-TW" sz="1000" b="0" i="0" u="none" strike="noStrike" kern="1200" dirty="0">
                <a:solidFill>
                  <a:schemeClr val="tx1"/>
                </a:solidFill>
                <a:effectLst/>
                <a:latin typeface="Times New Roman" pitchFamily="18" charset="0"/>
                <a:ea typeface="新細明體" charset="-120"/>
                <a:cs typeface="+mn-cs"/>
              </a:rPr>
              <a:t>)5G</a:t>
            </a:r>
            <a:r>
              <a:rPr kumimoji="1" lang="zh-TW" altLang="zh-TW" sz="1000" b="0" i="0" u="none" strike="noStrike" kern="1200" dirty="0">
                <a:solidFill>
                  <a:schemeClr val="tx1"/>
                </a:solidFill>
                <a:effectLst/>
                <a:latin typeface="Times New Roman" pitchFamily="18" charset="0"/>
                <a:ea typeface="新細明體" charset="-120"/>
                <a:cs typeface="+mn-cs"/>
              </a:rPr>
              <a:t>基地臺</a:t>
            </a:r>
          </a:p>
          <a:p>
            <a:pPr marL="171450" indent="-171450" rtl="0" eaLnBrk="1" fontAlgn="t" latinLnBrk="0" hangingPunct="1">
              <a:buFont typeface="Wingdings" panose="05000000000000000000" pitchFamily="2" charset="2"/>
              <a:buChar char="l"/>
            </a:pPr>
            <a:r>
              <a:rPr kumimoji="1" lang="en-US" altLang="zh-TW" sz="1000" b="0" i="0" u="none" strike="noStrike" kern="1200" dirty="0">
                <a:solidFill>
                  <a:schemeClr val="tx1"/>
                </a:solidFill>
                <a:effectLst/>
                <a:latin typeface="Times New Roman" pitchFamily="18" charset="0"/>
                <a:ea typeface="新細明體" charset="-120"/>
                <a:cs typeface="+mn-cs"/>
              </a:rPr>
              <a:t>MEC(Multi-access Edge Computing)</a:t>
            </a:r>
            <a:r>
              <a:rPr kumimoji="1" lang="zh-TW" altLang="zh-TW" sz="1000" b="0" i="0" u="none" strike="noStrike" kern="1200" dirty="0">
                <a:solidFill>
                  <a:schemeClr val="tx1"/>
                </a:solidFill>
                <a:effectLst/>
                <a:latin typeface="Times New Roman" pitchFamily="18" charset="0"/>
                <a:ea typeface="新細明體" charset="-120"/>
                <a:cs typeface="+mn-cs"/>
              </a:rPr>
              <a:t>多接取邊緣運算</a:t>
            </a:r>
          </a:p>
          <a:p>
            <a:pPr marL="171450" indent="-171450" rtl="0" eaLnBrk="1" fontAlgn="t" latinLnBrk="0" hangingPunct="1">
              <a:buFont typeface="Wingdings" panose="05000000000000000000" pitchFamily="2" charset="2"/>
              <a:buChar char="l"/>
            </a:pPr>
            <a:r>
              <a:rPr kumimoji="1" lang="en-US" altLang="zh-TW" sz="1000" b="0" i="0" u="none" strike="noStrike" kern="1200" dirty="0">
                <a:solidFill>
                  <a:schemeClr val="tx1"/>
                </a:solidFill>
                <a:effectLst/>
                <a:latin typeface="Times New Roman" pitchFamily="18" charset="0"/>
                <a:ea typeface="新細明體" charset="-120"/>
                <a:cs typeface="+mn-cs"/>
              </a:rPr>
              <a:t>MEC DP(MEC data plane)</a:t>
            </a:r>
            <a:r>
              <a:rPr kumimoji="1" lang="zh-TW" altLang="zh-TW" sz="1000" b="0" i="0" u="none" strike="noStrike" kern="1200" dirty="0">
                <a:solidFill>
                  <a:schemeClr val="tx1"/>
                </a:solidFill>
                <a:effectLst/>
                <a:latin typeface="Times New Roman" pitchFamily="18" charset="0"/>
                <a:ea typeface="新細明體" charset="-120"/>
                <a:cs typeface="+mn-cs"/>
              </a:rPr>
              <a:t>多接取邊緣運算資料平面</a:t>
            </a:r>
            <a:endParaRPr kumimoji="1" lang="en-US" altLang="zh-TW" sz="1000" b="0" i="0" u="none" strike="noStrike" kern="1200" dirty="0">
              <a:solidFill>
                <a:schemeClr val="tx1"/>
              </a:solidFill>
              <a:effectLst/>
              <a:latin typeface="Times New Roman" pitchFamily="18" charset="0"/>
              <a:ea typeface="新細明體" charset="-120"/>
              <a:cs typeface="+mn-cs"/>
            </a:endParaRPr>
          </a:p>
          <a:p>
            <a:pPr marL="0" marR="0" lvl="0" indent="0" algn="l" defTabSz="762000" rtl="0" eaLnBrk="1" fontAlgn="auto" latinLnBrk="0" hangingPunct="1">
              <a:lnSpc>
                <a:spcPct val="100000"/>
              </a:lnSpc>
              <a:spcBef>
                <a:spcPct val="30000"/>
              </a:spcBef>
              <a:spcAft>
                <a:spcPct val="0"/>
              </a:spcAft>
              <a:buClrTx/>
              <a:buSzTx/>
              <a:buFontTx/>
              <a:buNone/>
              <a:tabLst/>
              <a:defRPr/>
            </a:pPr>
            <a:r>
              <a:rPr lang="zh-TW" altLang="en-US" sz="1000" dirty="0">
                <a:latin typeface="微軟正黑體 Light" panose="020B0304030504040204" pitchFamily="34" charset="-120"/>
                <a:ea typeface="微軟正黑體 Light" panose="020B0304030504040204" pitchFamily="34" charset="-120"/>
              </a:rPr>
              <a:t>資料來源：財團法人工業技術研究院</a:t>
            </a:r>
            <a:r>
              <a:rPr lang="en-US" altLang="zh-TW" sz="1000" dirty="0">
                <a:latin typeface="微軟正黑體 Light" panose="020B0304030504040204" pitchFamily="34" charset="-120"/>
                <a:ea typeface="微軟正黑體 Light" panose="020B0304030504040204" pitchFamily="34" charset="-120"/>
              </a:rPr>
              <a:t>, </a:t>
            </a:r>
            <a:r>
              <a:rPr lang="zh-TW" altLang="en-US" sz="1000" dirty="0">
                <a:latin typeface="微軟正黑體 Light" panose="020B0304030504040204" pitchFamily="34" charset="-120"/>
                <a:ea typeface="微軟正黑體 Light" panose="020B0304030504040204" pitchFamily="34" charset="-120"/>
              </a:rPr>
              <a:t>出席第三代合作夥伴計畫服務及系統面第二工作組</a:t>
            </a:r>
            <a:r>
              <a:rPr lang="en-US" altLang="zh-TW" sz="1000" dirty="0">
                <a:latin typeface="微軟正黑體 Light" panose="020B0304030504040204" pitchFamily="34" charset="-120"/>
                <a:ea typeface="微軟正黑體 Light" panose="020B0304030504040204" pitchFamily="34" charset="-120"/>
              </a:rPr>
              <a:t>3GPP SA2 #121 </a:t>
            </a:r>
            <a:r>
              <a:rPr lang="zh-TW" altLang="en-US" sz="1000" dirty="0">
                <a:latin typeface="微軟正黑體 Light" panose="020B0304030504040204" pitchFamily="34" charset="-120"/>
                <a:ea typeface="微軟正黑體 Light" panose="020B0304030504040204" pitchFamily="34" charset="-120"/>
              </a:rPr>
              <a:t>國際標準會議報告</a:t>
            </a:r>
          </a:p>
          <a:p>
            <a:pPr rtl="0" eaLnBrk="1" fontAlgn="auto" latinLnBrk="0" hangingPunct="1"/>
            <a:endParaRPr kumimoji="1" lang="zh-TW" altLang="zh-TW" sz="1200" b="0" i="0" u="none" strike="noStrike" kern="1200" dirty="0">
              <a:solidFill>
                <a:schemeClr val="tx1"/>
              </a:solidFill>
              <a:effectLst/>
              <a:latin typeface="Times New Roman" pitchFamily="18" charset="0"/>
              <a:ea typeface="新細明體" charset="-120"/>
              <a:cs typeface="+mn-cs"/>
            </a:endParaRPr>
          </a:p>
          <a:p>
            <a:endParaRPr lang="zh-TW" altLang="en-US" dirty="0"/>
          </a:p>
        </p:txBody>
      </p:sp>
      <p:sp>
        <p:nvSpPr>
          <p:cNvPr id="4" name="投影片編號版面配置區 3"/>
          <p:cNvSpPr>
            <a:spLocks noGrp="1"/>
          </p:cNvSpPr>
          <p:nvPr>
            <p:ph type="sldNum" sz="quarter" idx="10"/>
          </p:nvPr>
        </p:nvSpPr>
        <p:spPr/>
        <p:txBody>
          <a:bodyPr/>
          <a:lstStyle/>
          <a:p>
            <a:pPr>
              <a:defRPr/>
            </a:pPr>
            <a:fld id="{D7667782-59DF-4E4D-A71B-9037EEC79490}" type="slidenum">
              <a:rPr lang="en-US" altLang="zh-TW" smtClean="0"/>
              <a:pPr>
                <a:defRPr/>
              </a:pPr>
              <a:t>3</a:t>
            </a:fld>
            <a:endParaRPr lang="en-US" altLang="zh-TW"/>
          </a:p>
        </p:txBody>
      </p:sp>
    </p:spTree>
    <p:extLst>
      <p:ext uri="{BB962C8B-B14F-4D97-AF65-F5344CB8AC3E}">
        <p14:creationId xmlns:p14="http://schemas.microsoft.com/office/powerpoint/2010/main" val="2606961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79" descr="A6-01-4B"/>
          <p:cNvPicPr>
            <a:picLocks noChangeAspect="1" noChangeArrowheads="1"/>
          </p:cNvPicPr>
          <p:nvPr userDrawn="1"/>
        </p:nvPicPr>
        <p:blipFill>
          <a:blip r:embed="rId2" cstate="print">
            <a:lum bright="76000" contrast="-82000"/>
          </a:blip>
          <a:srcRect/>
          <a:stretch>
            <a:fillRect/>
          </a:stretch>
        </p:blipFill>
        <p:spPr bwMode="auto">
          <a:xfrm>
            <a:off x="1692275" y="620713"/>
            <a:ext cx="5759450" cy="5473700"/>
          </a:xfrm>
          <a:prstGeom prst="rect">
            <a:avLst/>
          </a:prstGeom>
          <a:noFill/>
          <a:ln w="9525">
            <a:noFill/>
            <a:miter lim="800000"/>
            <a:headEnd/>
            <a:tailEnd/>
          </a:ln>
        </p:spPr>
      </p:pic>
      <p:sp>
        <p:nvSpPr>
          <p:cNvPr id="5" name="Rectangle 42"/>
          <p:cNvSpPr>
            <a:spLocks noChangeArrowheads="1"/>
          </p:cNvSpPr>
          <p:nvPr/>
        </p:nvSpPr>
        <p:spPr bwMode="auto">
          <a:xfrm flipH="1">
            <a:off x="7740650" y="0"/>
            <a:ext cx="1439863" cy="6858000"/>
          </a:xfrm>
          <a:prstGeom prst="rect">
            <a:avLst/>
          </a:prstGeom>
          <a:gradFill rotWithShape="1">
            <a:gsLst>
              <a:gs pos="0">
                <a:srgbClr val="C9E7E9"/>
              </a:gs>
              <a:gs pos="100000">
                <a:schemeClr val="bg1"/>
              </a:gs>
            </a:gsLst>
            <a:lin ang="0" scaled="1"/>
          </a:gradFill>
          <a:ln w="9525">
            <a:noFill/>
            <a:miter lim="800000"/>
            <a:headEnd/>
            <a:tailEnd/>
          </a:ln>
          <a:effectLst/>
        </p:spPr>
        <p:txBody>
          <a:bodyPr wrap="none" anchor="ctr"/>
          <a:lstStyle/>
          <a:p>
            <a:pPr algn="ctr">
              <a:defRPr/>
            </a:pPr>
            <a:endParaRPr lang="zh-TW" altLang="en-US" sz="2800" b="1">
              <a:latin typeface="新細明體" pitchFamily="18" charset="-120"/>
              <a:ea typeface="新細明體" pitchFamily="18" charset="-120"/>
            </a:endParaRPr>
          </a:p>
        </p:txBody>
      </p:sp>
      <p:sp>
        <p:nvSpPr>
          <p:cNvPr id="6" name="Rectangle 21"/>
          <p:cNvSpPr>
            <a:spLocks noChangeArrowheads="1"/>
          </p:cNvSpPr>
          <p:nvPr/>
        </p:nvSpPr>
        <p:spPr bwMode="auto">
          <a:xfrm>
            <a:off x="0" y="0"/>
            <a:ext cx="1439863" cy="6858000"/>
          </a:xfrm>
          <a:prstGeom prst="rect">
            <a:avLst/>
          </a:prstGeom>
          <a:gradFill rotWithShape="1">
            <a:gsLst>
              <a:gs pos="0">
                <a:srgbClr val="C9E7E9"/>
              </a:gs>
              <a:gs pos="100000">
                <a:schemeClr val="bg1"/>
              </a:gs>
            </a:gsLst>
            <a:lin ang="0" scaled="1"/>
          </a:gradFill>
          <a:ln w="9525">
            <a:noFill/>
            <a:miter lim="800000"/>
            <a:headEnd/>
            <a:tailEnd/>
          </a:ln>
          <a:effectLst/>
        </p:spPr>
        <p:txBody>
          <a:bodyPr wrap="none" anchor="ctr"/>
          <a:lstStyle/>
          <a:p>
            <a:pPr algn="ctr">
              <a:defRPr/>
            </a:pPr>
            <a:endParaRPr lang="zh-TW" altLang="zh-TW" sz="2800" b="1">
              <a:latin typeface="標楷體" pitchFamily="65" charset="-120"/>
            </a:endParaRPr>
          </a:p>
        </p:txBody>
      </p:sp>
      <p:sp>
        <p:nvSpPr>
          <p:cNvPr id="7" name="Rectangle 9"/>
          <p:cNvSpPr>
            <a:spLocks noChangeArrowheads="1"/>
          </p:cNvSpPr>
          <p:nvPr/>
        </p:nvSpPr>
        <p:spPr bwMode="auto">
          <a:xfrm>
            <a:off x="57150" y="6400800"/>
            <a:ext cx="2305050" cy="381000"/>
          </a:xfrm>
          <a:prstGeom prst="rect">
            <a:avLst/>
          </a:prstGeom>
          <a:noFill/>
          <a:ln w="9525">
            <a:noFill/>
            <a:miter lim="800000"/>
            <a:headEnd/>
            <a:tailEnd/>
          </a:ln>
          <a:effectLst/>
        </p:spPr>
        <p:txBody>
          <a:bodyPr wrap="none" lIns="92075" tIns="46038" rIns="92075" bIns="46038" anchor="ctr"/>
          <a:lstStyle/>
          <a:p>
            <a:pPr algn="ctr">
              <a:buSzPct val="120000"/>
              <a:defRPr/>
            </a:pPr>
            <a:endParaRPr lang="zh-TW" altLang="zh-TW" sz="1000">
              <a:solidFill>
                <a:srgbClr val="000099"/>
              </a:solidFill>
              <a:ea typeface="全真中圓體" pitchFamily="49" charset="-120"/>
            </a:endParaRPr>
          </a:p>
        </p:txBody>
      </p:sp>
      <p:sp>
        <p:nvSpPr>
          <p:cNvPr id="8" name="Rectangle 22"/>
          <p:cNvSpPr>
            <a:spLocks noChangeArrowheads="1"/>
          </p:cNvSpPr>
          <p:nvPr/>
        </p:nvSpPr>
        <p:spPr bwMode="auto">
          <a:xfrm>
            <a:off x="171450" y="5810250"/>
            <a:ext cx="152400"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9" name="Rectangle 23"/>
          <p:cNvSpPr>
            <a:spLocks noChangeArrowheads="1"/>
          </p:cNvSpPr>
          <p:nvPr/>
        </p:nvSpPr>
        <p:spPr bwMode="auto">
          <a:xfrm>
            <a:off x="152400" y="5791200"/>
            <a:ext cx="152400" cy="152400"/>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 name="Rectangle 24"/>
          <p:cNvSpPr>
            <a:spLocks noChangeArrowheads="1"/>
          </p:cNvSpPr>
          <p:nvPr/>
        </p:nvSpPr>
        <p:spPr bwMode="auto">
          <a:xfrm>
            <a:off x="171450" y="6040438"/>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1" name="Rectangle 25"/>
          <p:cNvSpPr>
            <a:spLocks noChangeArrowheads="1"/>
          </p:cNvSpPr>
          <p:nvPr/>
        </p:nvSpPr>
        <p:spPr bwMode="auto">
          <a:xfrm>
            <a:off x="152400" y="6021388"/>
            <a:ext cx="152400" cy="152400"/>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2" name="Rectangle 26"/>
          <p:cNvSpPr>
            <a:spLocks noChangeArrowheads="1"/>
          </p:cNvSpPr>
          <p:nvPr/>
        </p:nvSpPr>
        <p:spPr bwMode="auto">
          <a:xfrm>
            <a:off x="171450" y="6270625"/>
            <a:ext cx="152400"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3" name="Rectangle 27"/>
          <p:cNvSpPr>
            <a:spLocks noChangeArrowheads="1"/>
          </p:cNvSpPr>
          <p:nvPr/>
        </p:nvSpPr>
        <p:spPr bwMode="auto">
          <a:xfrm>
            <a:off x="152400" y="6251575"/>
            <a:ext cx="152400" cy="153988"/>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4" name="Rectangle 28"/>
          <p:cNvSpPr>
            <a:spLocks noChangeArrowheads="1"/>
          </p:cNvSpPr>
          <p:nvPr/>
        </p:nvSpPr>
        <p:spPr bwMode="auto">
          <a:xfrm>
            <a:off x="171450" y="6500813"/>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5" name="Rectangle 29"/>
          <p:cNvSpPr>
            <a:spLocks noChangeArrowheads="1"/>
          </p:cNvSpPr>
          <p:nvPr/>
        </p:nvSpPr>
        <p:spPr bwMode="auto">
          <a:xfrm>
            <a:off x="152400" y="6481763"/>
            <a:ext cx="152400"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6" name="Rectangle 30"/>
          <p:cNvSpPr>
            <a:spLocks noChangeArrowheads="1"/>
          </p:cNvSpPr>
          <p:nvPr/>
        </p:nvSpPr>
        <p:spPr bwMode="auto">
          <a:xfrm>
            <a:off x="401638" y="6040438"/>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7" name="Rectangle 31"/>
          <p:cNvSpPr>
            <a:spLocks noChangeArrowheads="1"/>
          </p:cNvSpPr>
          <p:nvPr/>
        </p:nvSpPr>
        <p:spPr bwMode="auto">
          <a:xfrm>
            <a:off x="382588" y="6021388"/>
            <a:ext cx="152400" cy="152400"/>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8" name="Rectangle 32"/>
          <p:cNvSpPr>
            <a:spLocks noChangeArrowheads="1"/>
          </p:cNvSpPr>
          <p:nvPr/>
        </p:nvSpPr>
        <p:spPr bwMode="auto">
          <a:xfrm>
            <a:off x="401638" y="6270625"/>
            <a:ext cx="152400"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9" name="Rectangle 33"/>
          <p:cNvSpPr>
            <a:spLocks noChangeArrowheads="1"/>
          </p:cNvSpPr>
          <p:nvPr/>
        </p:nvSpPr>
        <p:spPr bwMode="auto">
          <a:xfrm>
            <a:off x="382588" y="6251575"/>
            <a:ext cx="152400" cy="153988"/>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0" name="Rectangle 34"/>
          <p:cNvSpPr>
            <a:spLocks noChangeArrowheads="1"/>
          </p:cNvSpPr>
          <p:nvPr/>
        </p:nvSpPr>
        <p:spPr bwMode="auto">
          <a:xfrm>
            <a:off x="401638" y="6500813"/>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1" name="Rectangle 35"/>
          <p:cNvSpPr>
            <a:spLocks noChangeArrowheads="1"/>
          </p:cNvSpPr>
          <p:nvPr/>
        </p:nvSpPr>
        <p:spPr bwMode="auto">
          <a:xfrm>
            <a:off x="382588" y="6481763"/>
            <a:ext cx="152400"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2" name="Rectangle 36"/>
          <p:cNvSpPr>
            <a:spLocks noChangeArrowheads="1"/>
          </p:cNvSpPr>
          <p:nvPr/>
        </p:nvSpPr>
        <p:spPr bwMode="auto">
          <a:xfrm>
            <a:off x="630238" y="6270625"/>
            <a:ext cx="153987"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3" name="Rectangle 37"/>
          <p:cNvSpPr>
            <a:spLocks noChangeArrowheads="1"/>
          </p:cNvSpPr>
          <p:nvPr/>
        </p:nvSpPr>
        <p:spPr bwMode="auto">
          <a:xfrm>
            <a:off x="611188" y="6251575"/>
            <a:ext cx="153987" cy="153988"/>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4" name="Rectangle 38"/>
          <p:cNvSpPr>
            <a:spLocks noChangeArrowheads="1"/>
          </p:cNvSpPr>
          <p:nvPr/>
        </p:nvSpPr>
        <p:spPr bwMode="auto">
          <a:xfrm>
            <a:off x="630238" y="6500813"/>
            <a:ext cx="153987"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5" name="Rectangle 39"/>
          <p:cNvSpPr>
            <a:spLocks noChangeArrowheads="1"/>
          </p:cNvSpPr>
          <p:nvPr/>
        </p:nvSpPr>
        <p:spPr bwMode="auto">
          <a:xfrm>
            <a:off x="611188" y="6481763"/>
            <a:ext cx="153987"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6" name="Rectangle 40"/>
          <p:cNvSpPr>
            <a:spLocks noChangeArrowheads="1"/>
          </p:cNvSpPr>
          <p:nvPr/>
        </p:nvSpPr>
        <p:spPr bwMode="auto">
          <a:xfrm>
            <a:off x="860425" y="6500813"/>
            <a:ext cx="153988"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7" name="Rectangle 41"/>
          <p:cNvSpPr>
            <a:spLocks noChangeArrowheads="1"/>
          </p:cNvSpPr>
          <p:nvPr/>
        </p:nvSpPr>
        <p:spPr bwMode="auto">
          <a:xfrm>
            <a:off x="841375" y="6481763"/>
            <a:ext cx="153988"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nvGrpSpPr>
          <p:cNvPr id="28" name="Group 43"/>
          <p:cNvGrpSpPr>
            <a:grpSpLocks/>
          </p:cNvGrpSpPr>
          <p:nvPr/>
        </p:nvGrpSpPr>
        <p:grpSpPr bwMode="auto">
          <a:xfrm>
            <a:off x="8843963" y="893763"/>
            <a:ext cx="173037" cy="173037"/>
            <a:chOff x="5603" y="534"/>
            <a:chExt cx="109" cy="109"/>
          </a:xfrm>
        </p:grpSpPr>
        <p:sp>
          <p:nvSpPr>
            <p:cNvPr id="29" name="Rectangle 44"/>
            <p:cNvSpPr>
              <a:spLocks noChangeArrowheads="1"/>
            </p:cNvSpPr>
            <p:nvPr/>
          </p:nvSpPr>
          <p:spPr bwMode="auto">
            <a:xfrm>
              <a:off x="5615" y="54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30" name="Rectangle 45"/>
            <p:cNvSpPr>
              <a:spLocks noChangeArrowheads="1"/>
            </p:cNvSpPr>
            <p:nvPr/>
          </p:nvSpPr>
          <p:spPr bwMode="auto">
            <a:xfrm>
              <a:off x="5603" y="534"/>
              <a:ext cx="97" cy="9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31" name="Group 46"/>
          <p:cNvGrpSpPr>
            <a:grpSpLocks/>
          </p:cNvGrpSpPr>
          <p:nvPr/>
        </p:nvGrpSpPr>
        <p:grpSpPr bwMode="auto">
          <a:xfrm>
            <a:off x="8843963" y="663575"/>
            <a:ext cx="173037" cy="173038"/>
            <a:chOff x="5603" y="389"/>
            <a:chExt cx="109" cy="109"/>
          </a:xfrm>
        </p:grpSpPr>
        <p:sp>
          <p:nvSpPr>
            <p:cNvPr id="32" name="Rectangle 47"/>
            <p:cNvSpPr>
              <a:spLocks noChangeArrowheads="1"/>
            </p:cNvSpPr>
            <p:nvPr/>
          </p:nvSpPr>
          <p:spPr bwMode="auto">
            <a:xfrm>
              <a:off x="5615" y="401"/>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33" name="Rectangle 48"/>
            <p:cNvSpPr>
              <a:spLocks noChangeArrowheads="1"/>
            </p:cNvSpPr>
            <p:nvPr/>
          </p:nvSpPr>
          <p:spPr bwMode="auto">
            <a:xfrm>
              <a:off x="5603" y="38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34" name="Group 49"/>
          <p:cNvGrpSpPr>
            <a:grpSpLocks/>
          </p:cNvGrpSpPr>
          <p:nvPr/>
        </p:nvGrpSpPr>
        <p:grpSpPr bwMode="auto">
          <a:xfrm>
            <a:off x="8843963" y="433388"/>
            <a:ext cx="173037" cy="173037"/>
            <a:chOff x="5603" y="244"/>
            <a:chExt cx="109" cy="109"/>
          </a:xfrm>
        </p:grpSpPr>
        <p:sp>
          <p:nvSpPr>
            <p:cNvPr id="35" name="Rectangle 50"/>
            <p:cNvSpPr>
              <a:spLocks noChangeArrowheads="1"/>
            </p:cNvSpPr>
            <p:nvPr/>
          </p:nvSpPr>
          <p:spPr bwMode="auto">
            <a:xfrm>
              <a:off x="5615" y="25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36" name="Rectangle 51"/>
            <p:cNvSpPr>
              <a:spLocks noChangeArrowheads="1"/>
            </p:cNvSpPr>
            <p:nvPr/>
          </p:nvSpPr>
          <p:spPr bwMode="auto">
            <a:xfrm>
              <a:off x="5603" y="244"/>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37" name="Group 52"/>
          <p:cNvGrpSpPr>
            <a:grpSpLocks/>
          </p:cNvGrpSpPr>
          <p:nvPr/>
        </p:nvGrpSpPr>
        <p:grpSpPr bwMode="auto">
          <a:xfrm>
            <a:off x="8843963" y="203200"/>
            <a:ext cx="173037" cy="171450"/>
            <a:chOff x="5603" y="99"/>
            <a:chExt cx="109" cy="108"/>
          </a:xfrm>
        </p:grpSpPr>
        <p:sp>
          <p:nvSpPr>
            <p:cNvPr id="38" name="Rectangle 53"/>
            <p:cNvSpPr>
              <a:spLocks noChangeArrowheads="1"/>
            </p:cNvSpPr>
            <p:nvPr/>
          </p:nvSpPr>
          <p:spPr bwMode="auto">
            <a:xfrm>
              <a:off x="5615"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39" name="Rectangle 54"/>
            <p:cNvSpPr>
              <a:spLocks noChangeArrowheads="1"/>
            </p:cNvSpPr>
            <p:nvPr/>
          </p:nvSpPr>
          <p:spPr bwMode="auto">
            <a:xfrm>
              <a:off x="5603"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40" name="Group 55"/>
          <p:cNvGrpSpPr>
            <a:grpSpLocks/>
          </p:cNvGrpSpPr>
          <p:nvPr/>
        </p:nvGrpSpPr>
        <p:grpSpPr bwMode="auto">
          <a:xfrm>
            <a:off x="8613775" y="663575"/>
            <a:ext cx="173038" cy="173038"/>
            <a:chOff x="5458" y="389"/>
            <a:chExt cx="109" cy="109"/>
          </a:xfrm>
        </p:grpSpPr>
        <p:sp>
          <p:nvSpPr>
            <p:cNvPr id="41" name="Rectangle 56"/>
            <p:cNvSpPr>
              <a:spLocks noChangeArrowheads="1"/>
            </p:cNvSpPr>
            <p:nvPr/>
          </p:nvSpPr>
          <p:spPr bwMode="auto">
            <a:xfrm>
              <a:off x="5470" y="401"/>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42" name="Rectangle 57"/>
            <p:cNvSpPr>
              <a:spLocks noChangeArrowheads="1"/>
            </p:cNvSpPr>
            <p:nvPr/>
          </p:nvSpPr>
          <p:spPr bwMode="auto">
            <a:xfrm>
              <a:off x="5458" y="38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43" name="Group 58"/>
          <p:cNvGrpSpPr>
            <a:grpSpLocks/>
          </p:cNvGrpSpPr>
          <p:nvPr/>
        </p:nvGrpSpPr>
        <p:grpSpPr bwMode="auto">
          <a:xfrm>
            <a:off x="8613775" y="433388"/>
            <a:ext cx="173038" cy="173037"/>
            <a:chOff x="5458" y="244"/>
            <a:chExt cx="109" cy="109"/>
          </a:xfrm>
        </p:grpSpPr>
        <p:sp>
          <p:nvSpPr>
            <p:cNvPr id="44" name="Rectangle 59"/>
            <p:cNvSpPr>
              <a:spLocks noChangeArrowheads="1"/>
            </p:cNvSpPr>
            <p:nvPr/>
          </p:nvSpPr>
          <p:spPr bwMode="auto">
            <a:xfrm>
              <a:off x="5470" y="25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45" name="Rectangle 60"/>
            <p:cNvSpPr>
              <a:spLocks noChangeArrowheads="1"/>
            </p:cNvSpPr>
            <p:nvPr/>
          </p:nvSpPr>
          <p:spPr bwMode="auto">
            <a:xfrm>
              <a:off x="5458" y="244"/>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46" name="Group 61"/>
          <p:cNvGrpSpPr>
            <a:grpSpLocks/>
          </p:cNvGrpSpPr>
          <p:nvPr/>
        </p:nvGrpSpPr>
        <p:grpSpPr bwMode="auto">
          <a:xfrm>
            <a:off x="8613775" y="203200"/>
            <a:ext cx="173038" cy="171450"/>
            <a:chOff x="5458" y="99"/>
            <a:chExt cx="109" cy="108"/>
          </a:xfrm>
        </p:grpSpPr>
        <p:sp>
          <p:nvSpPr>
            <p:cNvPr id="47" name="Rectangle 62"/>
            <p:cNvSpPr>
              <a:spLocks noChangeArrowheads="1"/>
            </p:cNvSpPr>
            <p:nvPr/>
          </p:nvSpPr>
          <p:spPr bwMode="auto">
            <a:xfrm>
              <a:off x="5470"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48" name="Rectangle 63"/>
            <p:cNvSpPr>
              <a:spLocks noChangeArrowheads="1"/>
            </p:cNvSpPr>
            <p:nvPr/>
          </p:nvSpPr>
          <p:spPr bwMode="auto">
            <a:xfrm>
              <a:off x="5458"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49" name="Group 64"/>
          <p:cNvGrpSpPr>
            <a:grpSpLocks/>
          </p:cNvGrpSpPr>
          <p:nvPr/>
        </p:nvGrpSpPr>
        <p:grpSpPr bwMode="auto">
          <a:xfrm>
            <a:off x="8383588" y="433388"/>
            <a:ext cx="173037" cy="173037"/>
            <a:chOff x="5313" y="244"/>
            <a:chExt cx="109" cy="109"/>
          </a:xfrm>
        </p:grpSpPr>
        <p:sp>
          <p:nvSpPr>
            <p:cNvPr id="50" name="Rectangle 65"/>
            <p:cNvSpPr>
              <a:spLocks noChangeArrowheads="1"/>
            </p:cNvSpPr>
            <p:nvPr/>
          </p:nvSpPr>
          <p:spPr bwMode="auto">
            <a:xfrm>
              <a:off x="5325" y="25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51" name="Rectangle 66"/>
            <p:cNvSpPr>
              <a:spLocks noChangeArrowheads="1"/>
            </p:cNvSpPr>
            <p:nvPr/>
          </p:nvSpPr>
          <p:spPr bwMode="auto">
            <a:xfrm>
              <a:off x="5313" y="244"/>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52" name="Group 67"/>
          <p:cNvGrpSpPr>
            <a:grpSpLocks/>
          </p:cNvGrpSpPr>
          <p:nvPr/>
        </p:nvGrpSpPr>
        <p:grpSpPr bwMode="auto">
          <a:xfrm>
            <a:off x="8383588" y="203200"/>
            <a:ext cx="173037" cy="171450"/>
            <a:chOff x="5313" y="99"/>
            <a:chExt cx="109" cy="108"/>
          </a:xfrm>
        </p:grpSpPr>
        <p:sp>
          <p:nvSpPr>
            <p:cNvPr id="53" name="Rectangle 68"/>
            <p:cNvSpPr>
              <a:spLocks noChangeArrowheads="1"/>
            </p:cNvSpPr>
            <p:nvPr/>
          </p:nvSpPr>
          <p:spPr bwMode="auto">
            <a:xfrm>
              <a:off x="5325"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54" name="Rectangle 69"/>
            <p:cNvSpPr>
              <a:spLocks noChangeArrowheads="1"/>
            </p:cNvSpPr>
            <p:nvPr/>
          </p:nvSpPr>
          <p:spPr bwMode="auto">
            <a:xfrm>
              <a:off x="5313"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55" name="Group 70"/>
          <p:cNvGrpSpPr>
            <a:grpSpLocks/>
          </p:cNvGrpSpPr>
          <p:nvPr/>
        </p:nvGrpSpPr>
        <p:grpSpPr bwMode="auto">
          <a:xfrm>
            <a:off x="8153400" y="203200"/>
            <a:ext cx="173038" cy="171450"/>
            <a:chOff x="5168" y="99"/>
            <a:chExt cx="109" cy="108"/>
          </a:xfrm>
        </p:grpSpPr>
        <p:sp>
          <p:nvSpPr>
            <p:cNvPr id="56" name="Rectangle 71"/>
            <p:cNvSpPr>
              <a:spLocks noChangeArrowheads="1"/>
            </p:cNvSpPr>
            <p:nvPr/>
          </p:nvSpPr>
          <p:spPr bwMode="auto">
            <a:xfrm>
              <a:off x="5180"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57" name="Rectangle 72"/>
            <p:cNvSpPr>
              <a:spLocks noChangeArrowheads="1"/>
            </p:cNvSpPr>
            <p:nvPr/>
          </p:nvSpPr>
          <p:spPr bwMode="auto">
            <a:xfrm>
              <a:off x="5168"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pic>
        <p:nvPicPr>
          <p:cNvPr id="58" name="Picture 79" descr="A6-01-4B"/>
          <p:cNvPicPr>
            <a:picLocks noChangeAspect="1" noChangeArrowheads="1"/>
          </p:cNvPicPr>
          <p:nvPr userDrawn="1"/>
        </p:nvPicPr>
        <p:blipFill>
          <a:blip r:embed="rId2" cstate="print"/>
          <a:srcRect/>
          <a:stretch>
            <a:fillRect/>
          </a:stretch>
        </p:blipFill>
        <p:spPr bwMode="auto">
          <a:xfrm>
            <a:off x="150813" y="133350"/>
            <a:ext cx="679450" cy="692150"/>
          </a:xfrm>
          <a:prstGeom prst="rect">
            <a:avLst/>
          </a:prstGeom>
          <a:noFill/>
          <a:ln w="9525">
            <a:noFill/>
            <a:miter lim="800000"/>
            <a:headEnd/>
            <a:tailEnd/>
          </a:ln>
        </p:spPr>
      </p:pic>
      <p:sp>
        <p:nvSpPr>
          <p:cNvPr id="646152" name="Rectangle 2"/>
          <p:cNvSpPr>
            <a:spLocks noGrp="1" noChangeArrowheads="1"/>
          </p:cNvSpPr>
          <p:nvPr>
            <p:ph type="ctrTitle"/>
          </p:nvPr>
        </p:nvSpPr>
        <p:spPr>
          <a:xfrm>
            <a:off x="900113" y="1125538"/>
            <a:ext cx="7558087" cy="1943100"/>
          </a:xfrm>
        </p:spPr>
        <p:txBody>
          <a:bodyPr/>
          <a:lstStyle>
            <a:lvl1pPr>
              <a:defRPr kumimoji="0">
                <a:latin typeface="標楷體" pitchFamily="65" charset="-120"/>
              </a:defRPr>
            </a:lvl1pPr>
          </a:lstStyle>
          <a:p>
            <a:endParaRPr lang="zh-TW" altLang="zh-TW"/>
          </a:p>
        </p:txBody>
      </p:sp>
      <p:sp>
        <p:nvSpPr>
          <p:cNvPr id="646153" name="Rectangle 3"/>
          <p:cNvSpPr>
            <a:spLocks noGrp="1" noChangeArrowheads="1"/>
          </p:cNvSpPr>
          <p:nvPr>
            <p:ph type="subTitle" idx="1"/>
          </p:nvPr>
        </p:nvSpPr>
        <p:spPr>
          <a:xfrm>
            <a:off x="1371600" y="4292600"/>
            <a:ext cx="6400800" cy="1346200"/>
          </a:xfrm>
        </p:spPr>
        <p:txBody>
          <a:bodyPr/>
          <a:lstStyle>
            <a:lvl1pPr marL="0" indent="0" algn="ctr">
              <a:buFont typeface="Wingdings" pitchFamily="2" charset="2"/>
              <a:buNone/>
              <a:defRPr>
                <a:solidFill>
                  <a:srgbClr val="0000FF"/>
                </a:solidFill>
              </a:defRPr>
            </a:lvl1pPr>
          </a:lstStyle>
          <a:p>
            <a:endParaRPr lang="zh-TW" altLang="zh-TW"/>
          </a:p>
        </p:txBody>
      </p:sp>
      <p:sp>
        <p:nvSpPr>
          <p:cNvPr id="59" name="Rectangle 4"/>
          <p:cNvSpPr>
            <a:spLocks noGrp="1" noChangeArrowheads="1"/>
          </p:cNvSpPr>
          <p:nvPr>
            <p:ph type="dt" sz="half" idx="10"/>
          </p:nvPr>
        </p:nvSpPr>
        <p:spPr>
          <a:xfrm>
            <a:off x="457200" y="6245225"/>
            <a:ext cx="2133600" cy="476250"/>
          </a:xfrm>
        </p:spPr>
        <p:txBody>
          <a:bodyPr/>
          <a:lstStyle>
            <a:lvl1pPr>
              <a:defRPr/>
            </a:lvl1pPr>
          </a:lstStyle>
          <a:p>
            <a:pPr>
              <a:defRPr/>
            </a:pPr>
            <a:fld id="{4926BBED-7C10-47A3-A9E5-23666440245B}" type="datetime1">
              <a:rPr lang="zh-TW" altLang="en-US" smtClean="0"/>
              <a:t>2021/5/4</a:t>
            </a:fld>
            <a:endParaRPr lang="en-US" altLang="zh-TW"/>
          </a:p>
        </p:txBody>
      </p:sp>
    </p:spTree>
  </p:cSld>
  <p:clrMapOvr>
    <a:masterClrMapping/>
  </p:clrMapOvr>
  <p:transition>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F139712D-F67B-486B-9FA8-AE53479D32A0}" type="datetime1">
              <a:rPr lang="zh-TW" altLang="en-US" smtClean="0"/>
              <a:t>2021/5/4</a:t>
            </a:fld>
            <a:endParaRPr lang="en-US" altLang="zh-TW"/>
          </a:p>
        </p:txBody>
      </p:sp>
    </p:spTree>
  </p:cSld>
  <p:clrMapOvr>
    <a:masterClrMapping/>
  </p:clrMapOvr>
  <p:transition>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92888" y="188913"/>
            <a:ext cx="2017712" cy="598328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39750" y="188913"/>
            <a:ext cx="5900738" cy="598328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D2CE64A-5F16-4623-AAEE-6376F05C70FD}" type="datetime1">
              <a:rPr lang="zh-TW" altLang="en-US" smtClean="0"/>
              <a:t>2021/5/4</a:t>
            </a:fld>
            <a:endParaRPr lang="en-US" altLang="zh-TW"/>
          </a:p>
        </p:txBody>
      </p:sp>
    </p:spTree>
  </p:cSld>
  <p:clrMapOvr>
    <a:masterClrMapping/>
  </p:clrMapOvr>
  <p:transition>
    <p:blind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900113" y="188913"/>
            <a:ext cx="7200900" cy="981075"/>
          </a:xfrm>
        </p:spPr>
        <p:txBody>
          <a:bodyPr/>
          <a:lstStyle/>
          <a:p>
            <a:r>
              <a:rPr lang="zh-TW" altLang="en-US"/>
              <a:t>按一下以編輯母片標題樣式</a:t>
            </a:r>
          </a:p>
        </p:txBody>
      </p:sp>
      <p:sp>
        <p:nvSpPr>
          <p:cNvPr id="3" name="表格版面配置區 2"/>
          <p:cNvSpPr>
            <a:spLocks noGrp="1"/>
          </p:cNvSpPr>
          <p:nvPr>
            <p:ph type="tbl" idx="1"/>
          </p:nvPr>
        </p:nvSpPr>
        <p:spPr>
          <a:xfrm>
            <a:off x="539750" y="1341438"/>
            <a:ext cx="8070850" cy="4830762"/>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0403BF24-6691-4C59-B3FE-82F812DE1DC2}" type="datetime1">
              <a:rPr lang="zh-TW" altLang="en-US" smtClean="0"/>
              <a:t>2021/5/4</a:t>
            </a:fld>
            <a:endParaRPr lang="en-US" altLang="zh-TW"/>
          </a:p>
        </p:txBody>
      </p:sp>
    </p:spTree>
  </p:cSld>
  <p:clrMapOvr>
    <a:masterClrMapping/>
  </p:clrMapOvr>
  <p:transition>
    <p:blind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79" descr="A6-01-4B"/>
          <p:cNvPicPr>
            <a:picLocks noChangeAspect="1" noChangeArrowheads="1"/>
          </p:cNvPicPr>
          <p:nvPr userDrawn="1"/>
        </p:nvPicPr>
        <p:blipFill>
          <a:blip r:embed="rId2" cstate="print">
            <a:lum bright="76000" contrast="-82000"/>
          </a:blip>
          <a:srcRect/>
          <a:stretch>
            <a:fillRect/>
          </a:stretch>
        </p:blipFill>
        <p:spPr bwMode="auto">
          <a:xfrm>
            <a:off x="1692275" y="620713"/>
            <a:ext cx="5759450" cy="5473700"/>
          </a:xfrm>
          <a:prstGeom prst="rect">
            <a:avLst/>
          </a:prstGeom>
          <a:noFill/>
          <a:ln w="9525">
            <a:noFill/>
            <a:miter lim="800000"/>
            <a:headEnd/>
            <a:tailEnd/>
          </a:ln>
        </p:spPr>
      </p:pic>
      <p:sp>
        <p:nvSpPr>
          <p:cNvPr id="5" name="Rectangle 42"/>
          <p:cNvSpPr>
            <a:spLocks noChangeArrowheads="1"/>
          </p:cNvSpPr>
          <p:nvPr/>
        </p:nvSpPr>
        <p:spPr bwMode="auto">
          <a:xfrm flipH="1">
            <a:off x="7740650" y="0"/>
            <a:ext cx="1439863" cy="6858000"/>
          </a:xfrm>
          <a:prstGeom prst="rect">
            <a:avLst/>
          </a:prstGeom>
          <a:gradFill rotWithShape="1">
            <a:gsLst>
              <a:gs pos="0">
                <a:srgbClr val="C9E7E9"/>
              </a:gs>
              <a:gs pos="100000">
                <a:schemeClr val="bg1"/>
              </a:gs>
            </a:gsLst>
            <a:lin ang="0" scaled="1"/>
          </a:gradFill>
          <a:ln w="9525">
            <a:noFill/>
            <a:miter lim="800000"/>
            <a:headEnd/>
            <a:tailEnd/>
          </a:ln>
          <a:effectLst/>
        </p:spPr>
        <p:txBody>
          <a:bodyPr wrap="none" anchor="ctr"/>
          <a:lstStyle/>
          <a:p>
            <a:pPr algn="ctr">
              <a:defRPr/>
            </a:pPr>
            <a:endParaRPr lang="zh-TW" altLang="en-US" sz="2800" b="1">
              <a:latin typeface="新細明體" pitchFamily="18" charset="-120"/>
              <a:ea typeface="新細明體" pitchFamily="18" charset="-120"/>
            </a:endParaRPr>
          </a:p>
        </p:txBody>
      </p:sp>
      <p:sp>
        <p:nvSpPr>
          <p:cNvPr id="6" name="Rectangle 21"/>
          <p:cNvSpPr>
            <a:spLocks noChangeArrowheads="1"/>
          </p:cNvSpPr>
          <p:nvPr/>
        </p:nvSpPr>
        <p:spPr bwMode="auto">
          <a:xfrm>
            <a:off x="0" y="0"/>
            <a:ext cx="1439863" cy="6858000"/>
          </a:xfrm>
          <a:prstGeom prst="rect">
            <a:avLst/>
          </a:prstGeom>
          <a:gradFill rotWithShape="1">
            <a:gsLst>
              <a:gs pos="0">
                <a:srgbClr val="C9E7E9"/>
              </a:gs>
              <a:gs pos="100000">
                <a:schemeClr val="bg1"/>
              </a:gs>
            </a:gsLst>
            <a:lin ang="0" scaled="1"/>
          </a:gradFill>
          <a:ln w="9525">
            <a:noFill/>
            <a:miter lim="800000"/>
            <a:headEnd/>
            <a:tailEnd/>
          </a:ln>
          <a:effectLst/>
        </p:spPr>
        <p:txBody>
          <a:bodyPr wrap="none" anchor="ctr"/>
          <a:lstStyle/>
          <a:p>
            <a:pPr algn="ctr">
              <a:defRPr/>
            </a:pPr>
            <a:endParaRPr lang="zh-TW" altLang="zh-TW" sz="2800" b="1">
              <a:latin typeface="標楷體" pitchFamily="65" charset="-120"/>
            </a:endParaRPr>
          </a:p>
        </p:txBody>
      </p:sp>
      <p:sp>
        <p:nvSpPr>
          <p:cNvPr id="7" name="Rectangle 9"/>
          <p:cNvSpPr>
            <a:spLocks noChangeArrowheads="1"/>
          </p:cNvSpPr>
          <p:nvPr/>
        </p:nvSpPr>
        <p:spPr bwMode="auto">
          <a:xfrm>
            <a:off x="57150" y="6400800"/>
            <a:ext cx="2305050" cy="381000"/>
          </a:xfrm>
          <a:prstGeom prst="rect">
            <a:avLst/>
          </a:prstGeom>
          <a:noFill/>
          <a:ln w="9525">
            <a:noFill/>
            <a:miter lim="800000"/>
            <a:headEnd/>
            <a:tailEnd/>
          </a:ln>
          <a:effectLst/>
        </p:spPr>
        <p:txBody>
          <a:bodyPr wrap="none" lIns="92075" tIns="46038" rIns="92075" bIns="46038" anchor="ctr"/>
          <a:lstStyle/>
          <a:p>
            <a:pPr algn="ctr">
              <a:buSzPct val="120000"/>
              <a:defRPr/>
            </a:pPr>
            <a:endParaRPr lang="zh-TW" altLang="zh-TW" sz="1000">
              <a:solidFill>
                <a:srgbClr val="000099"/>
              </a:solidFill>
              <a:ea typeface="全真中圓體" pitchFamily="49" charset="-120"/>
            </a:endParaRPr>
          </a:p>
        </p:txBody>
      </p:sp>
      <p:sp>
        <p:nvSpPr>
          <p:cNvPr id="8" name="Rectangle 22"/>
          <p:cNvSpPr>
            <a:spLocks noChangeArrowheads="1"/>
          </p:cNvSpPr>
          <p:nvPr/>
        </p:nvSpPr>
        <p:spPr bwMode="auto">
          <a:xfrm>
            <a:off x="171450" y="5810250"/>
            <a:ext cx="152400"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9" name="Rectangle 23"/>
          <p:cNvSpPr>
            <a:spLocks noChangeArrowheads="1"/>
          </p:cNvSpPr>
          <p:nvPr/>
        </p:nvSpPr>
        <p:spPr bwMode="auto">
          <a:xfrm>
            <a:off x="152400" y="5791200"/>
            <a:ext cx="152400" cy="152400"/>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 name="Rectangle 24"/>
          <p:cNvSpPr>
            <a:spLocks noChangeArrowheads="1"/>
          </p:cNvSpPr>
          <p:nvPr/>
        </p:nvSpPr>
        <p:spPr bwMode="auto">
          <a:xfrm>
            <a:off x="171450" y="6040438"/>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1" name="Rectangle 25"/>
          <p:cNvSpPr>
            <a:spLocks noChangeArrowheads="1"/>
          </p:cNvSpPr>
          <p:nvPr/>
        </p:nvSpPr>
        <p:spPr bwMode="auto">
          <a:xfrm>
            <a:off x="152400" y="6021388"/>
            <a:ext cx="152400" cy="152400"/>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2" name="Rectangle 26"/>
          <p:cNvSpPr>
            <a:spLocks noChangeArrowheads="1"/>
          </p:cNvSpPr>
          <p:nvPr/>
        </p:nvSpPr>
        <p:spPr bwMode="auto">
          <a:xfrm>
            <a:off x="171450" y="6270625"/>
            <a:ext cx="152400"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3" name="Rectangle 27"/>
          <p:cNvSpPr>
            <a:spLocks noChangeArrowheads="1"/>
          </p:cNvSpPr>
          <p:nvPr/>
        </p:nvSpPr>
        <p:spPr bwMode="auto">
          <a:xfrm>
            <a:off x="152400" y="6251575"/>
            <a:ext cx="152400" cy="153988"/>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4" name="Rectangle 28"/>
          <p:cNvSpPr>
            <a:spLocks noChangeArrowheads="1"/>
          </p:cNvSpPr>
          <p:nvPr/>
        </p:nvSpPr>
        <p:spPr bwMode="auto">
          <a:xfrm>
            <a:off x="171450" y="6500813"/>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5" name="Rectangle 29"/>
          <p:cNvSpPr>
            <a:spLocks noChangeArrowheads="1"/>
          </p:cNvSpPr>
          <p:nvPr/>
        </p:nvSpPr>
        <p:spPr bwMode="auto">
          <a:xfrm>
            <a:off x="152400" y="6481763"/>
            <a:ext cx="152400"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6" name="Rectangle 30"/>
          <p:cNvSpPr>
            <a:spLocks noChangeArrowheads="1"/>
          </p:cNvSpPr>
          <p:nvPr/>
        </p:nvSpPr>
        <p:spPr bwMode="auto">
          <a:xfrm>
            <a:off x="401638" y="6040438"/>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7" name="Rectangle 31"/>
          <p:cNvSpPr>
            <a:spLocks noChangeArrowheads="1"/>
          </p:cNvSpPr>
          <p:nvPr/>
        </p:nvSpPr>
        <p:spPr bwMode="auto">
          <a:xfrm>
            <a:off x="382588" y="6021388"/>
            <a:ext cx="152400" cy="152400"/>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8" name="Rectangle 32"/>
          <p:cNvSpPr>
            <a:spLocks noChangeArrowheads="1"/>
          </p:cNvSpPr>
          <p:nvPr/>
        </p:nvSpPr>
        <p:spPr bwMode="auto">
          <a:xfrm>
            <a:off x="401638" y="6270625"/>
            <a:ext cx="152400"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9" name="Rectangle 33"/>
          <p:cNvSpPr>
            <a:spLocks noChangeArrowheads="1"/>
          </p:cNvSpPr>
          <p:nvPr/>
        </p:nvSpPr>
        <p:spPr bwMode="auto">
          <a:xfrm>
            <a:off x="382588" y="6251575"/>
            <a:ext cx="152400" cy="153988"/>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0" name="Rectangle 34"/>
          <p:cNvSpPr>
            <a:spLocks noChangeArrowheads="1"/>
          </p:cNvSpPr>
          <p:nvPr/>
        </p:nvSpPr>
        <p:spPr bwMode="auto">
          <a:xfrm>
            <a:off x="401638" y="6500813"/>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1" name="Rectangle 35"/>
          <p:cNvSpPr>
            <a:spLocks noChangeArrowheads="1"/>
          </p:cNvSpPr>
          <p:nvPr/>
        </p:nvSpPr>
        <p:spPr bwMode="auto">
          <a:xfrm>
            <a:off x="382588" y="6481763"/>
            <a:ext cx="152400"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2" name="Rectangle 36"/>
          <p:cNvSpPr>
            <a:spLocks noChangeArrowheads="1"/>
          </p:cNvSpPr>
          <p:nvPr/>
        </p:nvSpPr>
        <p:spPr bwMode="auto">
          <a:xfrm>
            <a:off x="630238" y="6270625"/>
            <a:ext cx="153987"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3" name="Rectangle 37"/>
          <p:cNvSpPr>
            <a:spLocks noChangeArrowheads="1"/>
          </p:cNvSpPr>
          <p:nvPr/>
        </p:nvSpPr>
        <p:spPr bwMode="auto">
          <a:xfrm>
            <a:off x="611188" y="6251575"/>
            <a:ext cx="153987" cy="153988"/>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4" name="Rectangle 38"/>
          <p:cNvSpPr>
            <a:spLocks noChangeArrowheads="1"/>
          </p:cNvSpPr>
          <p:nvPr/>
        </p:nvSpPr>
        <p:spPr bwMode="auto">
          <a:xfrm>
            <a:off x="630238" y="6500813"/>
            <a:ext cx="153987"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5" name="Rectangle 39"/>
          <p:cNvSpPr>
            <a:spLocks noChangeArrowheads="1"/>
          </p:cNvSpPr>
          <p:nvPr/>
        </p:nvSpPr>
        <p:spPr bwMode="auto">
          <a:xfrm>
            <a:off x="611188" y="6481763"/>
            <a:ext cx="153987"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6" name="Rectangle 40"/>
          <p:cNvSpPr>
            <a:spLocks noChangeArrowheads="1"/>
          </p:cNvSpPr>
          <p:nvPr/>
        </p:nvSpPr>
        <p:spPr bwMode="auto">
          <a:xfrm>
            <a:off x="860425" y="6500813"/>
            <a:ext cx="153988"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27" name="Rectangle 41"/>
          <p:cNvSpPr>
            <a:spLocks noChangeArrowheads="1"/>
          </p:cNvSpPr>
          <p:nvPr/>
        </p:nvSpPr>
        <p:spPr bwMode="auto">
          <a:xfrm>
            <a:off x="841375" y="6481763"/>
            <a:ext cx="153988"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nvGrpSpPr>
          <p:cNvPr id="28" name="Group 43"/>
          <p:cNvGrpSpPr>
            <a:grpSpLocks/>
          </p:cNvGrpSpPr>
          <p:nvPr/>
        </p:nvGrpSpPr>
        <p:grpSpPr bwMode="auto">
          <a:xfrm>
            <a:off x="8843963" y="893763"/>
            <a:ext cx="173037" cy="173037"/>
            <a:chOff x="5603" y="534"/>
            <a:chExt cx="109" cy="109"/>
          </a:xfrm>
        </p:grpSpPr>
        <p:sp>
          <p:nvSpPr>
            <p:cNvPr id="29" name="Rectangle 44"/>
            <p:cNvSpPr>
              <a:spLocks noChangeArrowheads="1"/>
            </p:cNvSpPr>
            <p:nvPr/>
          </p:nvSpPr>
          <p:spPr bwMode="auto">
            <a:xfrm>
              <a:off x="5615" y="54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30" name="Rectangle 45"/>
            <p:cNvSpPr>
              <a:spLocks noChangeArrowheads="1"/>
            </p:cNvSpPr>
            <p:nvPr/>
          </p:nvSpPr>
          <p:spPr bwMode="auto">
            <a:xfrm>
              <a:off x="5603" y="534"/>
              <a:ext cx="97" cy="9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31" name="Group 46"/>
          <p:cNvGrpSpPr>
            <a:grpSpLocks/>
          </p:cNvGrpSpPr>
          <p:nvPr/>
        </p:nvGrpSpPr>
        <p:grpSpPr bwMode="auto">
          <a:xfrm>
            <a:off x="8843963" y="663575"/>
            <a:ext cx="173037" cy="173038"/>
            <a:chOff x="5603" y="389"/>
            <a:chExt cx="109" cy="109"/>
          </a:xfrm>
        </p:grpSpPr>
        <p:sp>
          <p:nvSpPr>
            <p:cNvPr id="32" name="Rectangle 47"/>
            <p:cNvSpPr>
              <a:spLocks noChangeArrowheads="1"/>
            </p:cNvSpPr>
            <p:nvPr/>
          </p:nvSpPr>
          <p:spPr bwMode="auto">
            <a:xfrm>
              <a:off x="5615" y="401"/>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33" name="Rectangle 48"/>
            <p:cNvSpPr>
              <a:spLocks noChangeArrowheads="1"/>
            </p:cNvSpPr>
            <p:nvPr/>
          </p:nvSpPr>
          <p:spPr bwMode="auto">
            <a:xfrm>
              <a:off x="5603" y="38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34" name="Group 49"/>
          <p:cNvGrpSpPr>
            <a:grpSpLocks/>
          </p:cNvGrpSpPr>
          <p:nvPr/>
        </p:nvGrpSpPr>
        <p:grpSpPr bwMode="auto">
          <a:xfrm>
            <a:off x="8843963" y="433388"/>
            <a:ext cx="173037" cy="173037"/>
            <a:chOff x="5603" y="244"/>
            <a:chExt cx="109" cy="109"/>
          </a:xfrm>
        </p:grpSpPr>
        <p:sp>
          <p:nvSpPr>
            <p:cNvPr id="35" name="Rectangle 50"/>
            <p:cNvSpPr>
              <a:spLocks noChangeArrowheads="1"/>
            </p:cNvSpPr>
            <p:nvPr/>
          </p:nvSpPr>
          <p:spPr bwMode="auto">
            <a:xfrm>
              <a:off x="5615" y="25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36" name="Rectangle 51"/>
            <p:cNvSpPr>
              <a:spLocks noChangeArrowheads="1"/>
            </p:cNvSpPr>
            <p:nvPr/>
          </p:nvSpPr>
          <p:spPr bwMode="auto">
            <a:xfrm>
              <a:off x="5603" y="244"/>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37" name="Group 52"/>
          <p:cNvGrpSpPr>
            <a:grpSpLocks/>
          </p:cNvGrpSpPr>
          <p:nvPr/>
        </p:nvGrpSpPr>
        <p:grpSpPr bwMode="auto">
          <a:xfrm>
            <a:off x="8843963" y="203200"/>
            <a:ext cx="173037" cy="171450"/>
            <a:chOff x="5603" y="99"/>
            <a:chExt cx="109" cy="108"/>
          </a:xfrm>
        </p:grpSpPr>
        <p:sp>
          <p:nvSpPr>
            <p:cNvPr id="38" name="Rectangle 53"/>
            <p:cNvSpPr>
              <a:spLocks noChangeArrowheads="1"/>
            </p:cNvSpPr>
            <p:nvPr/>
          </p:nvSpPr>
          <p:spPr bwMode="auto">
            <a:xfrm>
              <a:off x="5615"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39" name="Rectangle 54"/>
            <p:cNvSpPr>
              <a:spLocks noChangeArrowheads="1"/>
            </p:cNvSpPr>
            <p:nvPr/>
          </p:nvSpPr>
          <p:spPr bwMode="auto">
            <a:xfrm>
              <a:off x="5603"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40" name="Group 55"/>
          <p:cNvGrpSpPr>
            <a:grpSpLocks/>
          </p:cNvGrpSpPr>
          <p:nvPr/>
        </p:nvGrpSpPr>
        <p:grpSpPr bwMode="auto">
          <a:xfrm>
            <a:off x="8613775" y="663575"/>
            <a:ext cx="173038" cy="173038"/>
            <a:chOff x="5458" y="389"/>
            <a:chExt cx="109" cy="109"/>
          </a:xfrm>
        </p:grpSpPr>
        <p:sp>
          <p:nvSpPr>
            <p:cNvPr id="41" name="Rectangle 56"/>
            <p:cNvSpPr>
              <a:spLocks noChangeArrowheads="1"/>
            </p:cNvSpPr>
            <p:nvPr/>
          </p:nvSpPr>
          <p:spPr bwMode="auto">
            <a:xfrm>
              <a:off x="5470" y="401"/>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42" name="Rectangle 57"/>
            <p:cNvSpPr>
              <a:spLocks noChangeArrowheads="1"/>
            </p:cNvSpPr>
            <p:nvPr/>
          </p:nvSpPr>
          <p:spPr bwMode="auto">
            <a:xfrm>
              <a:off x="5458" y="38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43" name="Group 58"/>
          <p:cNvGrpSpPr>
            <a:grpSpLocks/>
          </p:cNvGrpSpPr>
          <p:nvPr/>
        </p:nvGrpSpPr>
        <p:grpSpPr bwMode="auto">
          <a:xfrm>
            <a:off x="8613775" y="433388"/>
            <a:ext cx="173038" cy="173037"/>
            <a:chOff x="5458" y="244"/>
            <a:chExt cx="109" cy="109"/>
          </a:xfrm>
        </p:grpSpPr>
        <p:sp>
          <p:nvSpPr>
            <p:cNvPr id="44" name="Rectangle 59"/>
            <p:cNvSpPr>
              <a:spLocks noChangeArrowheads="1"/>
            </p:cNvSpPr>
            <p:nvPr/>
          </p:nvSpPr>
          <p:spPr bwMode="auto">
            <a:xfrm>
              <a:off x="5470" y="25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45" name="Rectangle 60"/>
            <p:cNvSpPr>
              <a:spLocks noChangeArrowheads="1"/>
            </p:cNvSpPr>
            <p:nvPr/>
          </p:nvSpPr>
          <p:spPr bwMode="auto">
            <a:xfrm>
              <a:off x="5458" y="244"/>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46" name="Group 61"/>
          <p:cNvGrpSpPr>
            <a:grpSpLocks/>
          </p:cNvGrpSpPr>
          <p:nvPr/>
        </p:nvGrpSpPr>
        <p:grpSpPr bwMode="auto">
          <a:xfrm>
            <a:off x="8613775" y="203200"/>
            <a:ext cx="173038" cy="171450"/>
            <a:chOff x="5458" y="99"/>
            <a:chExt cx="109" cy="108"/>
          </a:xfrm>
        </p:grpSpPr>
        <p:sp>
          <p:nvSpPr>
            <p:cNvPr id="47" name="Rectangle 62"/>
            <p:cNvSpPr>
              <a:spLocks noChangeArrowheads="1"/>
            </p:cNvSpPr>
            <p:nvPr/>
          </p:nvSpPr>
          <p:spPr bwMode="auto">
            <a:xfrm>
              <a:off x="5470"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48" name="Rectangle 63"/>
            <p:cNvSpPr>
              <a:spLocks noChangeArrowheads="1"/>
            </p:cNvSpPr>
            <p:nvPr/>
          </p:nvSpPr>
          <p:spPr bwMode="auto">
            <a:xfrm>
              <a:off x="5458"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49" name="Group 64"/>
          <p:cNvGrpSpPr>
            <a:grpSpLocks/>
          </p:cNvGrpSpPr>
          <p:nvPr/>
        </p:nvGrpSpPr>
        <p:grpSpPr bwMode="auto">
          <a:xfrm>
            <a:off x="8383588" y="433388"/>
            <a:ext cx="173037" cy="173037"/>
            <a:chOff x="5313" y="244"/>
            <a:chExt cx="109" cy="109"/>
          </a:xfrm>
        </p:grpSpPr>
        <p:sp>
          <p:nvSpPr>
            <p:cNvPr id="50" name="Rectangle 65"/>
            <p:cNvSpPr>
              <a:spLocks noChangeArrowheads="1"/>
            </p:cNvSpPr>
            <p:nvPr/>
          </p:nvSpPr>
          <p:spPr bwMode="auto">
            <a:xfrm>
              <a:off x="5325" y="25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51" name="Rectangle 66"/>
            <p:cNvSpPr>
              <a:spLocks noChangeArrowheads="1"/>
            </p:cNvSpPr>
            <p:nvPr/>
          </p:nvSpPr>
          <p:spPr bwMode="auto">
            <a:xfrm>
              <a:off x="5313" y="244"/>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52" name="Group 67"/>
          <p:cNvGrpSpPr>
            <a:grpSpLocks/>
          </p:cNvGrpSpPr>
          <p:nvPr/>
        </p:nvGrpSpPr>
        <p:grpSpPr bwMode="auto">
          <a:xfrm>
            <a:off x="8383588" y="203200"/>
            <a:ext cx="173037" cy="171450"/>
            <a:chOff x="5313" y="99"/>
            <a:chExt cx="109" cy="108"/>
          </a:xfrm>
        </p:grpSpPr>
        <p:sp>
          <p:nvSpPr>
            <p:cNvPr id="53" name="Rectangle 68"/>
            <p:cNvSpPr>
              <a:spLocks noChangeArrowheads="1"/>
            </p:cNvSpPr>
            <p:nvPr/>
          </p:nvSpPr>
          <p:spPr bwMode="auto">
            <a:xfrm>
              <a:off x="5325"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54" name="Rectangle 69"/>
            <p:cNvSpPr>
              <a:spLocks noChangeArrowheads="1"/>
            </p:cNvSpPr>
            <p:nvPr/>
          </p:nvSpPr>
          <p:spPr bwMode="auto">
            <a:xfrm>
              <a:off x="5313"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55" name="Group 70"/>
          <p:cNvGrpSpPr>
            <a:grpSpLocks/>
          </p:cNvGrpSpPr>
          <p:nvPr/>
        </p:nvGrpSpPr>
        <p:grpSpPr bwMode="auto">
          <a:xfrm>
            <a:off x="8153400" y="203200"/>
            <a:ext cx="173038" cy="171450"/>
            <a:chOff x="5168" y="99"/>
            <a:chExt cx="109" cy="108"/>
          </a:xfrm>
        </p:grpSpPr>
        <p:sp>
          <p:nvSpPr>
            <p:cNvPr id="56" name="Rectangle 71"/>
            <p:cNvSpPr>
              <a:spLocks noChangeArrowheads="1"/>
            </p:cNvSpPr>
            <p:nvPr/>
          </p:nvSpPr>
          <p:spPr bwMode="auto">
            <a:xfrm>
              <a:off x="5180"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57" name="Rectangle 72"/>
            <p:cNvSpPr>
              <a:spLocks noChangeArrowheads="1"/>
            </p:cNvSpPr>
            <p:nvPr/>
          </p:nvSpPr>
          <p:spPr bwMode="auto">
            <a:xfrm>
              <a:off x="5168"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pic>
        <p:nvPicPr>
          <p:cNvPr id="58" name="Picture 79" descr="A6-01-4B"/>
          <p:cNvPicPr>
            <a:picLocks noChangeAspect="1" noChangeArrowheads="1"/>
          </p:cNvPicPr>
          <p:nvPr userDrawn="1"/>
        </p:nvPicPr>
        <p:blipFill>
          <a:blip r:embed="rId2" cstate="print"/>
          <a:srcRect/>
          <a:stretch>
            <a:fillRect/>
          </a:stretch>
        </p:blipFill>
        <p:spPr bwMode="auto">
          <a:xfrm>
            <a:off x="150813" y="133350"/>
            <a:ext cx="679450" cy="692150"/>
          </a:xfrm>
          <a:prstGeom prst="rect">
            <a:avLst/>
          </a:prstGeom>
          <a:noFill/>
          <a:ln w="9525">
            <a:noFill/>
            <a:miter lim="800000"/>
            <a:headEnd/>
            <a:tailEnd/>
          </a:ln>
        </p:spPr>
      </p:pic>
      <p:sp>
        <p:nvSpPr>
          <p:cNvPr id="646152" name="Rectangle 2"/>
          <p:cNvSpPr>
            <a:spLocks noGrp="1" noChangeArrowheads="1"/>
          </p:cNvSpPr>
          <p:nvPr>
            <p:ph type="ctrTitle"/>
          </p:nvPr>
        </p:nvSpPr>
        <p:spPr>
          <a:xfrm>
            <a:off x="900113" y="1125538"/>
            <a:ext cx="7558087" cy="1943100"/>
          </a:xfrm>
        </p:spPr>
        <p:txBody>
          <a:bodyPr/>
          <a:lstStyle>
            <a:lvl1pPr>
              <a:defRPr kumimoji="0">
                <a:latin typeface="標楷體" pitchFamily="65" charset="-120"/>
              </a:defRPr>
            </a:lvl1pPr>
          </a:lstStyle>
          <a:p>
            <a:endParaRPr lang="zh-TW" altLang="zh-TW"/>
          </a:p>
        </p:txBody>
      </p:sp>
      <p:sp>
        <p:nvSpPr>
          <p:cNvPr id="646153" name="Rectangle 3"/>
          <p:cNvSpPr>
            <a:spLocks noGrp="1" noChangeArrowheads="1"/>
          </p:cNvSpPr>
          <p:nvPr>
            <p:ph type="subTitle" idx="1"/>
          </p:nvPr>
        </p:nvSpPr>
        <p:spPr>
          <a:xfrm>
            <a:off x="1371600" y="4292600"/>
            <a:ext cx="6400800" cy="1346200"/>
          </a:xfrm>
        </p:spPr>
        <p:txBody>
          <a:bodyPr/>
          <a:lstStyle>
            <a:lvl1pPr marL="0" indent="0" algn="ctr">
              <a:buFont typeface="Wingdings" pitchFamily="2" charset="2"/>
              <a:buNone/>
              <a:defRPr>
                <a:solidFill>
                  <a:srgbClr val="0000FF"/>
                </a:solidFill>
              </a:defRPr>
            </a:lvl1pPr>
          </a:lstStyle>
          <a:p>
            <a:endParaRPr lang="zh-TW" altLang="zh-TW"/>
          </a:p>
        </p:txBody>
      </p:sp>
      <p:sp>
        <p:nvSpPr>
          <p:cNvPr id="59" name="Rectangle 4"/>
          <p:cNvSpPr>
            <a:spLocks noGrp="1" noChangeArrowheads="1"/>
          </p:cNvSpPr>
          <p:nvPr>
            <p:ph type="dt" sz="half" idx="10"/>
          </p:nvPr>
        </p:nvSpPr>
        <p:spPr>
          <a:xfrm>
            <a:off x="457200" y="6245225"/>
            <a:ext cx="2133600" cy="476250"/>
          </a:xfrm>
        </p:spPr>
        <p:txBody>
          <a:bodyPr/>
          <a:lstStyle>
            <a:lvl1pPr>
              <a:defRPr/>
            </a:lvl1pPr>
          </a:lstStyle>
          <a:p>
            <a:pPr>
              <a:defRPr/>
            </a:pPr>
            <a:fld id="{4926BBED-7C10-47A3-A9E5-23666440245B}" type="datetime1">
              <a:rPr lang="zh-TW" altLang="en-US" smtClean="0">
                <a:solidFill>
                  <a:srgbClr val="000000"/>
                </a:solidFill>
              </a:rPr>
              <a:pPr>
                <a:defRPr/>
              </a:pPr>
              <a:t>2021/5/4</a:t>
            </a:fld>
            <a:endParaRPr lang="en-US" altLang="zh-TW">
              <a:solidFill>
                <a:srgbClr val="000000"/>
              </a:solidFill>
            </a:endParaRPr>
          </a:p>
        </p:txBody>
      </p:sp>
    </p:spTree>
    <p:extLst>
      <p:ext uri="{BB962C8B-B14F-4D97-AF65-F5344CB8AC3E}">
        <p14:creationId xmlns:p14="http://schemas.microsoft.com/office/powerpoint/2010/main" val="2735943740"/>
      </p:ext>
    </p:extLst>
  </p:cSld>
  <p:clrMapOvr>
    <a:masterClrMapping/>
  </p:clrMapOvr>
  <p:transition>
    <p:blind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F84001E3-3203-4E78-9CFC-FC826CD6F4BF}" type="datetime1">
              <a:rPr lang="zh-TW" altLang="en-US" smtClean="0">
                <a:solidFill>
                  <a:srgbClr val="000000"/>
                </a:solidFill>
              </a:rPr>
              <a:pPr>
                <a:defRPr/>
              </a:pPr>
              <a:t>2021/5/4</a:t>
            </a:fld>
            <a:endParaRPr lang="en-US" altLang="zh-TW">
              <a:solidFill>
                <a:srgbClr val="000000"/>
              </a:solidFill>
            </a:endParaRPr>
          </a:p>
        </p:txBody>
      </p:sp>
    </p:spTree>
    <p:extLst>
      <p:ext uri="{BB962C8B-B14F-4D97-AF65-F5344CB8AC3E}">
        <p14:creationId xmlns:p14="http://schemas.microsoft.com/office/powerpoint/2010/main" val="185044682"/>
      </p:ext>
    </p:extLst>
  </p:cSld>
  <p:clrMapOvr>
    <a:masterClrMapping/>
  </p:clrMapOvr>
  <p:transition>
    <p:blind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5E7F9FA5-97BC-449B-8BAD-FF1CE6129D8A}" type="datetime1">
              <a:rPr lang="zh-TW" altLang="en-US" smtClean="0">
                <a:solidFill>
                  <a:srgbClr val="000000"/>
                </a:solidFill>
              </a:rPr>
              <a:pPr>
                <a:defRPr/>
              </a:pPr>
              <a:t>2021/5/4</a:t>
            </a:fld>
            <a:endParaRPr lang="en-US" altLang="zh-TW">
              <a:solidFill>
                <a:srgbClr val="000000"/>
              </a:solidFill>
            </a:endParaRPr>
          </a:p>
        </p:txBody>
      </p:sp>
    </p:spTree>
    <p:extLst>
      <p:ext uri="{BB962C8B-B14F-4D97-AF65-F5344CB8AC3E}">
        <p14:creationId xmlns:p14="http://schemas.microsoft.com/office/powerpoint/2010/main" val="738076302"/>
      </p:ext>
    </p:extLst>
  </p:cSld>
  <p:clrMapOvr>
    <a:masterClrMapping/>
  </p:clrMapOvr>
  <p:transition>
    <p:blind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39750" y="1341438"/>
            <a:ext cx="3959225" cy="483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51375" y="1341438"/>
            <a:ext cx="3959225" cy="483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fld id="{1BBF352C-056B-40B7-ABB9-787EAC753373}" type="datetime1">
              <a:rPr lang="zh-TW" altLang="en-US" smtClean="0">
                <a:solidFill>
                  <a:srgbClr val="000000"/>
                </a:solidFill>
              </a:rPr>
              <a:pPr>
                <a:defRPr/>
              </a:pPr>
              <a:t>2021/5/4</a:t>
            </a:fld>
            <a:endParaRPr lang="en-US" altLang="zh-TW">
              <a:solidFill>
                <a:srgbClr val="000000"/>
              </a:solidFill>
            </a:endParaRPr>
          </a:p>
        </p:txBody>
      </p:sp>
    </p:spTree>
    <p:extLst>
      <p:ext uri="{BB962C8B-B14F-4D97-AF65-F5344CB8AC3E}">
        <p14:creationId xmlns:p14="http://schemas.microsoft.com/office/powerpoint/2010/main" val="2894878183"/>
      </p:ext>
    </p:extLst>
  </p:cSld>
  <p:clrMapOvr>
    <a:masterClrMapping/>
  </p:clrMapOvr>
  <p:transition>
    <p:blind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fld id="{BB978477-1217-4635-9543-A6E3252D2D26}" type="datetime1">
              <a:rPr lang="zh-TW" altLang="en-US" smtClean="0">
                <a:solidFill>
                  <a:srgbClr val="000000"/>
                </a:solidFill>
              </a:rPr>
              <a:pPr>
                <a:defRPr/>
              </a:pPr>
              <a:t>2021/5/4</a:t>
            </a:fld>
            <a:endParaRPr lang="en-US" altLang="zh-TW">
              <a:solidFill>
                <a:srgbClr val="000000"/>
              </a:solidFill>
            </a:endParaRPr>
          </a:p>
        </p:txBody>
      </p:sp>
    </p:spTree>
    <p:extLst>
      <p:ext uri="{BB962C8B-B14F-4D97-AF65-F5344CB8AC3E}">
        <p14:creationId xmlns:p14="http://schemas.microsoft.com/office/powerpoint/2010/main" val="1259000132"/>
      </p:ext>
    </p:extLst>
  </p:cSld>
  <p:clrMapOvr>
    <a:masterClrMapping/>
  </p:clrMapOvr>
  <p:transition>
    <p:blind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725A448-E147-4226-B0E3-C831F48471AD}" type="datetime1">
              <a:rPr lang="zh-TW" altLang="en-US" smtClean="0">
                <a:solidFill>
                  <a:srgbClr val="000000"/>
                </a:solidFill>
              </a:rPr>
              <a:pPr>
                <a:defRPr/>
              </a:pPr>
              <a:t>2021/5/4</a:t>
            </a:fld>
            <a:endParaRPr lang="en-US" altLang="zh-TW">
              <a:solidFill>
                <a:srgbClr val="000000"/>
              </a:solidFill>
            </a:endParaRPr>
          </a:p>
        </p:txBody>
      </p:sp>
    </p:spTree>
    <p:extLst>
      <p:ext uri="{BB962C8B-B14F-4D97-AF65-F5344CB8AC3E}">
        <p14:creationId xmlns:p14="http://schemas.microsoft.com/office/powerpoint/2010/main" val="3408401873"/>
      </p:ext>
    </p:extLst>
  </p:cSld>
  <p:clrMapOvr>
    <a:masterClrMapping/>
  </p:clrMapOvr>
  <p:transition>
    <p:blind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3D72C3-DC41-4643-85B0-48852363A6A6}" type="datetime1">
              <a:rPr lang="zh-TW" altLang="en-US" smtClean="0">
                <a:solidFill>
                  <a:srgbClr val="000000"/>
                </a:solidFill>
              </a:rPr>
              <a:pPr>
                <a:defRPr/>
              </a:pPr>
              <a:t>2021/5/4</a:t>
            </a:fld>
            <a:endParaRPr lang="en-US" altLang="zh-TW">
              <a:solidFill>
                <a:srgbClr val="000000"/>
              </a:solidFill>
            </a:endParaRPr>
          </a:p>
        </p:txBody>
      </p:sp>
    </p:spTree>
    <p:extLst>
      <p:ext uri="{BB962C8B-B14F-4D97-AF65-F5344CB8AC3E}">
        <p14:creationId xmlns:p14="http://schemas.microsoft.com/office/powerpoint/2010/main" val="249592106"/>
      </p:ext>
    </p:extLst>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F84001E3-3203-4E78-9CFC-FC826CD6F4BF}" type="datetime1">
              <a:rPr lang="zh-TW" altLang="en-US" smtClean="0"/>
              <a:t>2021/5/4</a:t>
            </a:fld>
            <a:endParaRPr lang="en-US" altLang="zh-TW"/>
          </a:p>
        </p:txBody>
      </p:sp>
    </p:spTree>
  </p:cSld>
  <p:clrMapOvr>
    <a:masterClrMapping/>
  </p:clrMapOvr>
  <p:transition>
    <p:blinds/>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501D4EC0-653E-4DB1-9DE6-3FAAA1B3E838}" type="datetime1">
              <a:rPr lang="zh-TW" altLang="en-US" smtClean="0">
                <a:solidFill>
                  <a:srgbClr val="000000"/>
                </a:solidFill>
              </a:rPr>
              <a:pPr>
                <a:defRPr/>
              </a:pPr>
              <a:t>2021/5/4</a:t>
            </a:fld>
            <a:endParaRPr lang="en-US" altLang="zh-TW">
              <a:solidFill>
                <a:srgbClr val="000000"/>
              </a:solidFill>
            </a:endParaRPr>
          </a:p>
        </p:txBody>
      </p:sp>
    </p:spTree>
    <p:extLst>
      <p:ext uri="{BB962C8B-B14F-4D97-AF65-F5344CB8AC3E}">
        <p14:creationId xmlns:p14="http://schemas.microsoft.com/office/powerpoint/2010/main" val="61684345"/>
      </p:ext>
    </p:extLst>
  </p:cSld>
  <p:clrMapOvr>
    <a:masterClrMapping/>
  </p:clrMapOvr>
  <p:transition>
    <p:blind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B298197B-D40D-4D9E-AD9D-D0CB4B911DF2}" type="datetime1">
              <a:rPr lang="zh-TW" altLang="en-US" smtClean="0">
                <a:solidFill>
                  <a:srgbClr val="000000"/>
                </a:solidFill>
              </a:rPr>
              <a:pPr>
                <a:defRPr/>
              </a:pPr>
              <a:t>2021/5/4</a:t>
            </a:fld>
            <a:endParaRPr lang="en-US" altLang="zh-TW">
              <a:solidFill>
                <a:srgbClr val="000000"/>
              </a:solidFill>
            </a:endParaRPr>
          </a:p>
        </p:txBody>
      </p:sp>
    </p:spTree>
    <p:extLst>
      <p:ext uri="{BB962C8B-B14F-4D97-AF65-F5344CB8AC3E}">
        <p14:creationId xmlns:p14="http://schemas.microsoft.com/office/powerpoint/2010/main" val="916849589"/>
      </p:ext>
    </p:extLst>
  </p:cSld>
  <p:clrMapOvr>
    <a:masterClrMapping/>
  </p:clrMapOvr>
  <p:transition>
    <p:blind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F139712D-F67B-486B-9FA8-AE53479D32A0}" type="datetime1">
              <a:rPr lang="zh-TW" altLang="en-US" smtClean="0">
                <a:solidFill>
                  <a:srgbClr val="000000"/>
                </a:solidFill>
              </a:rPr>
              <a:pPr>
                <a:defRPr/>
              </a:pPr>
              <a:t>2021/5/4</a:t>
            </a:fld>
            <a:endParaRPr lang="en-US" altLang="zh-TW">
              <a:solidFill>
                <a:srgbClr val="000000"/>
              </a:solidFill>
            </a:endParaRPr>
          </a:p>
        </p:txBody>
      </p:sp>
    </p:spTree>
    <p:extLst>
      <p:ext uri="{BB962C8B-B14F-4D97-AF65-F5344CB8AC3E}">
        <p14:creationId xmlns:p14="http://schemas.microsoft.com/office/powerpoint/2010/main" val="1925128622"/>
      </p:ext>
    </p:extLst>
  </p:cSld>
  <p:clrMapOvr>
    <a:masterClrMapping/>
  </p:clrMapOvr>
  <p:transition>
    <p:blinds/>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92888" y="188913"/>
            <a:ext cx="2017712" cy="598328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39750" y="188913"/>
            <a:ext cx="5900738" cy="598328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D2CE64A-5F16-4623-AAEE-6376F05C70FD}" type="datetime1">
              <a:rPr lang="zh-TW" altLang="en-US" smtClean="0">
                <a:solidFill>
                  <a:srgbClr val="000000"/>
                </a:solidFill>
              </a:rPr>
              <a:pPr>
                <a:defRPr/>
              </a:pPr>
              <a:t>2021/5/4</a:t>
            </a:fld>
            <a:endParaRPr lang="en-US" altLang="zh-TW">
              <a:solidFill>
                <a:srgbClr val="000000"/>
              </a:solidFill>
            </a:endParaRPr>
          </a:p>
        </p:txBody>
      </p:sp>
    </p:spTree>
    <p:extLst>
      <p:ext uri="{BB962C8B-B14F-4D97-AF65-F5344CB8AC3E}">
        <p14:creationId xmlns:p14="http://schemas.microsoft.com/office/powerpoint/2010/main" val="38146213"/>
      </p:ext>
    </p:extLst>
  </p:cSld>
  <p:clrMapOvr>
    <a:masterClrMapping/>
  </p:clrMapOvr>
  <p:transition>
    <p:blind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900113" y="188913"/>
            <a:ext cx="7200900" cy="981075"/>
          </a:xfrm>
        </p:spPr>
        <p:txBody>
          <a:bodyPr/>
          <a:lstStyle/>
          <a:p>
            <a:r>
              <a:rPr lang="zh-TW" altLang="en-US"/>
              <a:t>按一下以編輯母片標題樣式</a:t>
            </a:r>
          </a:p>
        </p:txBody>
      </p:sp>
      <p:sp>
        <p:nvSpPr>
          <p:cNvPr id="3" name="表格版面配置區 2"/>
          <p:cNvSpPr>
            <a:spLocks noGrp="1"/>
          </p:cNvSpPr>
          <p:nvPr>
            <p:ph type="tbl" idx="1"/>
          </p:nvPr>
        </p:nvSpPr>
        <p:spPr>
          <a:xfrm>
            <a:off x="539750" y="1341438"/>
            <a:ext cx="8070850" cy="4830762"/>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fld id="{0403BF24-6691-4C59-B3FE-82F812DE1DC2}" type="datetime1">
              <a:rPr lang="zh-TW" altLang="en-US" smtClean="0">
                <a:solidFill>
                  <a:srgbClr val="000000"/>
                </a:solidFill>
              </a:rPr>
              <a:pPr>
                <a:defRPr/>
              </a:pPr>
              <a:t>2021/5/4</a:t>
            </a:fld>
            <a:endParaRPr lang="en-US" altLang="zh-TW">
              <a:solidFill>
                <a:srgbClr val="000000"/>
              </a:solidFill>
            </a:endParaRPr>
          </a:p>
        </p:txBody>
      </p:sp>
      <p:pic>
        <p:nvPicPr>
          <p:cNvPr id="6" name="Picture 79" descr="A6-01-4B"/>
          <p:cNvPicPr>
            <a:picLocks noChangeAspect="1" noChangeArrowheads="1"/>
          </p:cNvPicPr>
          <p:nvPr userDrawn="1"/>
        </p:nvPicPr>
        <p:blipFill>
          <a:blip r:embed="rId2" cstate="print"/>
          <a:srcRect/>
          <a:stretch>
            <a:fillRect/>
          </a:stretch>
        </p:blipFill>
        <p:spPr bwMode="auto">
          <a:xfrm>
            <a:off x="150813" y="133350"/>
            <a:ext cx="679450" cy="692150"/>
          </a:xfrm>
          <a:prstGeom prst="rect">
            <a:avLst/>
          </a:prstGeom>
          <a:noFill/>
          <a:ln w="9525">
            <a:noFill/>
            <a:miter lim="800000"/>
            <a:headEnd/>
            <a:tailEnd/>
          </a:ln>
        </p:spPr>
      </p:pic>
    </p:spTree>
    <p:extLst>
      <p:ext uri="{BB962C8B-B14F-4D97-AF65-F5344CB8AC3E}">
        <p14:creationId xmlns:p14="http://schemas.microsoft.com/office/powerpoint/2010/main" val="4058971692"/>
      </p:ext>
    </p:extLst>
  </p:cSld>
  <p:clrMapOvr>
    <a:masterClrMapping/>
  </p:clrMapOvr>
  <p:transition>
    <p:blind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fld id="{5E7F9FA5-97BC-449B-8BAD-FF1CE6129D8A}" type="datetime1">
              <a:rPr lang="zh-TW" altLang="en-US" smtClean="0"/>
              <a:t>2021/5/4</a:t>
            </a:fld>
            <a:endParaRPr lang="en-US" altLang="zh-TW"/>
          </a:p>
        </p:txBody>
      </p:sp>
    </p:spTree>
  </p:cSld>
  <p:clrMapOvr>
    <a:masterClrMapping/>
  </p:clrMapOvr>
  <p:transition>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39750" y="1341438"/>
            <a:ext cx="3959225" cy="483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51375" y="1341438"/>
            <a:ext cx="3959225" cy="4830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fld id="{1BBF352C-056B-40B7-ABB9-787EAC753373}" type="datetime1">
              <a:rPr lang="zh-TW" altLang="en-US" smtClean="0"/>
              <a:t>2021/5/4</a:t>
            </a:fld>
            <a:endParaRPr lang="en-US" altLang="zh-TW"/>
          </a:p>
        </p:txBody>
      </p:sp>
    </p:spTree>
  </p:cSld>
  <p:clrMapOvr>
    <a:masterClrMapping/>
  </p:clrMapOvr>
  <p:transition>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fld id="{BB978477-1217-4635-9543-A6E3252D2D26}" type="datetime1">
              <a:rPr lang="zh-TW" altLang="en-US" smtClean="0"/>
              <a:t>2021/5/4</a:t>
            </a:fld>
            <a:endParaRPr lang="en-US" altLang="zh-TW"/>
          </a:p>
        </p:txBody>
      </p:sp>
    </p:spTree>
  </p:cSld>
  <p:clrMapOvr>
    <a:masterClrMapping/>
  </p:clrMapOvr>
  <p:transition>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725A448-E147-4226-B0E3-C831F48471AD}" type="datetime1">
              <a:rPr lang="zh-TW" altLang="en-US" smtClean="0"/>
              <a:t>2021/5/4</a:t>
            </a:fld>
            <a:endParaRPr lang="en-US" altLang="zh-TW"/>
          </a:p>
        </p:txBody>
      </p:sp>
    </p:spTree>
  </p:cSld>
  <p:clrMapOvr>
    <a:masterClrMapping/>
  </p:clrMapOvr>
  <p:transition>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D3D72C3-DC41-4643-85B0-48852363A6A6}" type="datetime1">
              <a:rPr lang="zh-TW" altLang="en-US" smtClean="0"/>
              <a:t>2021/5/4</a:t>
            </a:fld>
            <a:endParaRPr lang="en-US" altLang="zh-TW"/>
          </a:p>
        </p:txBody>
      </p:sp>
    </p:spTree>
  </p:cSld>
  <p:clrMapOvr>
    <a:masterClrMapping/>
  </p:clrMapOvr>
  <p:transition>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501D4EC0-653E-4DB1-9DE6-3FAAA1B3E838}" type="datetime1">
              <a:rPr lang="zh-TW" altLang="en-US" smtClean="0"/>
              <a:t>2021/5/4</a:t>
            </a:fld>
            <a:endParaRPr lang="en-US" altLang="zh-TW"/>
          </a:p>
        </p:txBody>
      </p:sp>
    </p:spTree>
  </p:cSld>
  <p:clrMapOvr>
    <a:masterClrMapping/>
  </p:clrMapOvr>
  <p:transition>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fld id="{B298197B-D40D-4D9E-AD9D-D0CB4B911DF2}" type="datetime1">
              <a:rPr lang="zh-TW" altLang="en-US" smtClean="0"/>
              <a:t>2021/5/4</a:t>
            </a:fld>
            <a:endParaRPr lang="en-US" altLang="zh-TW"/>
          </a:p>
        </p:txBody>
      </p:sp>
    </p:spTree>
  </p:cSld>
  <p:clrMapOvr>
    <a:masterClrMapping/>
  </p:clrMapOvr>
  <p:transition>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6" name="Rectangle 42"/>
          <p:cNvSpPr>
            <a:spLocks noChangeArrowheads="1"/>
          </p:cNvSpPr>
          <p:nvPr/>
        </p:nvSpPr>
        <p:spPr bwMode="auto">
          <a:xfrm flipH="1">
            <a:off x="7740650" y="0"/>
            <a:ext cx="1439863" cy="6858000"/>
          </a:xfrm>
          <a:prstGeom prst="rect">
            <a:avLst/>
          </a:prstGeom>
          <a:gradFill rotWithShape="1">
            <a:gsLst>
              <a:gs pos="0">
                <a:srgbClr val="C9E7E9"/>
              </a:gs>
              <a:gs pos="100000">
                <a:schemeClr val="bg1"/>
              </a:gs>
            </a:gsLst>
            <a:lin ang="0" scaled="1"/>
          </a:gradFill>
          <a:ln w="9525">
            <a:noFill/>
            <a:miter lim="800000"/>
            <a:headEnd/>
            <a:tailEnd/>
          </a:ln>
          <a:effectLst/>
        </p:spPr>
        <p:txBody>
          <a:bodyPr wrap="none" anchor="ctr"/>
          <a:lstStyle/>
          <a:p>
            <a:pPr algn="ctr">
              <a:defRPr/>
            </a:pPr>
            <a:endParaRPr lang="zh-TW" altLang="en-US" sz="2800" b="1">
              <a:latin typeface="新細明體" pitchFamily="18" charset="-120"/>
              <a:ea typeface="新細明體" pitchFamily="18" charset="-120"/>
            </a:endParaRPr>
          </a:p>
        </p:txBody>
      </p:sp>
      <p:sp>
        <p:nvSpPr>
          <p:cNvPr id="1045" name="Rectangle 21"/>
          <p:cNvSpPr>
            <a:spLocks noChangeArrowheads="1"/>
          </p:cNvSpPr>
          <p:nvPr/>
        </p:nvSpPr>
        <p:spPr bwMode="auto">
          <a:xfrm>
            <a:off x="0" y="0"/>
            <a:ext cx="1439863" cy="6858000"/>
          </a:xfrm>
          <a:prstGeom prst="rect">
            <a:avLst/>
          </a:prstGeom>
          <a:gradFill rotWithShape="1">
            <a:gsLst>
              <a:gs pos="0">
                <a:srgbClr val="C9E7E9"/>
              </a:gs>
              <a:gs pos="100000">
                <a:schemeClr val="bg1"/>
              </a:gs>
            </a:gsLst>
            <a:lin ang="0" scaled="1"/>
          </a:gradFill>
          <a:ln w="9525">
            <a:noFill/>
            <a:miter lim="800000"/>
            <a:headEnd/>
            <a:tailEnd/>
          </a:ln>
          <a:effectLst/>
        </p:spPr>
        <p:txBody>
          <a:bodyPr wrap="none" anchor="ctr"/>
          <a:lstStyle/>
          <a:p>
            <a:pPr algn="ctr">
              <a:defRPr/>
            </a:pPr>
            <a:endParaRPr lang="zh-TW" altLang="zh-TW" sz="2800" b="1">
              <a:latin typeface="標楷體" pitchFamily="65" charset="-120"/>
            </a:endParaRPr>
          </a:p>
        </p:txBody>
      </p:sp>
      <p:sp>
        <p:nvSpPr>
          <p:cNvPr id="1028" name="Rectangle 4"/>
          <p:cNvSpPr>
            <a:spLocks noGrp="1" noChangeArrowheads="1"/>
          </p:cNvSpPr>
          <p:nvPr>
            <p:ph type="dt" sz="half" idx="2"/>
          </p:nvPr>
        </p:nvSpPr>
        <p:spPr bwMode="auto">
          <a:xfrm>
            <a:off x="3048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a typeface="新細明體" charset="-120"/>
              </a:defRPr>
            </a:lvl1pPr>
          </a:lstStyle>
          <a:p>
            <a:pPr>
              <a:defRPr/>
            </a:pPr>
            <a:fld id="{40DC8840-2051-4E34-9355-E10CFBE31748}" type="datetime1">
              <a:rPr lang="zh-TW" altLang="en-US" smtClean="0"/>
              <a:t>2021/5/4</a:t>
            </a:fld>
            <a:endParaRPr lang="en-US" altLang="zh-TW"/>
          </a:p>
        </p:txBody>
      </p:sp>
      <p:sp>
        <p:nvSpPr>
          <p:cNvPr id="1033" name="Rectangle 9"/>
          <p:cNvSpPr>
            <a:spLocks noChangeArrowheads="1"/>
          </p:cNvSpPr>
          <p:nvPr/>
        </p:nvSpPr>
        <p:spPr bwMode="auto">
          <a:xfrm>
            <a:off x="57150" y="6400800"/>
            <a:ext cx="2305050" cy="381000"/>
          </a:xfrm>
          <a:prstGeom prst="rect">
            <a:avLst/>
          </a:prstGeom>
          <a:noFill/>
          <a:ln w="9525">
            <a:noFill/>
            <a:miter lim="800000"/>
            <a:headEnd/>
            <a:tailEnd/>
          </a:ln>
          <a:effectLst/>
        </p:spPr>
        <p:txBody>
          <a:bodyPr wrap="none" lIns="92075" tIns="46038" rIns="92075" bIns="46038" anchor="ctr"/>
          <a:lstStyle/>
          <a:p>
            <a:pPr algn="ctr">
              <a:buSzPct val="120000"/>
              <a:defRPr/>
            </a:pPr>
            <a:endParaRPr lang="zh-TW" altLang="zh-TW" sz="1000">
              <a:solidFill>
                <a:srgbClr val="000099"/>
              </a:solidFill>
              <a:ea typeface="全真中圓體" pitchFamily="49" charset="-120"/>
            </a:endParaRPr>
          </a:p>
        </p:txBody>
      </p:sp>
      <p:sp>
        <p:nvSpPr>
          <p:cNvPr id="1030" name="Rectangle 2"/>
          <p:cNvSpPr>
            <a:spLocks noGrp="1" noChangeArrowheads="1"/>
          </p:cNvSpPr>
          <p:nvPr>
            <p:ph type="title"/>
          </p:nvPr>
        </p:nvSpPr>
        <p:spPr bwMode="auto">
          <a:xfrm>
            <a:off x="900113" y="188913"/>
            <a:ext cx="72009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TW" altLang="zh-TW"/>
          </a:p>
        </p:txBody>
      </p:sp>
      <p:sp>
        <p:nvSpPr>
          <p:cNvPr id="1031" name="Rectangle 3"/>
          <p:cNvSpPr>
            <a:spLocks noGrp="1" noChangeArrowheads="1"/>
          </p:cNvSpPr>
          <p:nvPr>
            <p:ph type="body" idx="1"/>
          </p:nvPr>
        </p:nvSpPr>
        <p:spPr bwMode="auto">
          <a:xfrm>
            <a:off x="539750" y="1341438"/>
            <a:ext cx="8070850" cy="4830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46" name="Rectangle 22"/>
          <p:cNvSpPr>
            <a:spLocks noChangeArrowheads="1"/>
          </p:cNvSpPr>
          <p:nvPr/>
        </p:nvSpPr>
        <p:spPr bwMode="auto">
          <a:xfrm>
            <a:off x="171450" y="5810250"/>
            <a:ext cx="152400"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47" name="Rectangle 23"/>
          <p:cNvSpPr>
            <a:spLocks noChangeArrowheads="1"/>
          </p:cNvSpPr>
          <p:nvPr/>
        </p:nvSpPr>
        <p:spPr bwMode="auto">
          <a:xfrm>
            <a:off x="152400" y="5791200"/>
            <a:ext cx="152400" cy="152400"/>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48" name="Rectangle 24"/>
          <p:cNvSpPr>
            <a:spLocks noChangeArrowheads="1"/>
          </p:cNvSpPr>
          <p:nvPr/>
        </p:nvSpPr>
        <p:spPr bwMode="auto">
          <a:xfrm>
            <a:off x="171450" y="6040438"/>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49" name="Rectangle 25"/>
          <p:cNvSpPr>
            <a:spLocks noChangeArrowheads="1"/>
          </p:cNvSpPr>
          <p:nvPr/>
        </p:nvSpPr>
        <p:spPr bwMode="auto">
          <a:xfrm>
            <a:off x="152400" y="6021388"/>
            <a:ext cx="152400" cy="152400"/>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0" name="Rectangle 26"/>
          <p:cNvSpPr>
            <a:spLocks noChangeArrowheads="1"/>
          </p:cNvSpPr>
          <p:nvPr/>
        </p:nvSpPr>
        <p:spPr bwMode="auto">
          <a:xfrm>
            <a:off x="171450" y="6270625"/>
            <a:ext cx="152400"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1" name="Rectangle 27"/>
          <p:cNvSpPr>
            <a:spLocks noChangeArrowheads="1"/>
          </p:cNvSpPr>
          <p:nvPr/>
        </p:nvSpPr>
        <p:spPr bwMode="auto">
          <a:xfrm>
            <a:off x="152400" y="6251575"/>
            <a:ext cx="152400" cy="153988"/>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2" name="Rectangle 28"/>
          <p:cNvSpPr>
            <a:spLocks noChangeArrowheads="1"/>
          </p:cNvSpPr>
          <p:nvPr/>
        </p:nvSpPr>
        <p:spPr bwMode="auto">
          <a:xfrm>
            <a:off x="171450" y="6500813"/>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3" name="Rectangle 29"/>
          <p:cNvSpPr>
            <a:spLocks noChangeArrowheads="1"/>
          </p:cNvSpPr>
          <p:nvPr/>
        </p:nvSpPr>
        <p:spPr bwMode="auto">
          <a:xfrm>
            <a:off x="152400" y="6481763"/>
            <a:ext cx="152400"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4" name="Rectangle 30"/>
          <p:cNvSpPr>
            <a:spLocks noChangeArrowheads="1"/>
          </p:cNvSpPr>
          <p:nvPr/>
        </p:nvSpPr>
        <p:spPr bwMode="auto">
          <a:xfrm>
            <a:off x="401638" y="6040438"/>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5" name="Rectangle 31"/>
          <p:cNvSpPr>
            <a:spLocks noChangeArrowheads="1"/>
          </p:cNvSpPr>
          <p:nvPr/>
        </p:nvSpPr>
        <p:spPr bwMode="auto">
          <a:xfrm>
            <a:off x="382588" y="6021388"/>
            <a:ext cx="152400" cy="152400"/>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6" name="Rectangle 32"/>
          <p:cNvSpPr>
            <a:spLocks noChangeArrowheads="1"/>
          </p:cNvSpPr>
          <p:nvPr/>
        </p:nvSpPr>
        <p:spPr bwMode="auto">
          <a:xfrm>
            <a:off x="401638" y="6270625"/>
            <a:ext cx="152400"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7" name="Rectangle 33"/>
          <p:cNvSpPr>
            <a:spLocks noChangeArrowheads="1"/>
          </p:cNvSpPr>
          <p:nvPr/>
        </p:nvSpPr>
        <p:spPr bwMode="auto">
          <a:xfrm>
            <a:off x="382588" y="6251575"/>
            <a:ext cx="152400" cy="153988"/>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8" name="Rectangle 34"/>
          <p:cNvSpPr>
            <a:spLocks noChangeArrowheads="1"/>
          </p:cNvSpPr>
          <p:nvPr/>
        </p:nvSpPr>
        <p:spPr bwMode="auto">
          <a:xfrm>
            <a:off x="401638" y="6500813"/>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9" name="Rectangle 35"/>
          <p:cNvSpPr>
            <a:spLocks noChangeArrowheads="1"/>
          </p:cNvSpPr>
          <p:nvPr/>
        </p:nvSpPr>
        <p:spPr bwMode="auto">
          <a:xfrm>
            <a:off x="382588" y="6481763"/>
            <a:ext cx="152400"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60" name="Rectangle 36"/>
          <p:cNvSpPr>
            <a:spLocks noChangeArrowheads="1"/>
          </p:cNvSpPr>
          <p:nvPr/>
        </p:nvSpPr>
        <p:spPr bwMode="auto">
          <a:xfrm>
            <a:off x="630238" y="6270625"/>
            <a:ext cx="153987"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61" name="Rectangle 37"/>
          <p:cNvSpPr>
            <a:spLocks noChangeArrowheads="1"/>
          </p:cNvSpPr>
          <p:nvPr/>
        </p:nvSpPr>
        <p:spPr bwMode="auto">
          <a:xfrm>
            <a:off x="611188" y="6251575"/>
            <a:ext cx="153987" cy="153988"/>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62" name="Rectangle 38"/>
          <p:cNvSpPr>
            <a:spLocks noChangeArrowheads="1"/>
          </p:cNvSpPr>
          <p:nvPr/>
        </p:nvSpPr>
        <p:spPr bwMode="auto">
          <a:xfrm>
            <a:off x="630238" y="6500813"/>
            <a:ext cx="153987"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63" name="Rectangle 39"/>
          <p:cNvSpPr>
            <a:spLocks noChangeArrowheads="1"/>
          </p:cNvSpPr>
          <p:nvPr/>
        </p:nvSpPr>
        <p:spPr bwMode="auto">
          <a:xfrm>
            <a:off x="611188" y="6481763"/>
            <a:ext cx="153987"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64" name="Rectangle 40"/>
          <p:cNvSpPr>
            <a:spLocks noChangeArrowheads="1"/>
          </p:cNvSpPr>
          <p:nvPr/>
        </p:nvSpPr>
        <p:spPr bwMode="auto">
          <a:xfrm>
            <a:off x="860425" y="6500813"/>
            <a:ext cx="153988"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65" name="Rectangle 41"/>
          <p:cNvSpPr>
            <a:spLocks noChangeArrowheads="1"/>
          </p:cNvSpPr>
          <p:nvPr/>
        </p:nvSpPr>
        <p:spPr bwMode="auto">
          <a:xfrm>
            <a:off x="841375" y="6481763"/>
            <a:ext cx="153988"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nvGrpSpPr>
          <p:cNvPr id="2" name="Group 43"/>
          <p:cNvGrpSpPr>
            <a:grpSpLocks/>
          </p:cNvGrpSpPr>
          <p:nvPr/>
        </p:nvGrpSpPr>
        <p:grpSpPr bwMode="auto">
          <a:xfrm>
            <a:off x="8843963" y="893763"/>
            <a:ext cx="173037" cy="173037"/>
            <a:chOff x="5603" y="534"/>
            <a:chExt cx="109" cy="109"/>
          </a:xfrm>
        </p:grpSpPr>
        <p:sp>
          <p:nvSpPr>
            <p:cNvPr id="1068" name="Rectangle 44"/>
            <p:cNvSpPr>
              <a:spLocks noChangeArrowheads="1"/>
            </p:cNvSpPr>
            <p:nvPr/>
          </p:nvSpPr>
          <p:spPr bwMode="auto">
            <a:xfrm>
              <a:off x="5615" y="54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69" name="Rectangle 45"/>
            <p:cNvSpPr>
              <a:spLocks noChangeArrowheads="1"/>
            </p:cNvSpPr>
            <p:nvPr/>
          </p:nvSpPr>
          <p:spPr bwMode="auto">
            <a:xfrm>
              <a:off x="5603" y="534"/>
              <a:ext cx="97" cy="9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3" name="Group 46"/>
          <p:cNvGrpSpPr>
            <a:grpSpLocks/>
          </p:cNvGrpSpPr>
          <p:nvPr/>
        </p:nvGrpSpPr>
        <p:grpSpPr bwMode="auto">
          <a:xfrm>
            <a:off x="8843963" y="663575"/>
            <a:ext cx="173037" cy="173038"/>
            <a:chOff x="5603" y="389"/>
            <a:chExt cx="109" cy="109"/>
          </a:xfrm>
        </p:grpSpPr>
        <p:sp>
          <p:nvSpPr>
            <p:cNvPr id="1071" name="Rectangle 47"/>
            <p:cNvSpPr>
              <a:spLocks noChangeArrowheads="1"/>
            </p:cNvSpPr>
            <p:nvPr/>
          </p:nvSpPr>
          <p:spPr bwMode="auto">
            <a:xfrm>
              <a:off x="5615" y="401"/>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72" name="Rectangle 48"/>
            <p:cNvSpPr>
              <a:spLocks noChangeArrowheads="1"/>
            </p:cNvSpPr>
            <p:nvPr/>
          </p:nvSpPr>
          <p:spPr bwMode="auto">
            <a:xfrm>
              <a:off x="5603" y="38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4" name="Group 49"/>
          <p:cNvGrpSpPr>
            <a:grpSpLocks/>
          </p:cNvGrpSpPr>
          <p:nvPr/>
        </p:nvGrpSpPr>
        <p:grpSpPr bwMode="auto">
          <a:xfrm>
            <a:off x="8843963" y="433388"/>
            <a:ext cx="173037" cy="173037"/>
            <a:chOff x="5603" y="244"/>
            <a:chExt cx="109" cy="109"/>
          </a:xfrm>
        </p:grpSpPr>
        <p:sp>
          <p:nvSpPr>
            <p:cNvPr id="1074" name="Rectangle 50"/>
            <p:cNvSpPr>
              <a:spLocks noChangeArrowheads="1"/>
            </p:cNvSpPr>
            <p:nvPr/>
          </p:nvSpPr>
          <p:spPr bwMode="auto">
            <a:xfrm>
              <a:off x="5615" y="25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75" name="Rectangle 51"/>
            <p:cNvSpPr>
              <a:spLocks noChangeArrowheads="1"/>
            </p:cNvSpPr>
            <p:nvPr/>
          </p:nvSpPr>
          <p:spPr bwMode="auto">
            <a:xfrm>
              <a:off x="5603" y="244"/>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5" name="Group 52"/>
          <p:cNvGrpSpPr>
            <a:grpSpLocks/>
          </p:cNvGrpSpPr>
          <p:nvPr/>
        </p:nvGrpSpPr>
        <p:grpSpPr bwMode="auto">
          <a:xfrm>
            <a:off x="8843963" y="203200"/>
            <a:ext cx="173037" cy="171450"/>
            <a:chOff x="5603" y="99"/>
            <a:chExt cx="109" cy="108"/>
          </a:xfrm>
        </p:grpSpPr>
        <p:sp>
          <p:nvSpPr>
            <p:cNvPr id="1077" name="Rectangle 53"/>
            <p:cNvSpPr>
              <a:spLocks noChangeArrowheads="1"/>
            </p:cNvSpPr>
            <p:nvPr/>
          </p:nvSpPr>
          <p:spPr bwMode="auto">
            <a:xfrm>
              <a:off x="5615"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78" name="Rectangle 54"/>
            <p:cNvSpPr>
              <a:spLocks noChangeArrowheads="1"/>
            </p:cNvSpPr>
            <p:nvPr/>
          </p:nvSpPr>
          <p:spPr bwMode="auto">
            <a:xfrm>
              <a:off x="5603"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6" name="Group 55"/>
          <p:cNvGrpSpPr>
            <a:grpSpLocks/>
          </p:cNvGrpSpPr>
          <p:nvPr/>
        </p:nvGrpSpPr>
        <p:grpSpPr bwMode="auto">
          <a:xfrm>
            <a:off x="8613775" y="663575"/>
            <a:ext cx="173038" cy="173038"/>
            <a:chOff x="5458" y="389"/>
            <a:chExt cx="109" cy="109"/>
          </a:xfrm>
        </p:grpSpPr>
        <p:sp>
          <p:nvSpPr>
            <p:cNvPr id="1080" name="Rectangle 56"/>
            <p:cNvSpPr>
              <a:spLocks noChangeArrowheads="1"/>
            </p:cNvSpPr>
            <p:nvPr/>
          </p:nvSpPr>
          <p:spPr bwMode="auto">
            <a:xfrm>
              <a:off x="5470" y="401"/>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81" name="Rectangle 57"/>
            <p:cNvSpPr>
              <a:spLocks noChangeArrowheads="1"/>
            </p:cNvSpPr>
            <p:nvPr/>
          </p:nvSpPr>
          <p:spPr bwMode="auto">
            <a:xfrm>
              <a:off x="5458" y="38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7" name="Group 58"/>
          <p:cNvGrpSpPr>
            <a:grpSpLocks/>
          </p:cNvGrpSpPr>
          <p:nvPr/>
        </p:nvGrpSpPr>
        <p:grpSpPr bwMode="auto">
          <a:xfrm>
            <a:off x="8613775" y="433388"/>
            <a:ext cx="173038" cy="173037"/>
            <a:chOff x="5458" y="244"/>
            <a:chExt cx="109" cy="109"/>
          </a:xfrm>
        </p:grpSpPr>
        <p:sp>
          <p:nvSpPr>
            <p:cNvPr id="1083" name="Rectangle 59"/>
            <p:cNvSpPr>
              <a:spLocks noChangeArrowheads="1"/>
            </p:cNvSpPr>
            <p:nvPr/>
          </p:nvSpPr>
          <p:spPr bwMode="auto">
            <a:xfrm>
              <a:off x="5470" y="25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84" name="Rectangle 60"/>
            <p:cNvSpPr>
              <a:spLocks noChangeArrowheads="1"/>
            </p:cNvSpPr>
            <p:nvPr/>
          </p:nvSpPr>
          <p:spPr bwMode="auto">
            <a:xfrm>
              <a:off x="5458" y="244"/>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8" name="Group 61"/>
          <p:cNvGrpSpPr>
            <a:grpSpLocks/>
          </p:cNvGrpSpPr>
          <p:nvPr/>
        </p:nvGrpSpPr>
        <p:grpSpPr bwMode="auto">
          <a:xfrm>
            <a:off x="8613775" y="203200"/>
            <a:ext cx="173038" cy="171450"/>
            <a:chOff x="5458" y="99"/>
            <a:chExt cx="109" cy="108"/>
          </a:xfrm>
        </p:grpSpPr>
        <p:sp>
          <p:nvSpPr>
            <p:cNvPr id="1086" name="Rectangle 62"/>
            <p:cNvSpPr>
              <a:spLocks noChangeArrowheads="1"/>
            </p:cNvSpPr>
            <p:nvPr/>
          </p:nvSpPr>
          <p:spPr bwMode="auto">
            <a:xfrm>
              <a:off x="5470"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87" name="Rectangle 63"/>
            <p:cNvSpPr>
              <a:spLocks noChangeArrowheads="1"/>
            </p:cNvSpPr>
            <p:nvPr/>
          </p:nvSpPr>
          <p:spPr bwMode="auto">
            <a:xfrm>
              <a:off x="5458"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9" name="Group 64"/>
          <p:cNvGrpSpPr>
            <a:grpSpLocks/>
          </p:cNvGrpSpPr>
          <p:nvPr/>
        </p:nvGrpSpPr>
        <p:grpSpPr bwMode="auto">
          <a:xfrm>
            <a:off x="8383588" y="433388"/>
            <a:ext cx="173037" cy="173037"/>
            <a:chOff x="5313" y="244"/>
            <a:chExt cx="109" cy="109"/>
          </a:xfrm>
        </p:grpSpPr>
        <p:sp>
          <p:nvSpPr>
            <p:cNvPr id="1089" name="Rectangle 65"/>
            <p:cNvSpPr>
              <a:spLocks noChangeArrowheads="1"/>
            </p:cNvSpPr>
            <p:nvPr/>
          </p:nvSpPr>
          <p:spPr bwMode="auto">
            <a:xfrm>
              <a:off x="5325" y="25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90" name="Rectangle 66"/>
            <p:cNvSpPr>
              <a:spLocks noChangeArrowheads="1"/>
            </p:cNvSpPr>
            <p:nvPr/>
          </p:nvSpPr>
          <p:spPr bwMode="auto">
            <a:xfrm>
              <a:off x="5313" y="244"/>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10" name="Group 67"/>
          <p:cNvGrpSpPr>
            <a:grpSpLocks/>
          </p:cNvGrpSpPr>
          <p:nvPr/>
        </p:nvGrpSpPr>
        <p:grpSpPr bwMode="auto">
          <a:xfrm>
            <a:off x="8383588" y="203200"/>
            <a:ext cx="173037" cy="171450"/>
            <a:chOff x="5313" y="99"/>
            <a:chExt cx="109" cy="108"/>
          </a:xfrm>
        </p:grpSpPr>
        <p:sp>
          <p:nvSpPr>
            <p:cNvPr id="1092" name="Rectangle 68"/>
            <p:cNvSpPr>
              <a:spLocks noChangeArrowheads="1"/>
            </p:cNvSpPr>
            <p:nvPr/>
          </p:nvSpPr>
          <p:spPr bwMode="auto">
            <a:xfrm>
              <a:off x="5325"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93" name="Rectangle 69"/>
            <p:cNvSpPr>
              <a:spLocks noChangeArrowheads="1"/>
            </p:cNvSpPr>
            <p:nvPr/>
          </p:nvSpPr>
          <p:spPr bwMode="auto">
            <a:xfrm>
              <a:off x="5313"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11" name="Group 70"/>
          <p:cNvGrpSpPr>
            <a:grpSpLocks/>
          </p:cNvGrpSpPr>
          <p:nvPr/>
        </p:nvGrpSpPr>
        <p:grpSpPr bwMode="auto">
          <a:xfrm>
            <a:off x="8153400" y="203200"/>
            <a:ext cx="173038" cy="171450"/>
            <a:chOff x="5168" y="99"/>
            <a:chExt cx="109" cy="108"/>
          </a:xfrm>
        </p:grpSpPr>
        <p:sp>
          <p:nvSpPr>
            <p:cNvPr id="1095" name="Rectangle 71"/>
            <p:cNvSpPr>
              <a:spLocks noChangeArrowheads="1"/>
            </p:cNvSpPr>
            <p:nvPr/>
          </p:nvSpPr>
          <p:spPr bwMode="auto">
            <a:xfrm>
              <a:off x="5180"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96" name="Rectangle 72"/>
            <p:cNvSpPr>
              <a:spLocks noChangeArrowheads="1"/>
            </p:cNvSpPr>
            <p:nvPr/>
          </p:nvSpPr>
          <p:spPr bwMode="auto">
            <a:xfrm>
              <a:off x="5168"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pic>
        <p:nvPicPr>
          <p:cNvPr id="12" name="Picture 79" descr="A6-01-4B"/>
          <p:cNvPicPr>
            <a:picLocks noChangeAspect="1" noChangeArrowheads="1"/>
          </p:cNvPicPr>
          <p:nvPr userDrawn="1"/>
        </p:nvPicPr>
        <p:blipFill>
          <a:blip r:embed="rId14" cstate="print"/>
          <a:srcRect/>
          <a:stretch>
            <a:fillRect/>
          </a:stretch>
        </p:blipFill>
        <p:spPr bwMode="auto">
          <a:xfrm>
            <a:off x="150813" y="133350"/>
            <a:ext cx="679450" cy="692150"/>
          </a:xfrm>
          <a:prstGeom prst="rect">
            <a:avLst/>
          </a:prstGeom>
          <a:noFill/>
          <a:ln w="9525">
            <a:noFill/>
            <a:miter lim="800000"/>
            <a:headEnd/>
            <a:tailEnd/>
          </a:ln>
        </p:spPr>
      </p:pic>
      <p:sp>
        <p:nvSpPr>
          <p:cNvPr id="645182" name="Rectangle 62"/>
          <p:cNvSpPr>
            <a:spLocks noChangeArrowheads="1"/>
          </p:cNvSpPr>
          <p:nvPr userDrawn="1"/>
        </p:nvSpPr>
        <p:spPr bwMode="auto">
          <a:xfrm>
            <a:off x="7277894" y="6597352"/>
            <a:ext cx="1905000" cy="228600"/>
          </a:xfrm>
          <a:prstGeom prst="rect">
            <a:avLst/>
          </a:prstGeom>
          <a:noFill/>
          <a:ln w="9525">
            <a:noFill/>
            <a:miter lim="800000"/>
            <a:headEnd/>
            <a:tailEnd/>
          </a:ln>
          <a:effectLst/>
        </p:spPr>
        <p:txBody>
          <a:bodyPr wrap="none" lIns="92075" tIns="46038" rIns="92075" bIns="46038" anchor="ctr"/>
          <a:lstStyle/>
          <a:p>
            <a:pPr algn="r">
              <a:defRPr/>
            </a:pPr>
            <a:r>
              <a:rPr lang="en-US" altLang="zh-TW" dirty="0">
                <a:solidFill>
                  <a:srgbClr val="000099"/>
                </a:solidFill>
                <a:ea typeface="全真古印體" pitchFamily="49" charset="-120"/>
              </a:rPr>
              <a:t> </a:t>
            </a:r>
            <a:fld id="{B125F44B-BE46-4279-91F5-277023A2C979}" type="slidenum">
              <a:rPr lang="en-US" altLang="zh-TW" sz="1400" b="1">
                <a:solidFill>
                  <a:srgbClr val="000099"/>
                </a:solidFill>
                <a:ea typeface="全真古印體" pitchFamily="49" charset="-120"/>
              </a:rPr>
              <a:pPr algn="r">
                <a:defRPr/>
              </a:pPr>
              <a:t>‹#›</a:t>
            </a:fld>
            <a:endParaRPr lang="en-US" altLang="zh-TW" sz="1400" b="1" dirty="0">
              <a:solidFill>
                <a:schemeClr val="tx2"/>
              </a:solidFill>
              <a:ea typeface="全真古印體" pitchFamily="49" charset="-120"/>
            </a:endParaRPr>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55" r:id="rId12"/>
  </p:sldLayoutIdLst>
  <p:transition>
    <p:blinds/>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3600" b="1">
          <a:solidFill>
            <a:srgbClr val="FF6600"/>
          </a:solidFill>
          <a:latin typeface="+mj-lt"/>
          <a:ea typeface="+mj-ea"/>
          <a:cs typeface="+mj-cs"/>
        </a:defRPr>
      </a:lvl1pPr>
      <a:lvl2pPr algn="ctr" rtl="0" eaLnBrk="0" fontAlgn="base" hangingPunct="0">
        <a:spcBef>
          <a:spcPct val="0"/>
        </a:spcBef>
        <a:spcAft>
          <a:spcPct val="0"/>
        </a:spcAft>
        <a:defRPr kumimoji="1" sz="3600" b="1">
          <a:solidFill>
            <a:srgbClr val="FF6600"/>
          </a:solidFill>
          <a:latin typeface="Times New Roman" pitchFamily="18" charset="0"/>
          <a:ea typeface="標楷體" pitchFamily="65" charset="-120"/>
        </a:defRPr>
      </a:lvl2pPr>
      <a:lvl3pPr algn="ctr" rtl="0" eaLnBrk="0" fontAlgn="base" hangingPunct="0">
        <a:spcBef>
          <a:spcPct val="0"/>
        </a:spcBef>
        <a:spcAft>
          <a:spcPct val="0"/>
        </a:spcAft>
        <a:defRPr kumimoji="1" sz="3600" b="1">
          <a:solidFill>
            <a:srgbClr val="FF6600"/>
          </a:solidFill>
          <a:latin typeface="Times New Roman" pitchFamily="18" charset="0"/>
          <a:ea typeface="標楷體" pitchFamily="65" charset="-120"/>
        </a:defRPr>
      </a:lvl3pPr>
      <a:lvl4pPr algn="ctr" rtl="0" eaLnBrk="0" fontAlgn="base" hangingPunct="0">
        <a:spcBef>
          <a:spcPct val="0"/>
        </a:spcBef>
        <a:spcAft>
          <a:spcPct val="0"/>
        </a:spcAft>
        <a:defRPr kumimoji="1" sz="3600" b="1">
          <a:solidFill>
            <a:srgbClr val="FF6600"/>
          </a:solidFill>
          <a:latin typeface="Times New Roman" pitchFamily="18" charset="0"/>
          <a:ea typeface="標楷體" pitchFamily="65" charset="-120"/>
        </a:defRPr>
      </a:lvl4pPr>
      <a:lvl5pPr algn="ctr" rtl="0" eaLnBrk="0" fontAlgn="base" hangingPunct="0">
        <a:spcBef>
          <a:spcPct val="0"/>
        </a:spcBef>
        <a:spcAft>
          <a:spcPct val="0"/>
        </a:spcAft>
        <a:defRPr kumimoji="1" sz="3600" b="1">
          <a:solidFill>
            <a:srgbClr val="FF6600"/>
          </a:solidFill>
          <a:latin typeface="Times New Roman" pitchFamily="18" charset="0"/>
          <a:ea typeface="標楷體" pitchFamily="65" charset="-120"/>
        </a:defRPr>
      </a:lvl5pPr>
      <a:lvl6pPr marL="457200" algn="ctr" rtl="0" fontAlgn="base">
        <a:spcBef>
          <a:spcPct val="0"/>
        </a:spcBef>
        <a:spcAft>
          <a:spcPct val="0"/>
        </a:spcAft>
        <a:defRPr kumimoji="1" sz="3600" b="1">
          <a:solidFill>
            <a:srgbClr val="FF6600"/>
          </a:solidFill>
          <a:latin typeface="Times New Roman" pitchFamily="18" charset="0"/>
          <a:ea typeface="標楷體" pitchFamily="65" charset="-120"/>
        </a:defRPr>
      </a:lvl6pPr>
      <a:lvl7pPr marL="914400" algn="ctr" rtl="0" fontAlgn="base">
        <a:spcBef>
          <a:spcPct val="0"/>
        </a:spcBef>
        <a:spcAft>
          <a:spcPct val="0"/>
        </a:spcAft>
        <a:defRPr kumimoji="1" sz="3600" b="1">
          <a:solidFill>
            <a:srgbClr val="FF6600"/>
          </a:solidFill>
          <a:latin typeface="Times New Roman" pitchFamily="18" charset="0"/>
          <a:ea typeface="標楷體" pitchFamily="65" charset="-120"/>
        </a:defRPr>
      </a:lvl7pPr>
      <a:lvl8pPr marL="1371600" algn="ctr" rtl="0" fontAlgn="base">
        <a:spcBef>
          <a:spcPct val="0"/>
        </a:spcBef>
        <a:spcAft>
          <a:spcPct val="0"/>
        </a:spcAft>
        <a:defRPr kumimoji="1" sz="3600" b="1">
          <a:solidFill>
            <a:srgbClr val="FF6600"/>
          </a:solidFill>
          <a:latin typeface="Times New Roman" pitchFamily="18" charset="0"/>
          <a:ea typeface="標楷體" pitchFamily="65" charset="-120"/>
        </a:defRPr>
      </a:lvl8pPr>
      <a:lvl9pPr marL="1828800" algn="ctr" rtl="0" fontAlgn="base">
        <a:spcBef>
          <a:spcPct val="0"/>
        </a:spcBef>
        <a:spcAft>
          <a:spcPct val="0"/>
        </a:spcAft>
        <a:defRPr kumimoji="1" sz="3600" b="1">
          <a:solidFill>
            <a:srgbClr val="FF6600"/>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Clr>
          <a:srgbClr val="FF3300"/>
        </a:buClr>
        <a:buSzPct val="70000"/>
        <a:buFont typeface="Wingdings" pitchFamily="2" charset="2"/>
        <a:buChar char="u"/>
        <a:defRPr kumimoji="1" sz="28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3300"/>
        </a:buClr>
        <a:buSzPct val="80000"/>
        <a:buFont typeface="Wingdings" pitchFamily="2" charset="2"/>
        <a:buChar char="Ø"/>
        <a:defRPr kumimoji="1" sz="2400" b="1">
          <a:solidFill>
            <a:srgbClr val="008000"/>
          </a:solidFill>
          <a:latin typeface="+mn-lt"/>
          <a:ea typeface="+mn-ea"/>
        </a:defRPr>
      </a:lvl2pPr>
      <a:lvl3pPr marL="1143000" indent="-228600" algn="l" rtl="0" eaLnBrk="0" fontAlgn="base" hangingPunct="0">
        <a:spcBef>
          <a:spcPct val="20000"/>
        </a:spcBef>
        <a:spcAft>
          <a:spcPct val="0"/>
        </a:spcAft>
        <a:buFont typeface="Wingdings" pitchFamily="2" charset="2"/>
        <a:buChar char="l"/>
        <a:defRPr kumimoji="1" sz="2000" b="1">
          <a:solidFill>
            <a:srgbClr val="000099"/>
          </a:solidFill>
          <a:latin typeface="+mn-lt"/>
          <a:ea typeface="+mn-ea"/>
        </a:defRPr>
      </a:lvl3pPr>
      <a:lvl4pPr marL="1600200" indent="-228600" algn="l" rtl="0" eaLnBrk="0" fontAlgn="base" hangingPunct="0">
        <a:spcBef>
          <a:spcPct val="20000"/>
        </a:spcBef>
        <a:spcAft>
          <a:spcPct val="0"/>
        </a:spcAft>
        <a:buChar char="–"/>
        <a:defRPr kumimoji="1" sz="1600" b="1">
          <a:solidFill>
            <a:srgbClr val="FF6600"/>
          </a:solidFill>
          <a:latin typeface="+mn-lt"/>
          <a:ea typeface="+mn-ea"/>
        </a:defRPr>
      </a:lvl4pPr>
      <a:lvl5pPr marL="2057400" indent="-228600" algn="l" rtl="0" eaLnBrk="0" fontAlgn="base" hangingPunct="0">
        <a:spcBef>
          <a:spcPct val="20000"/>
        </a:spcBef>
        <a:spcAft>
          <a:spcPct val="0"/>
        </a:spcAft>
        <a:buChar char="»"/>
        <a:defRPr kumimoji="1" sz="1400" b="1">
          <a:solidFill>
            <a:srgbClr val="3366FF"/>
          </a:solidFill>
          <a:latin typeface="+mn-lt"/>
          <a:ea typeface="+mn-ea"/>
        </a:defRPr>
      </a:lvl5pPr>
      <a:lvl6pPr marL="2514600" indent="-228600" algn="l" rtl="0" fontAlgn="base">
        <a:spcBef>
          <a:spcPct val="20000"/>
        </a:spcBef>
        <a:spcAft>
          <a:spcPct val="0"/>
        </a:spcAft>
        <a:buChar char="»"/>
        <a:defRPr kumimoji="1" sz="1400" b="1">
          <a:solidFill>
            <a:srgbClr val="3366FF"/>
          </a:solidFill>
          <a:latin typeface="+mn-lt"/>
          <a:ea typeface="+mn-ea"/>
        </a:defRPr>
      </a:lvl6pPr>
      <a:lvl7pPr marL="2971800" indent="-228600" algn="l" rtl="0" fontAlgn="base">
        <a:spcBef>
          <a:spcPct val="20000"/>
        </a:spcBef>
        <a:spcAft>
          <a:spcPct val="0"/>
        </a:spcAft>
        <a:buChar char="»"/>
        <a:defRPr kumimoji="1" sz="1400" b="1">
          <a:solidFill>
            <a:srgbClr val="3366FF"/>
          </a:solidFill>
          <a:latin typeface="+mn-lt"/>
          <a:ea typeface="+mn-ea"/>
        </a:defRPr>
      </a:lvl7pPr>
      <a:lvl8pPr marL="3429000" indent="-228600" algn="l" rtl="0" fontAlgn="base">
        <a:spcBef>
          <a:spcPct val="20000"/>
        </a:spcBef>
        <a:spcAft>
          <a:spcPct val="0"/>
        </a:spcAft>
        <a:buChar char="»"/>
        <a:defRPr kumimoji="1" sz="1400" b="1">
          <a:solidFill>
            <a:srgbClr val="3366FF"/>
          </a:solidFill>
          <a:latin typeface="+mn-lt"/>
          <a:ea typeface="+mn-ea"/>
        </a:defRPr>
      </a:lvl8pPr>
      <a:lvl9pPr marL="3886200" indent="-228600" algn="l" rtl="0" fontAlgn="base">
        <a:spcBef>
          <a:spcPct val="20000"/>
        </a:spcBef>
        <a:spcAft>
          <a:spcPct val="0"/>
        </a:spcAft>
        <a:buChar char="»"/>
        <a:defRPr kumimoji="1" sz="1400" b="1">
          <a:solidFill>
            <a:srgbClr val="3366FF"/>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66" name="Rectangle 42"/>
          <p:cNvSpPr>
            <a:spLocks noChangeArrowheads="1"/>
          </p:cNvSpPr>
          <p:nvPr/>
        </p:nvSpPr>
        <p:spPr bwMode="auto">
          <a:xfrm flipH="1">
            <a:off x="7740650" y="0"/>
            <a:ext cx="1439863" cy="6858000"/>
          </a:xfrm>
          <a:prstGeom prst="rect">
            <a:avLst/>
          </a:prstGeom>
          <a:gradFill rotWithShape="1">
            <a:gsLst>
              <a:gs pos="0">
                <a:srgbClr val="C9E7E9"/>
              </a:gs>
              <a:gs pos="100000">
                <a:schemeClr val="bg1"/>
              </a:gs>
            </a:gsLst>
            <a:lin ang="0" scaled="1"/>
          </a:gradFill>
          <a:ln w="9525">
            <a:noFill/>
            <a:miter lim="800000"/>
            <a:headEnd/>
            <a:tailEnd/>
          </a:ln>
          <a:effectLst/>
        </p:spPr>
        <p:txBody>
          <a:bodyPr wrap="none" anchor="ctr"/>
          <a:lstStyle/>
          <a:p>
            <a:pPr algn="ctr">
              <a:defRPr/>
            </a:pPr>
            <a:endParaRPr lang="zh-TW" altLang="en-US" sz="2800" b="1">
              <a:latin typeface="新細明體" pitchFamily="18" charset="-120"/>
              <a:ea typeface="新細明體" pitchFamily="18" charset="-120"/>
            </a:endParaRPr>
          </a:p>
        </p:txBody>
      </p:sp>
      <p:sp>
        <p:nvSpPr>
          <p:cNvPr id="1045" name="Rectangle 21"/>
          <p:cNvSpPr>
            <a:spLocks noChangeArrowheads="1"/>
          </p:cNvSpPr>
          <p:nvPr/>
        </p:nvSpPr>
        <p:spPr bwMode="auto">
          <a:xfrm>
            <a:off x="0" y="0"/>
            <a:ext cx="1439863" cy="6858000"/>
          </a:xfrm>
          <a:prstGeom prst="rect">
            <a:avLst/>
          </a:prstGeom>
          <a:gradFill rotWithShape="1">
            <a:gsLst>
              <a:gs pos="0">
                <a:srgbClr val="C9E7E9"/>
              </a:gs>
              <a:gs pos="100000">
                <a:schemeClr val="bg1"/>
              </a:gs>
            </a:gsLst>
            <a:lin ang="0" scaled="1"/>
          </a:gradFill>
          <a:ln w="9525">
            <a:noFill/>
            <a:miter lim="800000"/>
            <a:headEnd/>
            <a:tailEnd/>
          </a:ln>
          <a:effectLst/>
        </p:spPr>
        <p:txBody>
          <a:bodyPr wrap="none" anchor="ctr"/>
          <a:lstStyle/>
          <a:p>
            <a:pPr algn="ctr">
              <a:defRPr/>
            </a:pPr>
            <a:endParaRPr lang="zh-TW" altLang="zh-TW" sz="2800" b="1">
              <a:latin typeface="標楷體" pitchFamily="65" charset="-120"/>
            </a:endParaRPr>
          </a:p>
        </p:txBody>
      </p:sp>
      <p:sp>
        <p:nvSpPr>
          <p:cNvPr id="1028" name="Rectangle 4"/>
          <p:cNvSpPr>
            <a:spLocks noGrp="1" noChangeArrowheads="1"/>
          </p:cNvSpPr>
          <p:nvPr>
            <p:ph type="dt" sz="half" idx="2"/>
          </p:nvPr>
        </p:nvSpPr>
        <p:spPr bwMode="auto">
          <a:xfrm>
            <a:off x="3048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a typeface="新細明體" charset="-120"/>
              </a:defRPr>
            </a:lvl1pPr>
          </a:lstStyle>
          <a:p>
            <a:pPr>
              <a:defRPr/>
            </a:pPr>
            <a:fld id="{40DC8840-2051-4E34-9355-E10CFBE31748}" type="datetime1">
              <a:rPr lang="zh-TW" altLang="en-US" smtClean="0">
                <a:solidFill>
                  <a:srgbClr val="000000"/>
                </a:solidFill>
              </a:rPr>
              <a:pPr>
                <a:defRPr/>
              </a:pPr>
              <a:t>2021/5/4</a:t>
            </a:fld>
            <a:endParaRPr lang="en-US" altLang="zh-TW">
              <a:solidFill>
                <a:srgbClr val="000000"/>
              </a:solidFill>
            </a:endParaRPr>
          </a:p>
        </p:txBody>
      </p:sp>
      <p:sp>
        <p:nvSpPr>
          <p:cNvPr id="1033" name="Rectangle 9"/>
          <p:cNvSpPr>
            <a:spLocks noChangeArrowheads="1"/>
          </p:cNvSpPr>
          <p:nvPr/>
        </p:nvSpPr>
        <p:spPr bwMode="auto">
          <a:xfrm>
            <a:off x="57150" y="6400800"/>
            <a:ext cx="2305050" cy="381000"/>
          </a:xfrm>
          <a:prstGeom prst="rect">
            <a:avLst/>
          </a:prstGeom>
          <a:noFill/>
          <a:ln w="9525">
            <a:noFill/>
            <a:miter lim="800000"/>
            <a:headEnd/>
            <a:tailEnd/>
          </a:ln>
          <a:effectLst/>
        </p:spPr>
        <p:txBody>
          <a:bodyPr wrap="none" lIns="92075" tIns="46038" rIns="92075" bIns="46038" anchor="ctr"/>
          <a:lstStyle/>
          <a:p>
            <a:pPr algn="ctr">
              <a:buSzPct val="120000"/>
              <a:defRPr/>
            </a:pPr>
            <a:endParaRPr lang="zh-TW" altLang="zh-TW" sz="1000">
              <a:solidFill>
                <a:srgbClr val="000099"/>
              </a:solidFill>
              <a:ea typeface="全真中圓體" pitchFamily="49" charset="-120"/>
            </a:endParaRPr>
          </a:p>
        </p:txBody>
      </p:sp>
      <p:sp>
        <p:nvSpPr>
          <p:cNvPr id="1030" name="Rectangle 2"/>
          <p:cNvSpPr>
            <a:spLocks noGrp="1" noChangeArrowheads="1"/>
          </p:cNvSpPr>
          <p:nvPr>
            <p:ph type="title"/>
          </p:nvPr>
        </p:nvSpPr>
        <p:spPr bwMode="auto">
          <a:xfrm>
            <a:off x="900113" y="188913"/>
            <a:ext cx="72009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zh-TW" altLang="zh-TW"/>
          </a:p>
        </p:txBody>
      </p:sp>
      <p:sp>
        <p:nvSpPr>
          <p:cNvPr id="1031" name="Rectangle 3"/>
          <p:cNvSpPr>
            <a:spLocks noGrp="1" noChangeArrowheads="1"/>
          </p:cNvSpPr>
          <p:nvPr>
            <p:ph type="body" idx="1"/>
          </p:nvPr>
        </p:nvSpPr>
        <p:spPr bwMode="auto">
          <a:xfrm>
            <a:off x="539750" y="1341438"/>
            <a:ext cx="8070850" cy="4830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46" name="Rectangle 22"/>
          <p:cNvSpPr>
            <a:spLocks noChangeArrowheads="1"/>
          </p:cNvSpPr>
          <p:nvPr/>
        </p:nvSpPr>
        <p:spPr bwMode="auto">
          <a:xfrm>
            <a:off x="171450" y="5810250"/>
            <a:ext cx="152400"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47" name="Rectangle 23"/>
          <p:cNvSpPr>
            <a:spLocks noChangeArrowheads="1"/>
          </p:cNvSpPr>
          <p:nvPr/>
        </p:nvSpPr>
        <p:spPr bwMode="auto">
          <a:xfrm>
            <a:off x="152400" y="5791200"/>
            <a:ext cx="152400" cy="152400"/>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48" name="Rectangle 24"/>
          <p:cNvSpPr>
            <a:spLocks noChangeArrowheads="1"/>
          </p:cNvSpPr>
          <p:nvPr/>
        </p:nvSpPr>
        <p:spPr bwMode="auto">
          <a:xfrm>
            <a:off x="171450" y="6040438"/>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49" name="Rectangle 25"/>
          <p:cNvSpPr>
            <a:spLocks noChangeArrowheads="1"/>
          </p:cNvSpPr>
          <p:nvPr/>
        </p:nvSpPr>
        <p:spPr bwMode="auto">
          <a:xfrm>
            <a:off x="152400" y="6021388"/>
            <a:ext cx="152400" cy="152400"/>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0" name="Rectangle 26"/>
          <p:cNvSpPr>
            <a:spLocks noChangeArrowheads="1"/>
          </p:cNvSpPr>
          <p:nvPr/>
        </p:nvSpPr>
        <p:spPr bwMode="auto">
          <a:xfrm>
            <a:off x="171450" y="6270625"/>
            <a:ext cx="152400"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1" name="Rectangle 27"/>
          <p:cNvSpPr>
            <a:spLocks noChangeArrowheads="1"/>
          </p:cNvSpPr>
          <p:nvPr/>
        </p:nvSpPr>
        <p:spPr bwMode="auto">
          <a:xfrm>
            <a:off x="152400" y="6251575"/>
            <a:ext cx="152400" cy="153988"/>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2" name="Rectangle 28"/>
          <p:cNvSpPr>
            <a:spLocks noChangeArrowheads="1"/>
          </p:cNvSpPr>
          <p:nvPr/>
        </p:nvSpPr>
        <p:spPr bwMode="auto">
          <a:xfrm>
            <a:off x="171450" y="6500813"/>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3" name="Rectangle 29"/>
          <p:cNvSpPr>
            <a:spLocks noChangeArrowheads="1"/>
          </p:cNvSpPr>
          <p:nvPr/>
        </p:nvSpPr>
        <p:spPr bwMode="auto">
          <a:xfrm>
            <a:off x="152400" y="6481763"/>
            <a:ext cx="152400"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4" name="Rectangle 30"/>
          <p:cNvSpPr>
            <a:spLocks noChangeArrowheads="1"/>
          </p:cNvSpPr>
          <p:nvPr/>
        </p:nvSpPr>
        <p:spPr bwMode="auto">
          <a:xfrm>
            <a:off x="401638" y="6040438"/>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5" name="Rectangle 31"/>
          <p:cNvSpPr>
            <a:spLocks noChangeArrowheads="1"/>
          </p:cNvSpPr>
          <p:nvPr/>
        </p:nvSpPr>
        <p:spPr bwMode="auto">
          <a:xfrm>
            <a:off x="382588" y="6021388"/>
            <a:ext cx="152400" cy="152400"/>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6" name="Rectangle 32"/>
          <p:cNvSpPr>
            <a:spLocks noChangeArrowheads="1"/>
          </p:cNvSpPr>
          <p:nvPr/>
        </p:nvSpPr>
        <p:spPr bwMode="auto">
          <a:xfrm>
            <a:off x="401638" y="6270625"/>
            <a:ext cx="152400"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7" name="Rectangle 33"/>
          <p:cNvSpPr>
            <a:spLocks noChangeArrowheads="1"/>
          </p:cNvSpPr>
          <p:nvPr/>
        </p:nvSpPr>
        <p:spPr bwMode="auto">
          <a:xfrm>
            <a:off x="382588" y="6251575"/>
            <a:ext cx="152400" cy="153988"/>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8" name="Rectangle 34"/>
          <p:cNvSpPr>
            <a:spLocks noChangeArrowheads="1"/>
          </p:cNvSpPr>
          <p:nvPr/>
        </p:nvSpPr>
        <p:spPr bwMode="auto">
          <a:xfrm>
            <a:off x="401638" y="6500813"/>
            <a:ext cx="152400"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59" name="Rectangle 35"/>
          <p:cNvSpPr>
            <a:spLocks noChangeArrowheads="1"/>
          </p:cNvSpPr>
          <p:nvPr/>
        </p:nvSpPr>
        <p:spPr bwMode="auto">
          <a:xfrm>
            <a:off x="382588" y="6481763"/>
            <a:ext cx="152400"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60" name="Rectangle 36"/>
          <p:cNvSpPr>
            <a:spLocks noChangeArrowheads="1"/>
          </p:cNvSpPr>
          <p:nvPr/>
        </p:nvSpPr>
        <p:spPr bwMode="auto">
          <a:xfrm>
            <a:off x="630238" y="6270625"/>
            <a:ext cx="153987" cy="153988"/>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61" name="Rectangle 37"/>
          <p:cNvSpPr>
            <a:spLocks noChangeArrowheads="1"/>
          </p:cNvSpPr>
          <p:nvPr/>
        </p:nvSpPr>
        <p:spPr bwMode="auto">
          <a:xfrm>
            <a:off x="611188" y="6251575"/>
            <a:ext cx="153987" cy="153988"/>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62" name="Rectangle 38"/>
          <p:cNvSpPr>
            <a:spLocks noChangeArrowheads="1"/>
          </p:cNvSpPr>
          <p:nvPr/>
        </p:nvSpPr>
        <p:spPr bwMode="auto">
          <a:xfrm>
            <a:off x="630238" y="6500813"/>
            <a:ext cx="153987"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63" name="Rectangle 39"/>
          <p:cNvSpPr>
            <a:spLocks noChangeArrowheads="1"/>
          </p:cNvSpPr>
          <p:nvPr/>
        </p:nvSpPr>
        <p:spPr bwMode="auto">
          <a:xfrm>
            <a:off x="611188" y="6481763"/>
            <a:ext cx="153987"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64" name="Rectangle 40"/>
          <p:cNvSpPr>
            <a:spLocks noChangeArrowheads="1"/>
          </p:cNvSpPr>
          <p:nvPr/>
        </p:nvSpPr>
        <p:spPr bwMode="auto">
          <a:xfrm>
            <a:off x="860425" y="6500813"/>
            <a:ext cx="153988" cy="15398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65" name="Rectangle 41"/>
          <p:cNvSpPr>
            <a:spLocks noChangeArrowheads="1"/>
          </p:cNvSpPr>
          <p:nvPr/>
        </p:nvSpPr>
        <p:spPr bwMode="auto">
          <a:xfrm>
            <a:off x="841375" y="6481763"/>
            <a:ext cx="153988" cy="15398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nvGrpSpPr>
          <p:cNvPr id="2" name="Group 43"/>
          <p:cNvGrpSpPr>
            <a:grpSpLocks/>
          </p:cNvGrpSpPr>
          <p:nvPr/>
        </p:nvGrpSpPr>
        <p:grpSpPr bwMode="auto">
          <a:xfrm>
            <a:off x="8843963" y="893763"/>
            <a:ext cx="173037" cy="173037"/>
            <a:chOff x="5603" y="534"/>
            <a:chExt cx="109" cy="109"/>
          </a:xfrm>
        </p:grpSpPr>
        <p:sp>
          <p:nvSpPr>
            <p:cNvPr id="1068" name="Rectangle 44"/>
            <p:cNvSpPr>
              <a:spLocks noChangeArrowheads="1"/>
            </p:cNvSpPr>
            <p:nvPr/>
          </p:nvSpPr>
          <p:spPr bwMode="auto">
            <a:xfrm>
              <a:off x="5615" y="54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69" name="Rectangle 45"/>
            <p:cNvSpPr>
              <a:spLocks noChangeArrowheads="1"/>
            </p:cNvSpPr>
            <p:nvPr/>
          </p:nvSpPr>
          <p:spPr bwMode="auto">
            <a:xfrm>
              <a:off x="5603" y="534"/>
              <a:ext cx="97" cy="97"/>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3" name="Group 46"/>
          <p:cNvGrpSpPr>
            <a:grpSpLocks/>
          </p:cNvGrpSpPr>
          <p:nvPr/>
        </p:nvGrpSpPr>
        <p:grpSpPr bwMode="auto">
          <a:xfrm>
            <a:off x="8843963" y="663575"/>
            <a:ext cx="173037" cy="173038"/>
            <a:chOff x="5603" y="389"/>
            <a:chExt cx="109" cy="109"/>
          </a:xfrm>
        </p:grpSpPr>
        <p:sp>
          <p:nvSpPr>
            <p:cNvPr id="1071" name="Rectangle 47"/>
            <p:cNvSpPr>
              <a:spLocks noChangeArrowheads="1"/>
            </p:cNvSpPr>
            <p:nvPr/>
          </p:nvSpPr>
          <p:spPr bwMode="auto">
            <a:xfrm>
              <a:off x="5615" y="401"/>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72" name="Rectangle 48"/>
            <p:cNvSpPr>
              <a:spLocks noChangeArrowheads="1"/>
            </p:cNvSpPr>
            <p:nvPr/>
          </p:nvSpPr>
          <p:spPr bwMode="auto">
            <a:xfrm>
              <a:off x="5603" y="38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4" name="Group 49"/>
          <p:cNvGrpSpPr>
            <a:grpSpLocks/>
          </p:cNvGrpSpPr>
          <p:nvPr/>
        </p:nvGrpSpPr>
        <p:grpSpPr bwMode="auto">
          <a:xfrm>
            <a:off x="8843963" y="433388"/>
            <a:ext cx="173037" cy="173037"/>
            <a:chOff x="5603" y="244"/>
            <a:chExt cx="109" cy="109"/>
          </a:xfrm>
        </p:grpSpPr>
        <p:sp>
          <p:nvSpPr>
            <p:cNvPr id="1074" name="Rectangle 50"/>
            <p:cNvSpPr>
              <a:spLocks noChangeArrowheads="1"/>
            </p:cNvSpPr>
            <p:nvPr/>
          </p:nvSpPr>
          <p:spPr bwMode="auto">
            <a:xfrm>
              <a:off x="5615" y="25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75" name="Rectangle 51"/>
            <p:cNvSpPr>
              <a:spLocks noChangeArrowheads="1"/>
            </p:cNvSpPr>
            <p:nvPr/>
          </p:nvSpPr>
          <p:spPr bwMode="auto">
            <a:xfrm>
              <a:off x="5603" y="244"/>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5" name="Group 52"/>
          <p:cNvGrpSpPr>
            <a:grpSpLocks/>
          </p:cNvGrpSpPr>
          <p:nvPr/>
        </p:nvGrpSpPr>
        <p:grpSpPr bwMode="auto">
          <a:xfrm>
            <a:off x="8843963" y="203200"/>
            <a:ext cx="173037" cy="171450"/>
            <a:chOff x="5603" y="99"/>
            <a:chExt cx="109" cy="108"/>
          </a:xfrm>
        </p:grpSpPr>
        <p:sp>
          <p:nvSpPr>
            <p:cNvPr id="1077" name="Rectangle 53"/>
            <p:cNvSpPr>
              <a:spLocks noChangeArrowheads="1"/>
            </p:cNvSpPr>
            <p:nvPr/>
          </p:nvSpPr>
          <p:spPr bwMode="auto">
            <a:xfrm>
              <a:off x="5615"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78" name="Rectangle 54"/>
            <p:cNvSpPr>
              <a:spLocks noChangeArrowheads="1"/>
            </p:cNvSpPr>
            <p:nvPr/>
          </p:nvSpPr>
          <p:spPr bwMode="auto">
            <a:xfrm>
              <a:off x="5603"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6" name="Group 55"/>
          <p:cNvGrpSpPr>
            <a:grpSpLocks/>
          </p:cNvGrpSpPr>
          <p:nvPr/>
        </p:nvGrpSpPr>
        <p:grpSpPr bwMode="auto">
          <a:xfrm>
            <a:off x="8613775" y="663575"/>
            <a:ext cx="173038" cy="173038"/>
            <a:chOff x="5458" y="389"/>
            <a:chExt cx="109" cy="109"/>
          </a:xfrm>
        </p:grpSpPr>
        <p:sp>
          <p:nvSpPr>
            <p:cNvPr id="1080" name="Rectangle 56"/>
            <p:cNvSpPr>
              <a:spLocks noChangeArrowheads="1"/>
            </p:cNvSpPr>
            <p:nvPr/>
          </p:nvSpPr>
          <p:spPr bwMode="auto">
            <a:xfrm>
              <a:off x="5470" y="401"/>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81" name="Rectangle 57"/>
            <p:cNvSpPr>
              <a:spLocks noChangeArrowheads="1"/>
            </p:cNvSpPr>
            <p:nvPr/>
          </p:nvSpPr>
          <p:spPr bwMode="auto">
            <a:xfrm>
              <a:off x="5458" y="38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7" name="Group 58"/>
          <p:cNvGrpSpPr>
            <a:grpSpLocks/>
          </p:cNvGrpSpPr>
          <p:nvPr/>
        </p:nvGrpSpPr>
        <p:grpSpPr bwMode="auto">
          <a:xfrm>
            <a:off x="8613775" y="433388"/>
            <a:ext cx="173038" cy="173037"/>
            <a:chOff x="5458" y="244"/>
            <a:chExt cx="109" cy="109"/>
          </a:xfrm>
        </p:grpSpPr>
        <p:sp>
          <p:nvSpPr>
            <p:cNvPr id="1083" name="Rectangle 59"/>
            <p:cNvSpPr>
              <a:spLocks noChangeArrowheads="1"/>
            </p:cNvSpPr>
            <p:nvPr/>
          </p:nvSpPr>
          <p:spPr bwMode="auto">
            <a:xfrm>
              <a:off x="5470" y="25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84" name="Rectangle 60"/>
            <p:cNvSpPr>
              <a:spLocks noChangeArrowheads="1"/>
            </p:cNvSpPr>
            <p:nvPr/>
          </p:nvSpPr>
          <p:spPr bwMode="auto">
            <a:xfrm>
              <a:off x="5458" y="244"/>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8" name="Group 61"/>
          <p:cNvGrpSpPr>
            <a:grpSpLocks/>
          </p:cNvGrpSpPr>
          <p:nvPr/>
        </p:nvGrpSpPr>
        <p:grpSpPr bwMode="auto">
          <a:xfrm>
            <a:off x="8613775" y="203200"/>
            <a:ext cx="173038" cy="171450"/>
            <a:chOff x="5458" y="99"/>
            <a:chExt cx="109" cy="108"/>
          </a:xfrm>
        </p:grpSpPr>
        <p:sp>
          <p:nvSpPr>
            <p:cNvPr id="1086" name="Rectangle 62"/>
            <p:cNvSpPr>
              <a:spLocks noChangeArrowheads="1"/>
            </p:cNvSpPr>
            <p:nvPr/>
          </p:nvSpPr>
          <p:spPr bwMode="auto">
            <a:xfrm>
              <a:off x="5470"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87" name="Rectangle 63"/>
            <p:cNvSpPr>
              <a:spLocks noChangeArrowheads="1"/>
            </p:cNvSpPr>
            <p:nvPr/>
          </p:nvSpPr>
          <p:spPr bwMode="auto">
            <a:xfrm>
              <a:off x="5458"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9" name="Group 64"/>
          <p:cNvGrpSpPr>
            <a:grpSpLocks/>
          </p:cNvGrpSpPr>
          <p:nvPr/>
        </p:nvGrpSpPr>
        <p:grpSpPr bwMode="auto">
          <a:xfrm>
            <a:off x="8383588" y="433388"/>
            <a:ext cx="173037" cy="173037"/>
            <a:chOff x="5313" y="244"/>
            <a:chExt cx="109" cy="109"/>
          </a:xfrm>
        </p:grpSpPr>
        <p:sp>
          <p:nvSpPr>
            <p:cNvPr id="1089" name="Rectangle 65"/>
            <p:cNvSpPr>
              <a:spLocks noChangeArrowheads="1"/>
            </p:cNvSpPr>
            <p:nvPr/>
          </p:nvSpPr>
          <p:spPr bwMode="auto">
            <a:xfrm>
              <a:off x="5325" y="256"/>
              <a:ext cx="97" cy="97"/>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90" name="Rectangle 66"/>
            <p:cNvSpPr>
              <a:spLocks noChangeArrowheads="1"/>
            </p:cNvSpPr>
            <p:nvPr/>
          </p:nvSpPr>
          <p:spPr bwMode="auto">
            <a:xfrm>
              <a:off x="5313" y="244"/>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10" name="Group 67"/>
          <p:cNvGrpSpPr>
            <a:grpSpLocks/>
          </p:cNvGrpSpPr>
          <p:nvPr/>
        </p:nvGrpSpPr>
        <p:grpSpPr bwMode="auto">
          <a:xfrm>
            <a:off x="8383588" y="203200"/>
            <a:ext cx="173037" cy="171450"/>
            <a:chOff x="5313" y="99"/>
            <a:chExt cx="109" cy="108"/>
          </a:xfrm>
        </p:grpSpPr>
        <p:sp>
          <p:nvSpPr>
            <p:cNvPr id="1092" name="Rectangle 68"/>
            <p:cNvSpPr>
              <a:spLocks noChangeArrowheads="1"/>
            </p:cNvSpPr>
            <p:nvPr/>
          </p:nvSpPr>
          <p:spPr bwMode="auto">
            <a:xfrm>
              <a:off x="5325"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93" name="Rectangle 69"/>
            <p:cNvSpPr>
              <a:spLocks noChangeArrowheads="1"/>
            </p:cNvSpPr>
            <p:nvPr/>
          </p:nvSpPr>
          <p:spPr bwMode="auto">
            <a:xfrm>
              <a:off x="5313"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grpSp>
        <p:nvGrpSpPr>
          <p:cNvPr id="11" name="Group 70"/>
          <p:cNvGrpSpPr>
            <a:grpSpLocks/>
          </p:cNvGrpSpPr>
          <p:nvPr/>
        </p:nvGrpSpPr>
        <p:grpSpPr bwMode="auto">
          <a:xfrm>
            <a:off x="8153400" y="203200"/>
            <a:ext cx="173038" cy="171450"/>
            <a:chOff x="5168" y="99"/>
            <a:chExt cx="109" cy="108"/>
          </a:xfrm>
        </p:grpSpPr>
        <p:sp>
          <p:nvSpPr>
            <p:cNvPr id="1095" name="Rectangle 71"/>
            <p:cNvSpPr>
              <a:spLocks noChangeArrowheads="1"/>
            </p:cNvSpPr>
            <p:nvPr/>
          </p:nvSpPr>
          <p:spPr bwMode="auto">
            <a:xfrm>
              <a:off x="5180" y="111"/>
              <a:ext cx="97" cy="96"/>
            </a:xfrm>
            <a:prstGeom prst="rect">
              <a:avLst/>
            </a:prstGeom>
            <a:solidFill>
              <a:srgbClr val="008000"/>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sp>
          <p:nvSpPr>
            <p:cNvPr id="1096" name="Rectangle 72"/>
            <p:cNvSpPr>
              <a:spLocks noChangeArrowheads="1"/>
            </p:cNvSpPr>
            <p:nvPr/>
          </p:nvSpPr>
          <p:spPr bwMode="auto">
            <a:xfrm>
              <a:off x="5168" y="99"/>
              <a:ext cx="97" cy="96"/>
            </a:xfrm>
            <a:prstGeom prst="rect">
              <a:avLst/>
            </a:prstGeom>
            <a:solidFill>
              <a:srgbClr val="00CCFF"/>
            </a:solidFill>
            <a:ln w="9525">
              <a:noFill/>
              <a:miter lim="800000"/>
              <a:headEnd/>
              <a:tailEnd/>
            </a:ln>
          </p:spPr>
          <p:txBody>
            <a:bodyPr/>
            <a:lstStyle/>
            <a:p>
              <a:pPr algn="ctr">
                <a:defRPr/>
              </a:pPr>
              <a:endParaRPr lang="zh-TW" altLang="en-US" sz="2800" b="1">
                <a:latin typeface="新細明體" pitchFamily="18" charset="-120"/>
                <a:ea typeface="新細明體" pitchFamily="18" charset="-120"/>
              </a:endParaRPr>
            </a:p>
          </p:txBody>
        </p:sp>
      </p:grpSp>
      <p:pic>
        <p:nvPicPr>
          <p:cNvPr id="12" name="Picture 79" descr="A6-01-4B"/>
          <p:cNvPicPr>
            <a:picLocks noChangeAspect="1" noChangeArrowheads="1"/>
          </p:cNvPicPr>
          <p:nvPr userDrawn="1"/>
        </p:nvPicPr>
        <p:blipFill>
          <a:blip r:embed="rId14" cstate="print"/>
          <a:srcRect/>
          <a:stretch>
            <a:fillRect/>
          </a:stretch>
        </p:blipFill>
        <p:spPr bwMode="auto">
          <a:xfrm>
            <a:off x="150813" y="133350"/>
            <a:ext cx="679450" cy="692150"/>
          </a:xfrm>
          <a:prstGeom prst="rect">
            <a:avLst/>
          </a:prstGeom>
          <a:noFill/>
          <a:ln w="9525">
            <a:noFill/>
            <a:miter lim="800000"/>
            <a:headEnd/>
            <a:tailEnd/>
          </a:ln>
        </p:spPr>
      </p:pic>
      <p:sp>
        <p:nvSpPr>
          <p:cNvPr id="645182" name="Rectangle 62"/>
          <p:cNvSpPr>
            <a:spLocks noChangeArrowheads="1"/>
          </p:cNvSpPr>
          <p:nvPr userDrawn="1"/>
        </p:nvSpPr>
        <p:spPr bwMode="auto">
          <a:xfrm>
            <a:off x="7200900" y="6515894"/>
            <a:ext cx="1905000" cy="228600"/>
          </a:xfrm>
          <a:prstGeom prst="rect">
            <a:avLst/>
          </a:prstGeom>
          <a:noFill/>
          <a:ln w="9525">
            <a:noFill/>
            <a:miter lim="800000"/>
            <a:headEnd/>
            <a:tailEnd/>
          </a:ln>
          <a:effectLst/>
        </p:spPr>
        <p:txBody>
          <a:bodyPr wrap="none" lIns="92075" tIns="46038" rIns="92075" bIns="46038" anchor="ctr"/>
          <a:lstStyle/>
          <a:p>
            <a:pPr algn="r">
              <a:defRPr/>
            </a:pPr>
            <a:r>
              <a:rPr lang="en-US" altLang="zh-TW" dirty="0">
                <a:solidFill>
                  <a:srgbClr val="000099"/>
                </a:solidFill>
                <a:ea typeface="全真古印體" pitchFamily="49" charset="-120"/>
              </a:rPr>
              <a:t> </a:t>
            </a:r>
            <a:fld id="{B125F44B-BE46-4279-91F5-277023A2C979}" type="slidenum">
              <a:rPr lang="en-US" altLang="zh-TW" sz="1400" b="1">
                <a:solidFill>
                  <a:srgbClr val="000099"/>
                </a:solidFill>
                <a:ea typeface="全真古印體" pitchFamily="49" charset="-120"/>
              </a:rPr>
              <a:pPr algn="r">
                <a:defRPr/>
              </a:pPr>
              <a:t>‹#›</a:t>
            </a:fld>
            <a:endParaRPr lang="en-US" altLang="zh-TW" sz="1400" b="1" dirty="0">
              <a:solidFill>
                <a:srgbClr val="000000"/>
              </a:solidFill>
              <a:ea typeface="全真古印體" pitchFamily="49" charset="-120"/>
            </a:endParaRPr>
          </a:p>
        </p:txBody>
      </p:sp>
    </p:spTree>
    <p:extLst>
      <p:ext uri="{BB962C8B-B14F-4D97-AF65-F5344CB8AC3E}">
        <p14:creationId xmlns:p14="http://schemas.microsoft.com/office/powerpoint/2010/main" val="38762353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p:blinds/>
  </p:transition>
  <p:hf hdr="0" ftr="0" dt="0"/>
  <p:txStyles>
    <p:titleStyle>
      <a:lvl1pPr algn="ctr" rtl="0" eaLnBrk="0" fontAlgn="base" hangingPunct="0">
        <a:spcBef>
          <a:spcPct val="0"/>
        </a:spcBef>
        <a:spcAft>
          <a:spcPct val="0"/>
        </a:spcAft>
        <a:defRPr kumimoji="1" sz="3600" b="1">
          <a:solidFill>
            <a:srgbClr val="FF6600"/>
          </a:solidFill>
          <a:latin typeface="+mj-lt"/>
          <a:ea typeface="+mj-ea"/>
          <a:cs typeface="+mj-cs"/>
        </a:defRPr>
      </a:lvl1pPr>
      <a:lvl2pPr algn="ctr" rtl="0" eaLnBrk="0" fontAlgn="base" hangingPunct="0">
        <a:spcBef>
          <a:spcPct val="0"/>
        </a:spcBef>
        <a:spcAft>
          <a:spcPct val="0"/>
        </a:spcAft>
        <a:defRPr kumimoji="1" sz="3600" b="1">
          <a:solidFill>
            <a:srgbClr val="FF6600"/>
          </a:solidFill>
          <a:latin typeface="Times New Roman" pitchFamily="18" charset="0"/>
          <a:ea typeface="標楷體" pitchFamily="65" charset="-120"/>
        </a:defRPr>
      </a:lvl2pPr>
      <a:lvl3pPr algn="ctr" rtl="0" eaLnBrk="0" fontAlgn="base" hangingPunct="0">
        <a:spcBef>
          <a:spcPct val="0"/>
        </a:spcBef>
        <a:spcAft>
          <a:spcPct val="0"/>
        </a:spcAft>
        <a:defRPr kumimoji="1" sz="3600" b="1">
          <a:solidFill>
            <a:srgbClr val="FF6600"/>
          </a:solidFill>
          <a:latin typeface="Times New Roman" pitchFamily="18" charset="0"/>
          <a:ea typeface="標楷體" pitchFamily="65" charset="-120"/>
        </a:defRPr>
      </a:lvl3pPr>
      <a:lvl4pPr algn="ctr" rtl="0" eaLnBrk="0" fontAlgn="base" hangingPunct="0">
        <a:spcBef>
          <a:spcPct val="0"/>
        </a:spcBef>
        <a:spcAft>
          <a:spcPct val="0"/>
        </a:spcAft>
        <a:defRPr kumimoji="1" sz="3600" b="1">
          <a:solidFill>
            <a:srgbClr val="FF6600"/>
          </a:solidFill>
          <a:latin typeface="Times New Roman" pitchFamily="18" charset="0"/>
          <a:ea typeface="標楷體" pitchFamily="65" charset="-120"/>
        </a:defRPr>
      </a:lvl4pPr>
      <a:lvl5pPr algn="ctr" rtl="0" eaLnBrk="0" fontAlgn="base" hangingPunct="0">
        <a:spcBef>
          <a:spcPct val="0"/>
        </a:spcBef>
        <a:spcAft>
          <a:spcPct val="0"/>
        </a:spcAft>
        <a:defRPr kumimoji="1" sz="3600" b="1">
          <a:solidFill>
            <a:srgbClr val="FF6600"/>
          </a:solidFill>
          <a:latin typeface="Times New Roman" pitchFamily="18" charset="0"/>
          <a:ea typeface="標楷體" pitchFamily="65" charset="-120"/>
        </a:defRPr>
      </a:lvl5pPr>
      <a:lvl6pPr marL="457200" algn="ctr" rtl="0" fontAlgn="base">
        <a:spcBef>
          <a:spcPct val="0"/>
        </a:spcBef>
        <a:spcAft>
          <a:spcPct val="0"/>
        </a:spcAft>
        <a:defRPr kumimoji="1" sz="3600" b="1">
          <a:solidFill>
            <a:srgbClr val="FF6600"/>
          </a:solidFill>
          <a:latin typeface="Times New Roman" pitchFamily="18" charset="0"/>
          <a:ea typeface="標楷體" pitchFamily="65" charset="-120"/>
        </a:defRPr>
      </a:lvl6pPr>
      <a:lvl7pPr marL="914400" algn="ctr" rtl="0" fontAlgn="base">
        <a:spcBef>
          <a:spcPct val="0"/>
        </a:spcBef>
        <a:spcAft>
          <a:spcPct val="0"/>
        </a:spcAft>
        <a:defRPr kumimoji="1" sz="3600" b="1">
          <a:solidFill>
            <a:srgbClr val="FF6600"/>
          </a:solidFill>
          <a:latin typeface="Times New Roman" pitchFamily="18" charset="0"/>
          <a:ea typeface="標楷體" pitchFamily="65" charset="-120"/>
        </a:defRPr>
      </a:lvl7pPr>
      <a:lvl8pPr marL="1371600" algn="ctr" rtl="0" fontAlgn="base">
        <a:spcBef>
          <a:spcPct val="0"/>
        </a:spcBef>
        <a:spcAft>
          <a:spcPct val="0"/>
        </a:spcAft>
        <a:defRPr kumimoji="1" sz="3600" b="1">
          <a:solidFill>
            <a:srgbClr val="FF6600"/>
          </a:solidFill>
          <a:latin typeface="Times New Roman" pitchFamily="18" charset="0"/>
          <a:ea typeface="標楷體" pitchFamily="65" charset="-120"/>
        </a:defRPr>
      </a:lvl8pPr>
      <a:lvl9pPr marL="1828800" algn="ctr" rtl="0" fontAlgn="base">
        <a:spcBef>
          <a:spcPct val="0"/>
        </a:spcBef>
        <a:spcAft>
          <a:spcPct val="0"/>
        </a:spcAft>
        <a:defRPr kumimoji="1" sz="3600" b="1">
          <a:solidFill>
            <a:srgbClr val="FF6600"/>
          </a:solidFill>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Clr>
          <a:srgbClr val="FF3300"/>
        </a:buClr>
        <a:buSzPct val="70000"/>
        <a:buFont typeface="Wingdings" pitchFamily="2" charset="2"/>
        <a:buChar char="u"/>
        <a:defRPr kumimoji="1" sz="28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3300"/>
        </a:buClr>
        <a:buSzPct val="80000"/>
        <a:buFont typeface="Wingdings" pitchFamily="2" charset="2"/>
        <a:buChar char="Ø"/>
        <a:defRPr kumimoji="1" sz="2400" b="1">
          <a:solidFill>
            <a:srgbClr val="008000"/>
          </a:solidFill>
          <a:latin typeface="+mn-lt"/>
          <a:ea typeface="+mn-ea"/>
        </a:defRPr>
      </a:lvl2pPr>
      <a:lvl3pPr marL="1143000" indent="-228600" algn="l" rtl="0" eaLnBrk="0" fontAlgn="base" hangingPunct="0">
        <a:spcBef>
          <a:spcPct val="20000"/>
        </a:spcBef>
        <a:spcAft>
          <a:spcPct val="0"/>
        </a:spcAft>
        <a:buFont typeface="Wingdings" pitchFamily="2" charset="2"/>
        <a:buChar char="l"/>
        <a:defRPr kumimoji="1" sz="2000" b="1">
          <a:solidFill>
            <a:srgbClr val="000099"/>
          </a:solidFill>
          <a:latin typeface="+mn-lt"/>
          <a:ea typeface="+mn-ea"/>
        </a:defRPr>
      </a:lvl3pPr>
      <a:lvl4pPr marL="1600200" indent="-228600" algn="l" rtl="0" eaLnBrk="0" fontAlgn="base" hangingPunct="0">
        <a:spcBef>
          <a:spcPct val="20000"/>
        </a:spcBef>
        <a:spcAft>
          <a:spcPct val="0"/>
        </a:spcAft>
        <a:buChar char="–"/>
        <a:defRPr kumimoji="1" sz="1600" b="1">
          <a:solidFill>
            <a:srgbClr val="FF6600"/>
          </a:solidFill>
          <a:latin typeface="+mn-lt"/>
          <a:ea typeface="+mn-ea"/>
        </a:defRPr>
      </a:lvl4pPr>
      <a:lvl5pPr marL="2057400" indent="-228600" algn="l" rtl="0" eaLnBrk="0" fontAlgn="base" hangingPunct="0">
        <a:spcBef>
          <a:spcPct val="20000"/>
        </a:spcBef>
        <a:spcAft>
          <a:spcPct val="0"/>
        </a:spcAft>
        <a:buChar char="»"/>
        <a:defRPr kumimoji="1" sz="1400" b="1">
          <a:solidFill>
            <a:srgbClr val="3366FF"/>
          </a:solidFill>
          <a:latin typeface="+mn-lt"/>
          <a:ea typeface="+mn-ea"/>
        </a:defRPr>
      </a:lvl5pPr>
      <a:lvl6pPr marL="2514600" indent="-228600" algn="l" rtl="0" fontAlgn="base">
        <a:spcBef>
          <a:spcPct val="20000"/>
        </a:spcBef>
        <a:spcAft>
          <a:spcPct val="0"/>
        </a:spcAft>
        <a:buChar char="»"/>
        <a:defRPr kumimoji="1" sz="1400" b="1">
          <a:solidFill>
            <a:srgbClr val="3366FF"/>
          </a:solidFill>
          <a:latin typeface="+mn-lt"/>
          <a:ea typeface="+mn-ea"/>
        </a:defRPr>
      </a:lvl6pPr>
      <a:lvl7pPr marL="2971800" indent="-228600" algn="l" rtl="0" fontAlgn="base">
        <a:spcBef>
          <a:spcPct val="20000"/>
        </a:spcBef>
        <a:spcAft>
          <a:spcPct val="0"/>
        </a:spcAft>
        <a:buChar char="»"/>
        <a:defRPr kumimoji="1" sz="1400" b="1">
          <a:solidFill>
            <a:srgbClr val="3366FF"/>
          </a:solidFill>
          <a:latin typeface="+mn-lt"/>
          <a:ea typeface="+mn-ea"/>
        </a:defRPr>
      </a:lvl7pPr>
      <a:lvl8pPr marL="3429000" indent="-228600" algn="l" rtl="0" fontAlgn="base">
        <a:spcBef>
          <a:spcPct val="20000"/>
        </a:spcBef>
        <a:spcAft>
          <a:spcPct val="0"/>
        </a:spcAft>
        <a:buChar char="»"/>
        <a:defRPr kumimoji="1" sz="1400" b="1">
          <a:solidFill>
            <a:srgbClr val="3366FF"/>
          </a:solidFill>
          <a:latin typeface="+mn-lt"/>
          <a:ea typeface="+mn-ea"/>
        </a:defRPr>
      </a:lvl8pPr>
      <a:lvl9pPr marL="3886200" indent="-228600" algn="l" rtl="0" fontAlgn="base">
        <a:spcBef>
          <a:spcPct val="20000"/>
        </a:spcBef>
        <a:spcAft>
          <a:spcPct val="0"/>
        </a:spcAft>
        <a:buChar char="»"/>
        <a:defRPr kumimoji="1" sz="1400" b="1">
          <a:solidFill>
            <a:srgbClr val="3366FF"/>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ctrTitle"/>
          </p:nvPr>
        </p:nvSpPr>
        <p:spPr>
          <a:xfrm>
            <a:off x="1187462" y="1916832"/>
            <a:ext cx="6624736" cy="2546364"/>
          </a:xfrm>
        </p:spPr>
        <p:txBody>
          <a:bodyPr lIns="95250" tIns="47625" rIns="95250" bIns="47625"/>
          <a:lstStyle/>
          <a:p>
            <a:pPr>
              <a:lnSpc>
                <a:spcPts val="5760"/>
              </a:lnSpc>
              <a:spcBef>
                <a:spcPts val="1200"/>
              </a:spcBef>
              <a:spcAft>
                <a:spcPts val="3600"/>
              </a:spcAft>
            </a:pPr>
            <a:r>
              <a:rPr lang="zh-TW" altLang="en-US" sz="4800" dirty="0" smtClean="0">
                <a:latin typeface="微軟正黑體" panose="020B0604030504040204" pitchFamily="34" charset="-120"/>
                <a:ea typeface="微軟正黑體" panose="020B0604030504040204" pitchFamily="34" charset="-120"/>
              </a:rPr>
              <a:t>行動寬頻專用電信網路</a:t>
            </a:r>
            <a:r>
              <a:rPr lang="zh-TW" altLang="en-US" sz="4800" dirty="0">
                <a:latin typeface="微軟正黑體" panose="020B0604030504040204" pitchFamily="34" charset="-120"/>
                <a:ea typeface="微軟正黑體" panose="020B0604030504040204" pitchFamily="34" charset="-120"/>
              </a:rPr>
              <a:t>（</a:t>
            </a:r>
            <a:r>
              <a:rPr lang="en-US" altLang="zh-TW" sz="4800" dirty="0">
                <a:latin typeface="微軟正黑體" panose="020B0604030504040204" pitchFamily="34" charset="-120"/>
                <a:ea typeface="微軟正黑體" panose="020B0604030504040204" pitchFamily="34" charset="-120"/>
              </a:rPr>
              <a:t>4.8-4.9GHz</a:t>
            </a:r>
            <a:r>
              <a:rPr lang="zh-TW" altLang="en-US" sz="4800" dirty="0" smtClean="0">
                <a:latin typeface="微軟正黑體" panose="020B0604030504040204" pitchFamily="34" charset="-120"/>
                <a:ea typeface="微軟正黑體" panose="020B0604030504040204" pitchFamily="34" charset="-120"/>
              </a:rPr>
              <a:t>）</a:t>
            </a:r>
            <a:r>
              <a:rPr lang="en-US" altLang="zh-TW" sz="4800" dirty="0" smtClean="0">
                <a:latin typeface="微軟正黑體" panose="020B0604030504040204" pitchFamily="34" charset="-120"/>
                <a:ea typeface="微軟正黑體" panose="020B0604030504040204" pitchFamily="34" charset="-120"/>
              </a:rPr>
              <a:t/>
            </a:r>
            <a:br>
              <a:rPr lang="en-US" altLang="zh-TW" sz="4800" dirty="0" smtClean="0">
                <a:latin typeface="微軟正黑體" panose="020B0604030504040204" pitchFamily="34" charset="-120"/>
                <a:ea typeface="微軟正黑體" panose="020B0604030504040204" pitchFamily="34" charset="-120"/>
              </a:rPr>
            </a:br>
            <a:r>
              <a:rPr lang="zh-TW" altLang="en-US" sz="4800" dirty="0" smtClean="0">
                <a:latin typeface="微軟正黑體" panose="020B0604030504040204" pitchFamily="34" charset="-120"/>
                <a:ea typeface="微軟正黑體" panose="020B0604030504040204" pitchFamily="34" charset="-120"/>
              </a:rPr>
              <a:t>政策諮詢</a:t>
            </a:r>
            <a:r>
              <a:rPr lang="en-US" altLang="zh-TW" sz="4800" dirty="0" smtClean="0">
                <a:latin typeface="微軟正黑體" panose="020B0604030504040204" pitchFamily="34" charset="-120"/>
                <a:ea typeface="微軟正黑體" panose="020B0604030504040204" pitchFamily="34" charset="-120"/>
              </a:rPr>
              <a:t/>
            </a:r>
            <a:br>
              <a:rPr lang="en-US" altLang="zh-TW" sz="4800" dirty="0" smtClean="0">
                <a:latin typeface="微軟正黑體" panose="020B0604030504040204" pitchFamily="34" charset="-120"/>
                <a:ea typeface="微軟正黑體" panose="020B0604030504040204" pitchFamily="34" charset="-120"/>
              </a:rPr>
            </a:br>
            <a:r>
              <a:rPr lang="zh-TW" altLang="en-US" sz="4000" dirty="0" smtClean="0">
                <a:solidFill>
                  <a:srgbClr val="002060"/>
                </a:solidFill>
                <a:latin typeface="微軟正黑體" panose="020B0604030504040204" pitchFamily="34" charset="-120"/>
                <a:ea typeface="微軟正黑體" panose="020B0604030504040204" pitchFamily="34" charset="-120"/>
              </a:rPr>
              <a:t>公開說明</a:t>
            </a:r>
            <a:r>
              <a:rPr lang="zh-TW" altLang="en-US" sz="4000" dirty="0">
                <a:solidFill>
                  <a:srgbClr val="002060"/>
                </a:solidFill>
                <a:latin typeface="微軟正黑體" panose="020B0604030504040204" pitchFamily="34" charset="-120"/>
                <a:ea typeface="微軟正黑體" panose="020B0604030504040204" pitchFamily="34" charset="-120"/>
              </a:rPr>
              <a:t>會</a:t>
            </a:r>
          </a:p>
        </p:txBody>
      </p:sp>
      <p:sp>
        <p:nvSpPr>
          <p:cNvPr id="16385" name="Rectangle 2"/>
          <p:cNvSpPr>
            <a:spLocks noGrp="1" noChangeArrowheads="1"/>
          </p:cNvSpPr>
          <p:nvPr>
            <p:ph type="subTitle" idx="1"/>
          </p:nvPr>
        </p:nvSpPr>
        <p:spPr>
          <a:xfrm>
            <a:off x="1545493" y="4797152"/>
            <a:ext cx="5908675" cy="993775"/>
          </a:xfrm>
        </p:spPr>
        <p:txBody>
          <a:bodyPr lIns="92075" tIns="46038" rIns="92075" bIns="46038"/>
          <a:lstStyle/>
          <a:p>
            <a:pPr eaLnBrk="1" hangingPunct="1"/>
            <a:endParaRPr lang="en-US" altLang="zh-TW" dirty="0">
              <a:solidFill>
                <a:srgbClr val="000099"/>
              </a:solidFill>
              <a:latin typeface="微軟正黑體" panose="020B0604030504040204" pitchFamily="34" charset="-120"/>
              <a:ea typeface="微軟正黑體" panose="020B0604030504040204" pitchFamily="34" charset="-120"/>
            </a:endParaRPr>
          </a:p>
          <a:p>
            <a:pPr eaLnBrk="1" hangingPunct="1"/>
            <a:r>
              <a:rPr lang="en-US" altLang="zh-TW" dirty="0" smtClean="0">
                <a:solidFill>
                  <a:srgbClr val="000099"/>
                </a:solidFill>
                <a:latin typeface="微軟正黑體" panose="020B0604030504040204" pitchFamily="34" charset="-120"/>
                <a:ea typeface="微軟正黑體" panose="020B0604030504040204" pitchFamily="34" charset="-120"/>
              </a:rPr>
              <a:t>110</a:t>
            </a:r>
            <a:r>
              <a:rPr lang="zh-TW" altLang="en-US" dirty="0" smtClean="0">
                <a:solidFill>
                  <a:srgbClr val="000099"/>
                </a:solidFill>
                <a:latin typeface="微軟正黑體" panose="020B0604030504040204" pitchFamily="34" charset="-120"/>
                <a:ea typeface="微軟正黑體" panose="020B0604030504040204" pitchFamily="34" charset="-120"/>
              </a:rPr>
              <a:t>年</a:t>
            </a:r>
            <a:r>
              <a:rPr lang="en-US" altLang="zh-TW" dirty="0" smtClean="0">
                <a:solidFill>
                  <a:srgbClr val="000099"/>
                </a:solidFill>
                <a:latin typeface="微軟正黑體" panose="020B0604030504040204" pitchFamily="34" charset="-120"/>
                <a:ea typeface="微軟正黑體" panose="020B0604030504040204" pitchFamily="34" charset="-120"/>
              </a:rPr>
              <a:t>5</a:t>
            </a:r>
            <a:r>
              <a:rPr lang="zh-TW" altLang="en-US" dirty="0" smtClean="0">
                <a:solidFill>
                  <a:srgbClr val="000099"/>
                </a:solidFill>
                <a:latin typeface="微軟正黑體" panose="020B0604030504040204" pitchFamily="34" charset="-120"/>
                <a:ea typeface="微軟正黑體" panose="020B0604030504040204" pitchFamily="34" charset="-120"/>
              </a:rPr>
              <a:t>月</a:t>
            </a:r>
            <a:r>
              <a:rPr lang="en-US" altLang="zh-TW" dirty="0" smtClean="0">
                <a:solidFill>
                  <a:srgbClr val="000099"/>
                </a:solidFill>
                <a:latin typeface="微軟正黑體" panose="020B0604030504040204" pitchFamily="34" charset="-120"/>
                <a:ea typeface="微軟正黑體" panose="020B0604030504040204" pitchFamily="34" charset="-120"/>
              </a:rPr>
              <a:t>4</a:t>
            </a:r>
            <a:r>
              <a:rPr lang="zh-TW" altLang="en-US" dirty="0" smtClean="0">
                <a:solidFill>
                  <a:srgbClr val="000099"/>
                </a:solidFill>
                <a:latin typeface="微軟正黑體" panose="020B0604030504040204" pitchFamily="34" charset="-120"/>
                <a:ea typeface="微軟正黑體" panose="020B0604030504040204" pitchFamily="34" charset="-120"/>
              </a:rPr>
              <a:t>日</a:t>
            </a:r>
            <a:endParaRPr lang="en-US" altLang="zh-TW" dirty="0">
              <a:solidFill>
                <a:srgbClr val="000099"/>
              </a:solidFill>
              <a:latin typeface="微軟正黑體" panose="020B0604030504040204" pitchFamily="34" charset="-120"/>
              <a:ea typeface="微軟正黑體" panose="020B0604030504040204" pitchFamily="34" charset="-120"/>
            </a:endParaRPr>
          </a:p>
        </p:txBody>
      </p:sp>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981075"/>
          </a:xfrm>
        </p:spPr>
        <p:txBody>
          <a:bodyPr/>
          <a:lstStyle/>
          <a:p>
            <a:r>
              <a:rPr lang="zh-TW" altLang="en-US" dirty="0">
                <a:solidFill>
                  <a:srgbClr val="1C1CA2"/>
                </a:solidFill>
                <a:latin typeface="微軟正黑體" panose="020B0604030504040204" pitchFamily="34" charset="-120"/>
                <a:ea typeface="微軟正黑體" panose="020B0604030504040204" pitchFamily="34" charset="-120"/>
              </a:rPr>
              <a:t>一</a:t>
            </a:r>
            <a:r>
              <a:rPr lang="zh-TW" altLang="en-US" dirty="0" smtClean="0">
                <a:solidFill>
                  <a:srgbClr val="1C1CA2"/>
                </a:solidFill>
                <a:latin typeface="微軟正黑體" panose="020B0604030504040204" pitchFamily="34" charset="-120"/>
                <a:ea typeface="微軟正黑體" panose="020B0604030504040204" pitchFamily="34" charset="-120"/>
              </a:rPr>
              <a:t>、設置及用途</a:t>
            </a:r>
            <a:endParaRPr lang="zh-TW" altLang="en-US" dirty="0">
              <a:solidFill>
                <a:srgbClr val="1C1CA2"/>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539552" y="981075"/>
            <a:ext cx="8352928" cy="5478423"/>
          </a:xfrm>
          <a:prstGeom prst="rect">
            <a:avLst/>
          </a:prstGeom>
        </p:spPr>
        <p:txBody>
          <a:bodyPr wrap="square">
            <a:spAutoFit/>
          </a:bodyPr>
          <a:lstStyle/>
          <a:p>
            <a:pPr marL="285750" lvl="0" indent="-285750">
              <a:lnSpc>
                <a:spcPts val="2500"/>
              </a:lnSpc>
              <a:spcBef>
                <a:spcPts val="600"/>
              </a:spcBef>
              <a:spcAft>
                <a:spcPts val="600"/>
              </a:spcAft>
              <a:buFont typeface="Wingdings" panose="05000000000000000000" pitchFamily="2" charset="2"/>
              <a:buChar char="l"/>
            </a:pP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設置方式釐清：</a:t>
            </a: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Wingdings" panose="05000000000000000000" pitchFamily="2" charset="2"/>
              <a:buChar char="Ø"/>
            </a:pPr>
            <a:endParaRPr lang="en-US"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500"/>
              </a:lnSpc>
              <a:spcBef>
                <a:spcPts val="600"/>
              </a:spcBef>
              <a:spcAft>
                <a:spcPts val="600"/>
              </a:spcAft>
            </a:pPr>
            <a:r>
              <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endPar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just">
              <a:lnSpc>
                <a:spcPts val="2500"/>
              </a:lnSpc>
              <a:spcBef>
                <a:spcPts val="600"/>
              </a:spcBef>
              <a:spcAft>
                <a:spcPts val="600"/>
              </a:spcAft>
            </a:pPr>
            <a:endPar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gn="just">
              <a:lnSpc>
                <a:spcPts val="2500"/>
              </a:lnSpc>
              <a:spcBef>
                <a:spcPts val="600"/>
              </a:spcBef>
              <a:spcAft>
                <a:spcPts val="600"/>
              </a:spcAft>
              <a:buFont typeface="Arial" panose="020B0604020202020204" pitchFamily="34" charset="0"/>
              <a:buChar char="•"/>
            </a:pPr>
            <a:endPar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just">
              <a:lnSpc>
                <a:spcPts val="2500"/>
              </a:lnSpc>
              <a:spcBef>
                <a:spcPts val="600"/>
              </a:spcBef>
              <a:spcAft>
                <a:spcPts val="600"/>
              </a:spcAft>
            </a:pPr>
            <a:endParaRPr lang="zh-TW"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矩形 5"/>
          <p:cNvSpPr/>
          <p:nvPr/>
        </p:nvSpPr>
        <p:spPr>
          <a:xfrm>
            <a:off x="647429" y="1379775"/>
            <a:ext cx="8245051" cy="4965462"/>
          </a:xfrm>
          <a:prstGeom prst="rect">
            <a:avLst/>
          </a:prstGeom>
        </p:spPr>
        <p:txBody>
          <a:bodyPr wrap="square">
            <a:spAutoFit/>
          </a:bodyPr>
          <a:lstStyle/>
          <a:p>
            <a:pPr marL="361950" indent="-285750">
              <a:lnSpc>
                <a:spcPts val="2500"/>
              </a:lnSpc>
              <a:spcBef>
                <a:spcPts val="600"/>
              </a:spcBef>
              <a:spcAft>
                <a:spcPts val="0"/>
              </a:spcAft>
              <a:buFont typeface="+mj-lt"/>
              <a:buAutoNum type="arabicPeriod"/>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代行動寬頻專用電信網路之設置，主要由</a:t>
            </a:r>
            <a:r>
              <a:rPr lang="zh-TW" altLang="en-US"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核心網路</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5G Core Network, 5GC</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）之控制平面（</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Control Plane, CP</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）功能、用戶平面功能（</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User Plane Function, UPF</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）、基地臺、終端設備（</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UE</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）組成</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285750">
              <a:lnSpc>
                <a:spcPts val="2500"/>
              </a:lnSpc>
              <a:spcBef>
                <a:spcPts val="600"/>
              </a:spcBef>
              <a:spcAft>
                <a:spcPts val="0"/>
              </a:spcAft>
              <a:buFont typeface="+mj-lt"/>
              <a:buAutoNum type="arabicPeriod"/>
            </a:pP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依場域端之需求</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，可將</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核心網路區分</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為：</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1.CP</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與</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UPF</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完全自</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建； </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僅</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UPF</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自</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建； </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不</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自建使用他人核心</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網路等情形。</a:t>
            </a: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1950" indent="-285750">
              <a:lnSpc>
                <a:spcPts val="2500"/>
              </a:lnSpc>
              <a:spcBef>
                <a:spcPts val="600"/>
              </a:spcBef>
              <a:spcAft>
                <a:spcPts val="0"/>
              </a:spcAft>
              <a:buFont typeface="+mj-lt"/>
              <a:buAutoNum type="arabicPeriod"/>
            </a:pP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電信管理</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法</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條第</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項</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規定</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公眾通信設置</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之電信網路，所稱設置：「指以自己名義建置、</a:t>
            </a:r>
            <a:r>
              <a:rPr lang="zh-TW" altLang="en-US"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組合自建及他人自建</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之電信網路。 </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534988" indent="-458788">
              <a:lnSpc>
                <a:spcPts val="2500"/>
              </a:lnSpc>
              <a:spcBef>
                <a:spcPts val="600"/>
              </a:spcBef>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行動寬頻專用電信網路之核心網路，是否得參考</a:t>
            </a:r>
            <a:r>
              <a:rPr lang="en-US" altLang="zh-TW"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電信管理法</a:t>
            </a:r>
            <a:r>
              <a:rPr lang="en-US" altLang="zh-TW"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第</a:t>
            </a:r>
            <a:r>
              <a:rPr lang="en-US" altLang="zh-TW"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3</a:t>
            </a:r>
            <a:r>
              <a:rPr lang="zh-TW" altLang="en-US"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條第</a:t>
            </a:r>
            <a:r>
              <a:rPr lang="en-US" altLang="zh-TW"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2</a:t>
            </a:r>
            <a:r>
              <a:rPr lang="zh-TW" altLang="en-US"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項規定，</a:t>
            </a:r>
            <a:r>
              <a:rPr lang="zh-TW" altLang="en-US" sz="16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組合</a:t>
            </a:r>
            <a:r>
              <a:rPr lang="zh-TW" altLang="en-US"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他人自建之核心網路？</a:t>
            </a:r>
            <a:endParaRPr lang="en-US" altLang="zh-TW" sz="16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534988" lvl="1" indent="-285750">
              <a:lnSpc>
                <a:spcPts val="2500"/>
              </a:lnSpc>
              <a:spcBef>
                <a:spcPts val="600"/>
              </a:spcBef>
              <a:spcAft>
                <a:spcPts val="0"/>
              </a:spcAft>
              <a:buFont typeface="Wingdings" panose="05000000000000000000" pitchFamily="2" charset="2"/>
              <a:buChar char="Ø"/>
            </a:pPr>
            <a:r>
              <a:rPr lang="zh-TW" altLang="en-US" sz="1600" b="1" kern="100" dirty="0" smtClean="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優點：減少中小企業負擔</a:t>
            </a:r>
            <a:endParaRPr lang="en-US" altLang="zh-TW" sz="1600" b="1" kern="100" dirty="0" smtClean="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534988" lvl="1" indent="-285750">
              <a:lnSpc>
                <a:spcPts val="2500"/>
              </a:lnSpc>
              <a:spcBef>
                <a:spcPts val="600"/>
              </a:spcBef>
              <a:spcAft>
                <a:spcPts val="0"/>
              </a:spcAft>
              <a:buFont typeface="Wingdings" panose="05000000000000000000" pitchFamily="2" charset="2"/>
              <a:buChar char="Ø"/>
            </a:pPr>
            <a:r>
              <a:rPr lang="zh-TW" altLang="en-US" sz="1600" b="1" kern="100" dirty="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缺點：若組合他人網路，可能有</a:t>
            </a:r>
            <a:r>
              <a:rPr lang="zh-TW" altLang="en-US" sz="1600" b="1" kern="100" dirty="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rPr>
              <a:t>管控能力問題，包含：故障管理、組態管理、效能管理、安全管理等，場域設置者應</a:t>
            </a:r>
            <a:r>
              <a:rPr lang="zh-TW" altLang="en-US" sz="1600" b="1" kern="100" dirty="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思考網路如何不受他人影響。</a:t>
            </a:r>
            <a:endParaRPr lang="en-US" altLang="zh-TW" sz="1600" b="1" kern="100" dirty="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sp>
        <p:nvSpPr>
          <p:cNvPr id="8" name="文字方塊 7"/>
          <p:cNvSpPr txBox="1"/>
          <p:nvPr/>
        </p:nvSpPr>
        <p:spPr>
          <a:xfrm>
            <a:off x="6084168" y="408324"/>
            <a:ext cx="881973"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a:solidFill>
                  <a:srgbClr val="1C1CA2"/>
                </a:solidFill>
                <a:latin typeface="微軟正黑體" panose="020B0604030504040204" pitchFamily="34" charset="-120"/>
                <a:ea typeface="微軟正黑體" panose="020B0604030504040204" pitchFamily="34" charset="-120"/>
              </a:rPr>
              <a:t> </a:t>
            </a:r>
            <a:r>
              <a:rPr lang="en-US" altLang="zh-TW" sz="1400" b="1" dirty="0" smtClean="0">
                <a:solidFill>
                  <a:srgbClr val="1C1CA2"/>
                </a:solidFill>
                <a:latin typeface="微軟正黑體" panose="020B0604030504040204" pitchFamily="34" charset="-120"/>
                <a:ea typeface="微軟正黑體" panose="020B0604030504040204" pitchFamily="34" charset="-120"/>
              </a:rPr>
              <a:t>2/4</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871021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981075"/>
          </a:xfrm>
        </p:spPr>
        <p:txBody>
          <a:bodyPr/>
          <a:lstStyle/>
          <a:p>
            <a:r>
              <a:rPr lang="zh-TW" altLang="en-US" dirty="0">
                <a:solidFill>
                  <a:srgbClr val="1C1CA2"/>
                </a:solidFill>
                <a:latin typeface="微軟正黑體" panose="020B0604030504040204" pitchFamily="34" charset="-120"/>
                <a:ea typeface="微軟正黑體" panose="020B0604030504040204" pitchFamily="34" charset="-120"/>
              </a:rPr>
              <a:t>一</a:t>
            </a:r>
            <a:r>
              <a:rPr lang="zh-TW" altLang="en-US" dirty="0" smtClean="0">
                <a:solidFill>
                  <a:srgbClr val="1C1CA2"/>
                </a:solidFill>
                <a:latin typeface="微軟正黑體" panose="020B0604030504040204" pitchFamily="34" charset="-120"/>
                <a:ea typeface="微軟正黑體" panose="020B0604030504040204" pitchFamily="34" charset="-120"/>
              </a:rPr>
              <a:t>、設置及用途</a:t>
            </a:r>
            <a:endParaRPr lang="zh-TW" altLang="en-US" dirty="0">
              <a:solidFill>
                <a:srgbClr val="1C1CA2"/>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848855" y="836712"/>
            <a:ext cx="7737166" cy="7696979"/>
          </a:xfrm>
          <a:prstGeom prst="rect">
            <a:avLst/>
          </a:prstGeom>
        </p:spPr>
        <p:txBody>
          <a:bodyPr wrap="square">
            <a:spAutoFit/>
          </a:bodyPr>
          <a:lstStyle/>
          <a:p>
            <a:pPr marL="285750" lvl="0" indent="-285750">
              <a:lnSpc>
                <a:spcPts val="2500"/>
              </a:lnSpc>
              <a:spcBef>
                <a:spcPts val="600"/>
              </a:spcBef>
              <a:spcAft>
                <a:spcPts val="600"/>
              </a:spcAft>
              <a:buFont typeface="Wingdings" panose="05000000000000000000" pitchFamily="2" charset="2"/>
              <a:buChar char="l"/>
            </a:pP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申請場域地理範圍限制</a:t>
            </a:r>
            <a:r>
              <a:rPr lang="zh-TW"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9263" lvl="0" indent="-342900">
              <a:lnSpc>
                <a:spcPts val="2500"/>
              </a:lnSpc>
              <a:spcBef>
                <a:spcPts val="600"/>
              </a:spcBef>
              <a:spcAft>
                <a:spcPts val="600"/>
              </a:spcAft>
              <a:buFont typeface="+mj-lt"/>
              <a:buAutoNum type="arabicPeriod"/>
            </a:pPr>
            <a:r>
              <a:rPr lang="zh-TW"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以</a:t>
            </a:r>
            <a:r>
              <a:rPr lang="zh-TW"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土地或建物之所有人、使用人或管理人</a:t>
            </a:r>
            <a:r>
              <a:rPr lang="zh-TW"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為限</a:t>
            </a: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449263" lvl="0" indent="-342900">
              <a:lnSpc>
                <a:spcPts val="2500"/>
              </a:lnSpc>
              <a:spcBef>
                <a:spcPts val="600"/>
              </a:spcBef>
              <a:spcAft>
                <a:spcPts val="600"/>
              </a:spcAft>
              <a:buFont typeface="+mj-lt"/>
              <a:buAutoNum type="arabicPeriod"/>
            </a:pPr>
            <a:r>
              <a:rPr lang="zh-TW"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對同</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zh-TW"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地理</a:t>
            </a:r>
            <a:r>
              <a:rPr lang="zh-TW"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區域</a:t>
            </a:r>
            <a:r>
              <a:rPr lang="zh-TW"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有</a:t>
            </a: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２</a:t>
            </a:r>
            <a:r>
              <a:rPr lang="zh-TW"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以上</a:t>
            </a:r>
            <a:r>
              <a:rPr lang="zh-TW"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申請者提出申請時，如法律另有規定或契約另有訂定者，從其規定；若無則應自行協調處理，</a:t>
            </a:r>
            <a:r>
              <a:rPr lang="zh-TW" altLang="zh-TW" sz="18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協調不成者以所有人優先於使用人，使用人優先於管理人</a:t>
            </a:r>
            <a:r>
              <a:rPr lang="zh-TW"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Bef>
                <a:spcPts val="600"/>
              </a:spcBef>
              <a:spcAft>
                <a:spcPts val="600"/>
              </a:spcAft>
            </a:pPr>
            <a:endPar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ts val="2500"/>
              </a:lnSpc>
              <a:spcBef>
                <a:spcPts val="600"/>
              </a:spcBef>
              <a:spcAft>
                <a:spcPts val="600"/>
              </a:spcAft>
              <a:buFont typeface="Wingdings" panose="05000000000000000000" pitchFamily="2" charset="2"/>
              <a:buChar char="l"/>
            </a:pPr>
            <a:r>
              <a:rPr lang="zh-TW" altLang="en-US" sz="1800" b="1" kern="100" dirty="0" smtClean="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rPr>
              <a:t>申請</a:t>
            </a:r>
            <a:r>
              <a:rPr lang="zh-TW" altLang="en-US" sz="1800" b="1" kern="100" dirty="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rPr>
              <a:t>者不得為陸資投資事業，且以機關（構）、公司、法人為限。</a:t>
            </a:r>
            <a:endParaRPr lang="en-US" altLang="zh-TW" sz="1800" b="1" kern="100" dirty="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500"/>
              </a:lnSpc>
              <a:spcBef>
                <a:spcPts val="600"/>
              </a:spcBef>
              <a:spcAft>
                <a:spcPts val="600"/>
              </a:spcAft>
            </a:pPr>
            <a:endPar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just">
              <a:lnSpc>
                <a:spcPts val="2500"/>
              </a:lnSpc>
              <a:spcBef>
                <a:spcPts val="600"/>
              </a:spcBef>
              <a:spcAft>
                <a:spcPts val="600"/>
              </a:spcAft>
            </a:pPr>
            <a:endPar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gn="just">
              <a:lnSpc>
                <a:spcPts val="2500"/>
              </a:lnSpc>
              <a:spcBef>
                <a:spcPts val="600"/>
              </a:spcBef>
              <a:spcAft>
                <a:spcPts val="600"/>
              </a:spcAft>
              <a:buFont typeface="Arial" panose="020B0604020202020204" pitchFamily="34" charset="0"/>
              <a:buChar char="•"/>
            </a:pPr>
            <a:endPar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just">
              <a:lnSpc>
                <a:spcPts val="2500"/>
              </a:lnSpc>
              <a:spcBef>
                <a:spcPts val="600"/>
              </a:spcBef>
              <a:spcAft>
                <a:spcPts val="600"/>
              </a:spcAft>
            </a:pPr>
            <a:endParaRPr lang="zh-TW"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3" name="表格 12"/>
          <p:cNvGraphicFramePr>
            <a:graphicFrameLocks noGrp="1"/>
          </p:cNvGraphicFramePr>
          <p:nvPr>
            <p:extLst>
              <p:ext uri="{D42A27DB-BD31-4B8C-83A1-F6EECF244321}">
                <p14:modId xmlns:p14="http://schemas.microsoft.com/office/powerpoint/2010/main" val="2765048633"/>
              </p:ext>
            </p:extLst>
          </p:nvPr>
        </p:nvGraphicFramePr>
        <p:xfrm>
          <a:off x="1004429" y="2881531"/>
          <a:ext cx="7426015" cy="1623311"/>
        </p:xfrm>
        <a:graphic>
          <a:graphicData uri="http://schemas.openxmlformats.org/drawingml/2006/table">
            <a:tbl>
              <a:tblPr firstRow="1" bandRow="1">
                <a:tableStyleId>{5C22544A-7EE6-4342-B048-85BDC9FD1C3A}</a:tableStyleId>
              </a:tblPr>
              <a:tblGrid>
                <a:gridCol w="1089311">
                  <a:extLst>
                    <a:ext uri="{9D8B030D-6E8A-4147-A177-3AD203B41FA5}">
                      <a16:colId xmlns:a16="http://schemas.microsoft.com/office/drawing/2014/main" val="20000"/>
                    </a:ext>
                  </a:extLst>
                </a:gridCol>
                <a:gridCol w="6336704">
                  <a:extLst>
                    <a:ext uri="{9D8B030D-6E8A-4147-A177-3AD203B41FA5}">
                      <a16:colId xmlns:a16="http://schemas.microsoft.com/office/drawing/2014/main" val="20001"/>
                    </a:ext>
                  </a:extLst>
                </a:gridCol>
              </a:tblGrid>
              <a:tr h="216024">
                <a:tc>
                  <a:txBody>
                    <a:bodyPr/>
                    <a:lstStyle/>
                    <a:p>
                      <a:pPr algn="ctr"/>
                      <a:r>
                        <a:rPr lang="zh-TW" altLang="en-US"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altLang="en-US"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rgbClr val="1C1CA2"/>
                      </a:solidFill>
                      <a:prstDash val="solid"/>
                      <a:round/>
                      <a:headEnd type="none" w="med" len="med"/>
                      <a:tailEnd type="none" w="med" len="med"/>
                    </a:lnL>
                    <a:lnR w="12700" cap="flat" cmpd="sng" algn="ctr">
                      <a:solidFill>
                        <a:srgbClr val="1C1CA2"/>
                      </a:solidFill>
                      <a:prstDash val="solid"/>
                      <a:round/>
                      <a:headEnd type="none" w="med" len="med"/>
                      <a:tailEnd type="none" w="med" len="med"/>
                    </a:lnR>
                    <a:lnT w="12700" cap="flat" cmpd="sng" algn="ctr">
                      <a:solidFill>
                        <a:srgbClr val="1C1CA2"/>
                      </a:solidFill>
                      <a:prstDash val="solid"/>
                      <a:round/>
                      <a:headEnd type="none" w="med" len="med"/>
                      <a:tailEnd type="none" w="med" len="med"/>
                    </a:lnT>
                    <a:lnB w="12700" cap="flat" cmpd="sng" algn="ctr">
                      <a:solidFill>
                        <a:srgbClr val="1C1CA2"/>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說明</a:t>
                      </a:r>
                      <a:endParaRPr lang="en-US" altLang="zh-TW"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rgbClr val="1C1CA2"/>
                      </a:solidFill>
                      <a:prstDash val="solid"/>
                      <a:round/>
                      <a:headEnd type="none" w="med" len="med"/>
                      <a:tailEnd type="none" w="med" len="med"/>
                    </a:lnL>
                    <a:lnR w="12700" cap="flat" cmpd="sng" algn="ctr">
                      <a:solidFill>
                        <a:srgbClr val="1C1CA2"/>
                      </a:solidFill>
                      <a:prstDash val="solid"/>
                      <a:round/>
                      <a:headEnd type="none" w="med" len="med"/>
                      <a:tailEnd type="none" w="med" len="med"/>
                    </a:lnR>
                    <a:lnT w="12700" cap="flat" cmpd="sng" algn="ctr">
                      <a:solidFill>
                        <a:srgbClr val="1C1CA2"/>
                      </a:solidFill>
                      <a:prstDash val="solid"/>
                      <a:round/>
                      <a:headEnd type="none" w="med" len="med"/>
                      <a:tailEnd type="none" w="med" len="med"/>
                    </a:lnT>
                    <a:lnB w="12700" cap="flat" cmpd="sng" algn="ctr">
                      <a:solidFill>
                        <a:srgbClr val="1C1CA2"/>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88032">
                <a:tc>
                  <a:txBody>
                    <a:bodyPr/>
                    <a:lstStyle/>
                    <a:p>
                      <a:pPr algn="ctr"/>
                      <a:r>
                        <a:rPr lang="zh-TW" altLang="en-US"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所有人</a:t>
                      </a:r>
                      <a:endParaRPr lang="zh-TW" altLang="en-US" sz="1600" dirty="0"/>
                    </a:p>
                  </a:txBody>
                  <a:tcPr anchor="ctr">
                    <a:lnL w="12700" cap="flat" cmpd="sng" algn="ctr">
                      <a:solidFill>
                        <a:srgbClr val="1C1CA2"/>
                      </a:solidFill>
                      <a:prstDash val="solid"/>
                      <a:round/>
                      <a:headEnd type="none" w="med" len="med"/>
                      <a:tailEnd type="none" w="med" len="med"/>
                    </a:lnL>
                    <a:lnR w="12700" cap="flat" cmpd="sng" algn="ctr">
                      <a:solidFill>
                        <a:srgbClr val="1C1CA2"/>
                      </a:solidFill>
                      <a:prstDash val="solid"/>
                      <a:round/>
                      <a:headEnd type="none" w="med" len="med"/>
                      <a:tailEnd type="none" w="med" len="med"/>
                    </a:lnR>
                    <a:lnT w="12700" cap="flat" cmpd="sng" algn="ctr">
                      <a:solidFill>
                        <a:srgbClr val="1C1CA2"/>
                      </a:solidFill>
                      <a:prstDash val="solid"/>
                      <a:round/>
                      <a:headEnd type="none" w="med" len="med"/>
                      <a:tailEnd type="none" w="med" len="med"/>
                    </a:lnT>
                    <a:lnB w="12700" cap="flat" cmpd="sng" algn="ctr">
                      <a:solidFill>
                        <a:srgbClr val="1C1CA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指依民法規定，對土地或建物具所有權</a:t>
                      </a:r>
                      <a:endParaRPr lang="zh-TW" altLang="en-US"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rgbClr val="1C1CA2"/>
                      </a:solidFill>
                      <a:prstDash val="solid"/>
                      <a:round/>
                      <a:headEnd type="none" w="med" len="med"/>
                      <a:tailEnd type="none" w="med" len="med"/>
                    </a:lnL>
                    <a:lnR w="12700" cap="flat" cmpd="sng" algn="ctr">
                      <a:solidFill>
                        <a:srgbClr val="1C1CA2"/>
                      </a:solidFill>
                      <a:prstDash val="solid"/>
                      <a:round/>
                      <a:headEnd type="none" w="med" len="med"/>
                      <a:tailEnd type="none" w="med" len="med"/>
                    </a:lnR>
                    <a:lnT w="12700" cap="flat" cmpd="sng" algn="ctr">
                      <a:solidFill>
                        <a:srgbClr val="1C1CA2"/>
                      </a:solidFill>
                      <a:prstDash val="solid"/>
                      <a:round/>
                      <a:headEnd type="none" w="med" len="med"/>
                      <a:tailEnd type="none" w="med" len="med"/>
                    </a:lnT>
                    <a:lnB w="12700" cap="flat" cmpd="sng" algn="ctr">
                      <a:solidFill>
                        <a:srgbClr val="1C1CA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631">
                <a:tc>
                  <a:txBody>
                    <a:bodyPr/>
                    <a:lstStyle/>
                    <a:p>
                      <a:pPr algn="ctr"/>
                      <a:r>
                        <a:rPr lang="zh-TW" altLang="en-US"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使用人</a:t>
                      </a:r>
                      <a:endParaRPr lang="zh-TW" altLang="en-US" sz="1600" dirty="0"/>
                    </a:p>
                  </a:txBody>
                  <a:tcPr anchor="ctr">
                    <a:lnL w="12700" cap="flat" cmpd="sng" algn="ctr">
                      <a:solidFill>
                        <a:srgbClr val="1C1CA2"/>
                      </a:solidFill>
                      <a:prstDash val="solid"/>
                      <a:round/>
                      <a:headEnd type="none" w="med" len="med"/>
                      <a:tailEnd type="none" w="med" len="med"/>
                    </a:lnL>
                    <a:lnR w="12700" cap="flat" cmpd="sng" algn="ctr">
                      <a:solidFill>
                        <a:srgbClr val="1C1CA2"/>
                      </a:solidFill>
                      <a:prstDash val="solid"/>
                      <a:round/>
                      <a:headEnd type="none" w="med" len="med"/>
                      <a:tailEnd type="none" w="med" len="med"/>
                    </a:lnR>
                    <a:lnT w="12700" cap="flat" cmpd="sng" algn="ctr">
                      <a:solidFill>
                        <a:srgbClr val="1C1CA2"/>
                      </a:solidFill>
                      <a:prstDash val="solid"/>
                      <a:round/>
                      <a:headEnd type="none" w="med" len="med"/>
                      <a:tailEnd type="none" w="med" len="med"/>
                    </a:lnT>
                    <a:lnB w="12700" cap="flat" cmpd="sng" algn="ctr">
                      <a:solidFill>
                        <a:srgbClr val="1C1CA2"/>
                      </a:solidFill>
                      <a:prstDash val="solid"/>
                      <a:round/>
                      <a:headEnd type="none" w="med" len="med"/>
                      <a:tailEnd type="none" w="med" len="med"/>
                    </a:lnB>
                    <a:solidFill>
                      <a:schemeClr val="bg1"/>
                    </a:solidFill>
                  </a:tcPr>
                </a:tc>
                <a:tc>
                  <a:txBody>
                    <a:bodyPr/>
                    <a:lstStyle/>
                    <a:p>
                      <a:r>
                        <a:rPr lang="zh-TW" altLang="zh-TW"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指依民法規定，對土地或建物具有租賃契約關係，或地上權、農育權</a:t>
                      </a:r>
                      <a:endParaRPr lang="zh-TW" altLang="zh-TW"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rgbClr val="1C1CA2"/>
                      </a:solidFill>
                      <a:prstDash val="solid"/>
                      <a:round/>
                      <a:headEnd type="none" w="med" len="med"/>
                      <a:tailEnd type="none" w="med" len="med"/>
                    </a:lnL>
                    <a:lnR w="12700" cap="flat" cmpd="sng" algn="ctr">
                      <a:solidFill>
                        <a:srgbClr val="1C1CA2"/>
                      </a:solidFill>
                      <a:prstDash val="solid"/>
                      <a:round/>
                      <a:headEnd type="none" w="med" len="med"/>
                      <a:tailEnd type="none" w="med" len="med"/>
                    </a:lnR>
                    <a:lnT w="12700" cap="flat" cmpd="sng" algn="ctr">
                      <a:solidFill>
                        <a:srgbClr val="1C1CA2"/>
                      </a:solidFill>
                      <a:prstDash val="solid"/>
                      <a:round/>
                      <a:headEnd type="none" w="med" len="med"/>
                      <a:tailEnd type="none" w="med" len="med"/>
                    </a:lnT>
                    <a:lnB w="12700" cap="flat" cmpd="sng" algn="ctr">
                      <a:solidFill>
                        <a:srgbClr val="1C1CA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3631">
                <a:tc>
                  <a:txBody>
                    <a:bodyPr/>
                    <a:lstStyle/>
                    <a:p>
                      <a:pPr algn="ctr"/>
                      <a:r>
                        <a:rPr lang="zh-TW" altLang="en-US"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管理人</a:t>
                      </a:r>
                      <a:endParaRPr lang="zh-TW" altLang="en-US" sz="1600" dirty="0"/>
                    </a:p>
                  </a:txBody>
                  <a:tcPr anchor="ctr">
                    <a:lnL w="12700" cap="flat" cmpd="sng" algn="ctr">
                      <a:solidFill>
                        <a:srgbClr val="1C1CA2"/>
                      </a:solidFill>
                      <a:prstDash val="solid"/>
                      <a:round/>
                      <a:headEnd type="none" w="med" len="med"/>
                      <a:tailEnd type="none" w="med" len="med"/>
                    </a:lnL>
                    <a:lnR w="12700" cap="flat" cmpd="sng" algn="ctr">
                      <a:solidFill>
                        <a:srgbClr val="1C1CA2"/>
                      </a:solidFill>
                      <a:prstDash val="solid"/>
                      <a:round/>
                      <a:headEnd type="none" w="med" len="med"/>
                      <a:tailEnd type="none" w="med" len="med"/>
                    </a:lnR>
                    <a:lnT w="12700" cap="flat" cmpd="sng" algn="ctr">
                      <a:solidFill>
                        <a:srgbClr val="1C1CA2"/>
                      </a:solidFill>
                      <a:prstDash val="solid"/>
                      <a:round/>
                      <a:headEnd type="none" w="med" len="med"/>
                      <a:tailEnd type="none" w="med" len="med"/>
                    </a:lnT>
                    <a:lnB w="12700" cap="flat" cmpd="sng" algn="ctr">
                      <a:solidFill>
                        <a:srgbClr val="1C1CA2"/>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指依法或契約對公有或他人所有之土地或建物具有實際支配管理權</a:t>
                      </a:r>
                      <a:r>
                        <a:rPr lang="zh-TW" altLang="en-US"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，並</a:t>
                      </a:r>
                      <a:r>
                        <a:rPr lang="zh-TW" altLang="zh-TW"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以公共服務網路用途為限</a:t>
                      </a:r>
                    </a:p>
                  </a:txBody>
                  <a:tcPr>
                    <a:lnL w="12700" cap="flat" cmpd="sng" algn="ctr">
                      <a:solidFill>
                        <a:srgbClr val="1C1CA2"/>
                      </a:solidFill>
                      <a:prstDash val="solid"/>
                      <a:round/>
                      <a:headEnd type="none" w="med" len="med"/>
                      <a:tailEnd type="none" w="med" len="med"/>
                    </a:lnL>
                    <a:lnR w="12700" cap="flat" cmpd="sng" algn="ctr">
                      <a:solidFill>
                        <a:srgbClr val="1C1CA2"/>
                      </a:solidFill>
                      <a:prstDash val="solid"/>
                      <a:round/>
                      <a:headEnd type="none" w="med" len="med"/>
                      <a:tailEnd type="none" w="med" len="med"/>
                    </a:lnR>
                    <a:lnT w="12700" cap="flat" cmpd="sng" algn="ctr">
                      <a:solidFill>
                        <a:srgbClr val="1C1CA2"/>
                      </a:solidFill>
                      <a:prstDash val="solid"/>
                      <a:round/>
                      <a:headEnd type="none" w="med" len="med"/>
                      <a:tailEnd type="none" w="med" len="med"/>
                    </a:lnT>
                    <a:lnB w="12700" cap="flat" cmpd="sng" algn="ctr">
                      <a:solidFill>
                        <a:srgbClr val="1C1CA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4" name="矩形 13"/>
          <p:cNvSpPr/>
          <p:nvPr/>
        </p:nvSpPr>
        <p:spPr>
          <a:xfrm>
            <a:off x="1004429" y="4509120"/>
            <a:ext cx="7884368" cy="1528624"/>
          </a:xfrm>
          <a:prstGeom prst="rect">
            <a:avLst/>
          </a:prstGeom>
        </p:spPr>
        <p:txBody>
          <a:bodyPr wrap="square">
            <a:spAutoFit/>
          </a:bodyPr>
          <a:lstStyle/>
          <a:p>
            <a:pPr lvl="0">
              <a:lnSpc>
                <a:spcPts val="2000"/>
              </a:lnSpc>
              <a:spcBef>
                <a:spcPts val="600"/>
              </a:spcBef>
              <a:spcAft>
                <a:spcPts val="0"/>
              </a:spcAft>
            </a:pP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參考依據：</a:t>
            </a:r>
            <a:endPar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171450" lvl="0" indent="-171450">
              <a:lnSpc>
                <a:spcPts val="2000"/>
              </a:lnSpc>
              <a:spcBef>
                <a:spcPts val="600"/>
              </a:spcBef>
              <a:spcAft>
                <a:spcPts val="0"/>
              </a:spcAft>
              <a:buFont typeface="Wingdings" panose="05000000000000000000" pitchFamily="2" charset="2"/>
              <a:buChar char="Ø"/>
            </a:pP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法國</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2.6 GHz TDD</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專網申請</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場</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域，限於與申請人之專業活動有關而須超高速寬頻服務涵蓋之區域。</a:t>
            </a:r>
            <a:endPar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171450" lvl="0" indent="-171450">
              <a:lnSpc>
                <a:spcPts val="2000"/>
              </a:lnSpc>
              <a:spcBef>
                <a:spcPts val="600"/>
              </a:spcBef>
              <a:spcAft>
                <a:spcPts val="0"/>
              </a:spcAft>
              <a:buFont typeface="Wingdings" panose="05000000000000000000" pitchFamily="2" charset="2"/>
              <a:buChar char="Ø"/>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日本：</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Local 5G</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為在建物或土地內（包含所有人、租借者）所自建之</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5G</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網路，建築物或土地所有權人所委託建構</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5G</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網路之業者，得在委託範圍內取得</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Local</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5G</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執照。</a:t>
            </a: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sp>
        <p:nvSpPr>
          <p:cNvPr id="8" name="文字方塊 7"/>
          <p:cNvSpPr txBox="1"/>
          <p:nvPr/>
        </p:nvSpPr>
        <p:spPr>
          <a:xfrm>
            <a:off x="6084168" y="408324"/>
            <a:ext cx="881973"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a:solidFill>
                  <a:srgbClr val="1C1CA2"/>
                </a:solidFill>
                <a:latin typeface="微軟正黑體" panose="020B0604030504040204" pitchFamily="34" charset="-120"/>
                <a:ea typeface="微軟正黑體" panose="020B0604030504040204" pitchFamily="34" charset="-120"/>
              </a:rPr>
              <a:t> </a:t>
            </a:r>
            <a:r>
              <a:rPr lang="en-US" altLang="zh-TW" sz="1400" b="1" dirty="0" smtClean="0">
                <a:solidFill>
                  <a:srgbClr val="1C1CA2"/>
                </a:solidFill>
                <a:latin typeface="微軟正黑體" panose="020B0604030504040204" pitchFamily="34" charset="-120"/>
                <a:ea typeface="微軟正黑體" panose="020B0604030504040204" pitchFamily="34" charset="-120"/>
              </a:rPr>
              <a:t>3/4</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5226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981075"/>
          </a:xfrm>
        </p:spPr>
        <p:txBody>
          <a:bodyPr/>
          <a:lstStyle/>
          <a:p>
            <a:r>
              <a:rPr lang="zh-TW" altLang="en-US" dirty="0">
                <a:solidFill>
                  <a:srgbClr val="1C1CA2"/>
                </a:solidFill>
                <a:latin typeface="微軟正黑體" panose="020B0604030504040204" pitchFamily="34" charset="-120"/>
                <a:ea typeface="微軟正黑體" panose="020B0604030504040204" pitchFamily="34" charset="-120"/>
              </a:rPr>
              <a:t>一</a:t>
            </a:r>
            <a:r>
              <a:rPr lang="zh-TW" altLang="en-US" dirty="0" smtClean="0">
                <a:solidFill>
                  <a:srgbClr val="1C1CA2"/>
                </a:solidFill>
                <a:latin typeface="微軟正黑體" panose="020B0604030504040204" pitchFamily="34" charset="-120"/>
                <a:ea typeface="微軟正黑體" panose="020B0604030504040204" pitchFamily="34" charset="-120"/>
              </a:rPr>
              <a:t>、設置及用途</a:t>
            </a:r>
            <a:endParaRPr lang="zh-TW" altLang="en-US" dirty="0">
              <a:solidFill>
                <a:srgbClr val="1C1CA2"/>
              </a:solidFill>
              <a:latin typeface="微軟正黑體" panose="020B0604030504040204" pitchFamily="34" charset="-120"/>
              <a:ea typeface="微軟正黑體" panose="020B0604030504040204" pitchFamily="34" charset="-120"/>
            </a:endParaRPr>
          </a:p>
        </p:txBody>
      </p:sp>
      <p:sp>
        <p:nvSpPr>
          <p:cNvPr id="24" name="矩形 23"/>
          <p:cNvSpPr/>
          <p:nvPr/>
        </p:nvSpPr>
        <p:spPr>
          <a:xfrm>
            <a:off x="611560" y="787957"/>
            <a:ext cx="8208912" cy="5706690"/>
          </a:xfrm>
          <a:prstGeom prst="rect">
            <a:avLst/>
          </a:prstGeom>
        </p:spPr>
        <p:txBody>
          <a:bodyPr wrap="square">
            <a:spAutoFit/>
          </a:bodyPr>
          <a:lstStyle/>
          <a:p>
            <a:pPr marL="285750" lvl="0" indent="-285750">
              <a:lnSpc>
                <a:spcPts val="2500"/>
              </a:lnSpc>
              <a:spcBef>
                <a:spcPts val="600"/>
              </a:spcBef>
              <a:spcAft>
                <a:spcPts val="600"/>
              </a:spcAft>
              <a:buFont typeface="Wingdings" panose="05000000000000000000" pitchFamily="2" charset="2"/>
              <a:buChar char="l"/>
            </a:pP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供自己使用之認定</a:t>
            </a:r>
            <a:r>
              <a:rPr lang="zh-TW"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r>
              <a:rPr lang="zh-TW"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判斷是否為本身業務，得以下列要件判斷之：</a:t>
            </a:r>
          </a:p>
          <a:p>
            <a:pPr marL="449263" lvl="0" indent="-342900">
              <a:lnSpc>
                <a:spcPct val="150000"/>
              </a:lnSpc>
              <a:buFont typeface="+mj-lt"/>
              <a:buAutoNum type="arabicPeriod"/>
            </a:pP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申請</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行動寬頻專用電信網路之設置目的及用途</a:t>
            </a:r>
            <a:r>
              <a:rPr lang="en-US"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公共服務網路或自用網路</a:t>
            </a:r>
            <a:r>
              <a:rPr lang="en-US"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是否與本身職掌業務直接相關綜合判斷。</a:t>
            </a:r>
          </a:p>
          <a:p>
            <a:pPr marL="449263" lvl="0" indent="-342900">
              <a:lnSpc>
                <a:spcPct val="150000"/>
              </a:lnSpc>
              <a:buFont typeface="+mj-lt"/>
              <a:buAutoNum type="arabicPeriod"/>
            </a:pP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不得</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提供公眾電信服務。</a:t>
            </a:r>
          </a:p>
          <a:p>
            <a:pPr marL="449263" lvl="0" indent="-342900">
              <a:lnSpc>
                <a:spcPct val="150000"/>
              </a:lnSpc>
              <a:buFont typeface="+mj-lt"/>
              <a:buAutoNum type="arabicPeriod"/>
            </a:pP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行動</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寬頻專用電信網路之實際利用者，應與該專網之申請者間具備契約關係。 </a:t>
            </a:r>
          </a:p>
          <a:p>
            <a:pPr marL="449263" lvl="0" indent="-342900">
              <a:lnSpc>
                <a:spcPct val="150000"/>
              </a:lnSpc>
              <a:buFont typeface="+mj-lt"/>
              <a:buAutoNum type="arabicPeriod"/>
            </a:pP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接</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取該專網之終端設備應由申請者提供或指定為限。</a:t>
            </a:r>
          </a:p>
          <a:p>
            <a:pPr marL="449263" lvl="0" indent="-342900">
              <a:lnSpc>
                <a:spcPct val="150000"/>
              </a:lnSpc>
              <a:buFont typeface="+mj-lt"/>
              <a:buAutoNum type="arabicPeriod"/>
            </a:pP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不得</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收取費用。</a:t>
            </a:r>
          </a:p>
          <a:p>
            <a:pPr lvl="0">
              <a:lnSpc>
                <a:spcPts val="2500"/>
              </a:lnSpc>
              <a:spcBef>
                <a:spcPts val="600"/>
              </a:spcBef>
              <a:spcAft>
                <a:spcPts val="600"/>
              </a:spcAft>
            </a:pP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舉例：</a:t>
            </a: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742950" lvl="1" indent="-285750">
              <a:lnSpc>
                <a:spcPts val="2500"/>
              </a:lnSpc>
              <a:spcBef>
                <a:spcPts val="600"/>
              </a:spcBef>
              <a:spcAft>
                <a:spcPts val="600"/>
              </a:spcAft>
              <a:buFont typeface="Wingdings" panose="05000000000000000000" pitchFamily="2" charset="2"/>
              <a:buChar char="Ø"/>
            </a:pP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土地或建物之</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所有人，</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布建行動寬頻專用電信網路於辦公大樓、廠房、醫院等，發展物聯網、人工智慧等應用，使用對象僅限於內部</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成員，並僅限場域內之特定設備接取。</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此種型態應屬供自己使用。</a:t>
            </a: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742950" lvl="1" indent="-285750">
              <a:lnSpc>
                <a:spcPts val="2500"/>
              </a:lnSpc>
              <a:spcBef>
                <a:spcPts val="600"/>
              </a:spcBef>
              <a:spcAft>
                <a:spcPts val="600"/>
              </a:spcAft>
              <a:buFont typeface="Wingdings" panose="05000000000000000000" pitchFamily="2" charset="2"/>
              <a:buChar char="Ø"/>
            </a:pP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土地或建物之管理人，申請行動寬頻專用電信網路，用途係提供場域內之承租者使用此種型態是否屬供自己使用？請各界提供意見。</a:t>
            </a: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 name="文字方塊 5"/>
          <p:cNvSpPr txBox="1"/>
          <p:nvPr/>
        </p:nvSpPr>
        <p:spPr>
          <a:xfrm>
            <a:off x="6084168" y="408324"/>
            <a:ext cx="881973"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a:solidFill>
                  <a:srgbClr val="1C1CA2"/>
                </a:solidFill>
                <a:latin typeface="微軟正黑體" panose="020B0604030504040204" pitchFamily="34" charset="-120"/>
                <a:ea typeface="微軟正黑體" panose="020B0604030504040204" pitchFamily="34" charset="-120"/>
              </a:rPr>
              <a:t> </a:t>
            </a:r>
            <a:r>
              <a:rPr lang="en-US" altLang="zh-TW" sz="1400" b="1" dirty="0" smtClean="0">
                <a:solidFill>
                  <a:srgbClr val="1C1CA2"/>
                </a:solidFill>
                <a:latin typeface="微軟正黑體" panose="020B0604030504040204" pitchFamily="34" charset="-120"/>
                <a:ea typeface="微軟正黑體" panose="020B0604030504040204" pitchFamily="34" charset="-120"/>
              </a:rPr>
              <a:t>4/4</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34239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3568" y="437704"/>
            <a:ext cx="7848872" cy="6231656"/>
            <a:chOff x="958363" y="959222"/>
            <a:chExt cx="7848872" cy="6462000"/>
          </a:xfrm>
        </p:grpSpPr>
        <p:sp>
          <p:nvSpPr>
            <p:cNvPr id="14" name="矩形 13"/>
            <p:cNvSpPr/>
            <p:nvPr/>
          </p:nvSpPr>
          <p:spPr bwMode="auto">
            <a:xfrm>
              <a:off x="958363" y="1120121"/>
              <a:ext cx="7848872" cy="6301101"/>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15" name="Freeform 6"/>
            <p:cNvSpPr/>
            <p:nvPr/>
          </p:nvSpPr>
          <p:spPr bwMode="auto">
            <a:xfrm>
              <a:off x="1195113" y="959222"/>
              <a:ext cx="7192793" cy="193774"/>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Font typeface="Arial" panose="020B0604020202020204" pitchFamily="34" charset="0"/>
                <a:buNone/>
              </a:pPr>
              <a:endParaRPr kumimoji="0" lang="zh-CN" altLang="en-US" sz="1800">
                <a:solidFill>
                  <a:srgbClr val="FFFFFF"/>
                </a:solidFill>
                <a:latin typeface="Arial" panose="020B0604020202020204" pitchFamily="34" charset="0"/>
                <a:ea typeface="宋体" panose="02010600030101010101" pitchFamily="2" charset="-122"/>
              </a:endParaRPr>
            </a:p>
          </p:txBody>
        </p:sp>
        <p:sp>
          <p:nvSpPr>
            <p:cNvPr id="16" name="Freeform 7"/>
            <p:cNvSpPr/>
            <p:nvPr/>
          </p:nvSpPr>
          <p:spPr bwMode="auto">
            <a:xfrm>
              <a:off x="1664640" y="959222"/>
              <a:ext cx="6253737" cy="508299"/>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E690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54A0D8"/>
                </a:solidFill>
                <a:effectLst/>
                <a:uLnTx/>
                <a:uFillTx/>
                <a:latin typeface="Arial" panose="020B0604020202020204" pitchFamily="34" charset="0"/>
                <a:ea typeface="宋体" panose="02010600030101010101" pitchFamily="2" charset="-122"/>
              </a:endParaRPr>
            </a:p>
          </p:txBody>
        </p:sp>
      </p:grpSp>
      <p:sp>
        <p:nvSpPr>
          <p:cNvPr id="8" name="內容版面配置區 2"/>
          <p:cNvSpPr>
            <a:spLocks noGrp="1"/>
          </p:cNvSpPr>
          <p:nvPr>
            <p:ph idx="4294967295"/>
          </p:nvPr>
        </p:nvSpPr>
        <p:spPr>
          <a:xfrm>
            <a:off x="323528" y="1092678"/>
            <a:ext cx="8064896" cy="5108575"/>
          </a:xfrm>
        </p:spPr>
        <p:txBody>
          <a:bodyPr>
            <a:noAutofit/>
          </a:bodyPr>
          <a:lstStyle/>
          <a:p>
            <a:pPr lvl="1" algn="just">
              <a:lnSpc>
                <a:spcPts val="22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議題一：對於行動寬頻專用電信網路之定義，有何看法及建議？</a:t>
            </a:r>
          </a:p>
          <a:p>
            <a:pPr lvl="1" algn="just">
              <a:lnSpc>
                <a:spcPts val="22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議題二：對於行動寬頻專用電信網路之用途，區分為「公共服務網路」及「自用網路」用途，有何看法及建議？</a:t>
            </a:r>
          </a:p>
          <a:p>
            <a:pPr lvl="1" algn="just">
              <a:lnSpc>
                <a:spcPts val="22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議題三：行動寬頻專用電信網路之基地臺應自建，惟核心網路應要求全部自建或得組合他人核心網路（如網路切片或</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UPF</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部分自建）？理由為何？</a:t>
            </a:r>
          </a:p>
          <a:p>
            <a:pPr lvl="1" algn="just">
              <a:lnSpc>
                <a:spcPts val="22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議題四：承上，若同意行動寬頻專用電信網路之核心網路得組合他人核心網路，如何處理網路管控能力問題（如故障管理、組態管理、效能管理、資通安全管理等）？</a:t>
            </a:r>
          </a:p>
          <a:p>
            <a:pPr lvl="1" algn="just">
              <a:lnSpc>
                <a:spcPts val="22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議題五：承上，若不同意行動寬頻專用電信網路之核心網路得組合他人核心網路，對於無法負擔自建獨立組網之申請者，有無其他替代方案？　</a:t>
            </a:r>
          </a:p>
          <a:p>
            <a:pPr lvl="1" algn="just">
              <a:lnSpc>
                <a:spcPts val="22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議題六：行動寬頻專用電信網路之申請場域地理範圍，應以申請者具所有權、租賃契約關係、地上權、農育權或實際支配管理權之土地或建物為限。對此政策方向有何看法及建議？</a:t>
            </a:r>
          </a:p>
          <a:p>
            <a:pPr lvl="1" algn="just">
              <a:lnSpc>
                <a:spcPts val="22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議題七：承上，為避免管理人資格取得容易，故管理人資格應限於公共服務網路用途為限，對此政策方向有何看法及建議？</a:t>
            </a:r>
          </a:p>
        </p:txBody>
      </p:sp>
      <p:sp>
        <p:nvSpPr>
          <p:cNvPr id="18" name="文字方塊 17"/>
          <p:cNvSpPr txBox="1"/>
          <p:nvPr/>
        </p:nvSpPr>
        <p:spPr>
          <a:xfrm>
            <a:off x="3706234" y="404664"/>
            <a:ext cx="162095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議題</a:t>
            </a:r>
          </a:p>
        </p:txBody>
      </p:sp>
    </p:spTree>
    <p:extLst>
      <p:ext uri="{BB962C8B-B14F-4D97-AF65-F5344CB8AC3E}">
        <p14:creationId xmlns:p14="http://schemas.microsoft.com/office/powerpoint/2010/main" val="3369462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683568" y="437704"/>
            <a:ext cx="7848872" cy="6231656"/>
            <a:chOff x="958363" y="959222"/>
            <a:chExt cx="7848872" cy="6462000"/>
          </a:xfrm>
        </p:grpSpPr>
        <p:sp>
          <p:nvSpPr>
            <p:cNvPr id="14" name="矩形 13"/>
            <p:cNvSpPr/>
            <p:nvPr/>
          </p:nvSpPr>
          <p:spPr bwMode="auto">
            <a:xfrm>
              <a:off x="958363" y="1120121"/>
              <a:ext cx="7848872" cy="6301101"/>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15" name="Freeform 6"/>
            <p:cNvSpPr/>
            <p:nvPr/>
          </p:nvSpPr>
          <p:spPr bwMode="auto">
            <a:xfrm>
              <a:off x="1195113" y="959222"/>
              <a:ext cx="7192793" cy="193774"/>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Font typeface="Arial" panose="020B0604020202020204" pitchFamily="34" charset="0"/>
                <a:buNone/>
              </a:pPr>
              <a:endParaRPr kumimoji="0" lang="zh-CN" altLang="en-US" sz="1800">
                <a:solidFill>
                  <a:srgbClr val="FFFFFF"/>
                </a:solidFill>
                <a:latin typeface="Arial" panose="020B0604020202020204" pitchFamily="34" charset="0"/>
                <a:ea typeface="宋体" panose="02010600030101010101" pitchFamily="2" charset="-122"/>
              </a:endParaRPr>
            </a:p>
          </p:txBody>
        </p:sp>
        <p:sp>
          <p:nvSpPr>
            <p:cNvPr id="16" name="Freeform 7"/>
            <p:cNvSpPr/>
            <p:nvPr/>
          </p:nvSpPr>
          <p:spPr bwMode="auto">
            <a:xfrm>
              <a:off x="1664640" y="959222"/>
              <a:ext cx="6253737" cy="598385"/>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E690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54A0D8"/>
                </a:solidFill>
                <a:effectLst/>
                <a:uLnTx/>
                <a:uFillTx/>
                <a:latin typeface="Arial" panose="020B0604020202020204" pitchFamily="34" charset="0"/>
                <a:ea typeface="宋体" panose="02010600030101010101" pitchFamily="2" charset="-122"/>
              </a:endParaRPr>
            </a:p>
          </p:txBody>
        </p:sp>
      </p:grpSp>
      <p:sp>
        <p:nvSpPr>
          <p:cNvPr id="8" name="內容版面配置區 2"/>
          <p:cNvSpPr>
            <a:spLocks noGrp="1"/>
          </p:cNvSpPr>
          <p:nvPr>
            <p:ph idx="4294967295"/>
          </p:nvPr>
        </p:nvSpPr>
        <p:spPr>
          <a:xfrm>
            <a:off x="395536" y="991842"/>
            <a:ext cx="8136904" cy="5108575"/>
          </a:xfrm>
        </p:spPr>
        <p:txBody>
          <a:bodyPr>
            <a:noAutofit/>
          </a:bodyPr>
          <a:lstStyle/>
          <a:p>
            <a:pPr lvl="1" algn="just">
              <a:lnSpc>
                <a:spcPts val="22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議題八：為確認使用人及管理人之資格，避免日後紛爭，將要求以使用人及管理人身分提出申請者，應出具經公證之證明文件，此政策是否合理，理由為何</a:t>
            </a: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1" algn="just">
              <a:lnSpc>
                <a:spcPts val="2200"/>
              </a:lnSpc>
              <a:spcBef>
                <a:spcPts val="600"/>
              </a:spcBef>
              <a:spcAft>
                <a:spcPts val="600"/>
              </a:spcAft>
              <a:buClr>
                <a:srgbClr val="1C1CA2"/>
              </a:buClr>
              <a:buFont typeface="Wingdings" panose="05000000000000000000" pitchFamily="2" charset="2"/>
              <a:buChar char="l"/>
            </a:pP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九：行動寬頻專用電信網路如發生同一地理區域有二以上申請者提出申請，其解決機制如法律有規定或契約另有訂定者，從其規定；若無則應自行協調處理，協調不成者以所有人優先於使用人、使用人優先於管理人提出申請。就該機制有何看法及建議？</a:t>
            </a:r>
          </a:p>
          <a:p>
            <a:pPr lvl="1" algn="just">
              <a:lnSpc>
                <a:spcPts val="22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議題十：對於行動寬頻專用電信網路供自己使用之判斷標準，除前揭五點外，有無其他判斷要件？理由為何？</a:t>
            </a:r>
          </a:p>
          <a:p>
            <a:pPr lvl="1">
              <a:lnSpc>
                <a:spcPts val="22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議題十一：承上，以下情形是否屬供自己使用？理由為何</a:t>
            </a: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一）申請者之網路供進駐廠商（承租人）使用</a:t>
            </a: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二）申請者將網路提供上下游廠商或關係企業使用。若認屬供自己使用，可能涉及用途過寬，存在營利行為之疑慮，如何解決</a:t>
            </a: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三）系統整合商因契約關係於不同土地或建物上布建行動寬頻專用電信網路，惟實際使用網路者乃為該土地或建物之所有人</a:t>
            </a: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四）其他建議或意見？</a:t>
            </a:r>
          </a:p>
          <a:p>
            <a:pPr lvl="1" algn="just">
              <a:lnSpc>
                <a:spcPts val="22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議題十二：承上，對於供自己使用之判斷標準，應否設定彈性檢視機制，以符合多元專用場域需求？對於運作方式有何建議？</a:t>
            </a:r>
          </a:p>
        </p:txBody>
      </p:sp>
      <p:sp>
        <p:nvSpPr>
          <p:cNvPr id="18" name="文字方塊 17"/>
          <p:cNvSpPr txBox="1"/>
          <p:nvPr/>
        </p:nvSpPr>
        <p:spPr>
          <a:xfrm>
            <a:off x="3706234" y="468622"/>
            <a:ext cx="162095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議題</a:t>
            </a:r>
          </a:p>
        </p:txBody>
      </p:sp>
    </p:spTree>
    <p:extLst>
      <p:ext uri="{BB962C8B-B14F-4D97-AF65-F5344CB8AC3E}">
        <p14:creationId xmlns:p14="http://schemas.microsoft.com/office/powerpoint/2010/main" val="1984939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val="3654880415"/>
              </p:ext>
            </p:extLst>
          </p:nvPr>
        </p:nvGraphicFramePr>
        <p:xfrm>
          <a:off x="961700" y="1772816"/>
          <a:ext cx="7471255" cy="5167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a:xfrm>
            <a:off x="125327" y="30238"/>
            <a:ext cx="9144000" cy="981075"/>
          </a:xfrm>
        </p:spPr>
        <p:txBody>
          <a:bodyPr/>
          <a:lstStyle/>
          <a:p>
            <a:r>
              <a:rPr lang="zh-TW" altLang="en-US" dirty="0">
                <a:solidFill>
                  <a:srgbClr val="1C1CA2"/>
                </a:solidFill>
                <a:latin typeface="微軟正黑體" panose="020B0604030504040204" pitchFamily="34" charset="-120"/>
                <a:ea typeface="微軟正黑體" panose="020B0604030504040204" pitchFamily="34" charset="-120"/>
              </a:rPr>
              <a:t>二、申請案資訊揭露機制</a:t>
            </a:r>
          </a:p>
        </p:txBody>
      </p:sp>
      <p:grpSp>
        <p:nvGrpSpPr>
          <p:cNvPr id="4" name="群組 3"/>
          <p:cNvGrpSpPr/>
          <p:nvPr/>
        </p:nvGrpSpPr>
        <p:grpSpPr>
          <a:xfrm>
            <a:off x="845161" y="1230884"/>
            <a:ext cx="7740860" cy="1489225"/>
            <a:chOff x="845586" y="885350"/>
            <a:chExt cx="7740860" cy="1489225"/>
          </a:xfrm>
        </p:grpSpPr>
        <p:sp>
          <p:nvSpPr>
            <p:cNvPr id="5" name="圓角矩形 4"/>
            <p:cNvSpPr/>
            <p:nvPr/>
          </p:nvSpPr>
          <p:spPr bwMode="auto">
            <a:xfrm>
              <a:off x="845586" y="885350"/>
              <a:ext cx="7740860" cy="1489224"/>
            </a:xfrm>
            <a:prstGeom prst="roundRect">
              <a:avLst/>
            </a:prstGeom>
            <a:solidFill>
              <a:schemeClr val="bg1"/>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w="76200">
                  <a:solidFill>
                    <a:schemeClr val="tx1"/>
                  </a:solidFill>
                </a:ln>
                <a:solidFill>
                  <a:srgbClr val="FF0000"/>
                </a:solidFill>
                <a:effectLst/>
                <a:latin typeface="Times New Roman" pitchFamily="18" charset="0"/>
                <a:ea typeface="標楷體" pitchFamily="65" charset="-120"/>
              </a:endParaRPr>
            </a:p>
          </p:txBody>
        </p:sp>
        <p:sp>
          <p:nvSpPr>
            <p:cNvPr id="6" name="圓角化同側角落矩形 5"/>
            <p:cNvSpPr/>
            <p:nvPr/>
          </p:nvSpPr>
          <p:spPr bwMode="auto">
            <a:xfrm rot="16200000">
              <a:off x="566327" y="1164611"/>
              <a:ext cx="1489225" cy="930703"/>
            </a:xfrm>
            <a:prstGeom prst="round2SameRect">
              <a:avLst/>
            </a:prstGeom>
            <a:solidFill>
              <a:srgbClr val="D6D6F5"/>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7" name="文字方塊 6"/>
            <p:cNvSpPr txBox="1"/>
            <p:nvPr/>
          </p:nvSpPr>
          <p:spPr>
            <a:xfrm>
              <a:off x="962125" y="1178283"/>
              <a:ext cx="697627" cy="707886"/>
            </a:xfrm>
            <a:prstGeom prst="rect">
              <a:avLst/>
            </a:prstGeom>
            <a:noFill/>
          </p:spPr>
          <p:txBody>
            <a:bodyPr wrap="none" rtlCol="0">
              <a:spAutoFit/>
            </a:bodyPr>
            <a:lstStyle/>
            <a:p>
              <a:r>
                <a:rPr lang="zh-TW" altLang="en-US" sz="2000" b="1" dirty="0" smtClean="0">
                  <a:solidFill>
                    <a:srgbClr val="1C1CA2"/>
                  </a:solidFill>
                  <a:latin typeface="微軟正黑體" panose="020B0604030504040204" pitchFamily="34" charset="-120"/>
                  <a:ea typeface="微軟正黑體" panose="020B0604030504040204" pitchFamily="34" charset="-120"/>
                </a:rPr>
                <a:t>議題</a:t>
              </a:r>
              <a:endParaRPr lang="en-US" altLang="zh-TW" sz="2000" b="1" dirty="0" smtClean="0">
                <a:solidFill>
                  <a:srgbClr val="1C1CA2"/>
                </a:solidFill>
                <a:latin typeface="微軟正黑體" panose="020B0604030504040204" pitchFamily="34" charset="-120"/>
                <a:ea typeface="微軟正黑體" panose="020B0604030504040204" pitchFamily="34" charset="-120"/>
              </a:endParaRPr>
            </a:p>
            <a:p>
              <a:r>
                <a:rPr lang="zh-TW" altLang="en-US" sz="2000" b="1" dirty="0" smtClean="0">
                  <a:solidFill>
                    <a:srgbClr val="1C1CA2"/>
                  </a:solidFill>
                  <a:latin typeface="微軟正黑體" panose="020B0604030504040204" pitchFamily="34" charset="-120"/>
                  <a:ea typeface="微軟正黑體" panose="020B0604030504040204" pitchFamily="34" charset="-120"/>
                </a:rPr>
                <a:t>說明</a:t>
              </a:r>
              <a:endParaRPr lang="zh-TW" altLang="en-US" sz="2000" b="1" dirty="0">
                <a:solidFill>
                  <a:srgbClr val="1C1CA2"/>
                </a:solidFill>
                <a:latin typeface="微軟正黑體" panose="020B0604030504040204" pitchFamily="34" charset="-120"/>
                <a:ea typeface="微軟正黑體" panose="020B0604030504040204" pitchFamily="34" charset="-120"/>
              </a:endParaRPr>
            </a:p>
          </p:txBody>
        </p:sp>
        <p:sp>
          <p:nvSpPr>
            <p:cNvPr id="8" name="矩形 7"/>
            <p:cNvSpPr/>
            <p:nvPr/>
          </p:nvSpPr>
          <p:spPr>
            <a:xfrm>
              <a:off x="1875089" y="1055163"/>
              <a:ext cx="6612560" cy="1200329"/>
            </a:xfrm>
            <a:prstGeom prst="rect">
              <a:avLst/>
            </a:prstGeom>
          </p:spPr>
          <p:txBody>
            <a:bodyPr wrap="square">
              <a:spAutoFit/>
            </a:bodyPr>
            <a:lstStyle/>
            <a:p>
              <a:pPr>
                <a:spcBef>
                  <a:spcPts val="600"/>
                </a:spcBef>
                <a:spcAft>
                  <a:spcPts val="0"/>
                </a:spcAft>
              </a:pP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為保障各申請者擁有公平合理使用行動寬頻專用電信網路之機會，減少頻寬核配爭議，並提前協調與相鄰或重疊地理區域之其他申請者間之干擾問題，故參考法國</a:t>
              </a: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2.6GHz</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2570-2620</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MHz</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TDD</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專網之作法，制定申請案資訊揭露制度。</a:t>
              </a: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grpSp>
      <p:sp>
        <p:nvSpPr>
          <p:cNvPr id="22" name="文字方塊 21"/>
          <p:cNvSpPr txBox="1"/>
          <p:nvPr/>
        </p:nvSpPr>
        <p:spPr>
          <a:xfrm>
            <a:off x="7092280" y="498253"/>
            <a:ext cx="881973"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a:solidFill>
                  <a:srgbClr val="1C1CA2"/>
                </a:solidFill>
                <a:latin typeface="微軟正黑體" panose="020B0604030504040204" pitchFamily="34" charset="-120"/>
                <a:ea typeface="微軟正黑體" panose="020B0604030504040204" pitchFamily="34" charset="-120"/>
              </a:rPr>
              <a:t>1</a:t>
            </a:r>
            <a:r>
              <a:rPr lang="en-US" altLang="zh-TW" sz="1400" b="1" dirty="0" smtClean="0">
                <a:solidFill>
                  <a:srgbClr val="1C1CA2"/>
                </a:solidFill>
                <a:latin typeface="微軟正黑體" panose="020B0604030504040204" pitchFamily="34" charset="-120"/>
                <a:ea typeface="微軟正黑體" panose="020B0604030504040204" pitchFamily="34" charset="-120"/>
              </a:rPr>
              <a:t>/2 </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845161" y="3105944"/>
            <a:ext cx="4557658" cy="400110"/>
          </a:xfrm>
          <a:prstGeom prst="rect">
            <a:avLst/>
          </a:prstGeom>
          <a:noFill/>
        </p:spPr>
        <p:txBody>
          <a:bodyPr wrap="none" rtlCol="0">
            <a:spAutoFit/>
          </a:bodyPr>
          <a:lstStyle/>
          <a:p>
            <a:pPr marL="342900" indent="-342900">
              <a:buFont typeface="Wingdings" panose="05000000000000000000" pitchFamily="2" charset="2"/>
              <a:buChar char="l"/>
            </a:pPr>
            <a:r>
              <a:rPr lang="zh-TW" altLang="en-US" sz="2000" b="1"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法國 </a:t>
            </a:r>
            <a:r>
              <a:rPr lang="en-US" altLang="zh-TW" sz="2000" b="1"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2.6GHz TDD 5G</a:t>
            </a:r>
            <a:r>
              <a:rPr lang="zh-TW" altLang="en-US" sz="2000" b="1"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專網申請流程</a:t>
            </a:r>
          </a:p>
        </p:txBody>
      </p:sp>
    </p:spTree>
    <p:extLst>
      <p:ext uri="{BB962C8B-B14F-4D97-AF65-F5344CB8AC3E}">
        <p14:creationId xmlns:p14="http://schemas.microsoft.com/office/powerpoint/2010/main" val="2003188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字方塊 38"/>
          <p:cNvSpPr txBox="1"/>
          <p:nvPr/>
        </p:nvSpPr>
        <p:spPr>
          <a:xfrm>
            <a:off x="781689" y="836712"/>
            <a:ext cx="4378122" cy="400110"/>
          </a:xfrm>
          <a:prstGeom prst="rect">
            <a:avLst/>
          </a:prstGeom>
          <a:noFill/>
        </p:spPr>
        <p:txBody>
          <a:bodyPr wrap="none" rtlCol="0">
            <a:spAutoFit/>
          </a:bodyPr>
          <a:lstStyle/>
          <a:p>
            <a:pPr marL="342900" indent="-342900">
              <a:buFont typeface="Wingdings" panose="05000000000000000000" pitchFamily="2" charset="2"/>
              <a:buChar char="l"/>
            </a:pPr>
            <a:r>
              <a:rPr lang="zh-TW" altLang="en-US" sz="2000" b="1"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行動寬頻專用電信網路之申請流程</a:t>
            </a:r>
            <a:endParaRPr lang="zh-TW" altLang="en-US" sz="2000" b="1"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4" name="圖片 3"/>
          <p:cNvPicPr>
            <a:picLocks noChangeAspect="1"/>
          </p:cNvPicPr>
          <p:nvPr/>
        </p:nvPicPr>
        <p:blipFill>
          <a:blip r:embed="rId2"/>
          <a:stretch>
            <a:fillRect/>
          </a:stretch>
        </p:blipFill>
        <p:spPr>
          <a:xfrm>
            <a:off x="1691680" y="1124744"/>
            <a:ext cx="6424132" cy="5552957"/>
          </a:xfrm>
          <a:prstGeom prst="rect">
            <a:avLst/>
          </a:prstGeom>
        </p:spPr>
      </p:pic>
      <p:sp>
        <p:nvSpPr>
          <p:cNvPr id="13" name="標題 1"/>
          <p:cNvSpPr>
            <a:spLocks noGrp="1"/>
          </p:cNvSpPr>
          <p:nvPr>
            <p:ph type="title"/>
          </p:nvPr>
        </p:nvSpPr>
        <p:spPr>
          <a:xfrm>
            <a:off x="125327" y="30238"/>
            <a:ext cx="9144000" cy="981075"/>
          </a:xfrm>
        </p:spPr>
        <p:txBody>
          <a:bodyPr/>
          <a:lstStyle/>
          <a:p>
            <a:r>
              <a:rPr lang="zh-TW" altLang="en-US" dirty="0">
                <a:solidFill>
                  <a:srgbClr val="1C1CA2"/>
                </a:solidFill>
                <a:latin typeface="微軟正黑體" panose="020B0604030504040204" pitchFamily="34" charset="-120"/>
                <a:ea typeface="微軟正黑體" panose="020B0604030504040204" pitchFamily="34" charset="-120"/>
              </a:rPr>
              <a:t>二、申請案資訊揭露機制</a:t>
            </a:r>
          </a:p>
        </p:txBody>
      </p:sp>
      <p:sp>
        <p:nvSpPr>
          <p:cNvPr id="15" name="文字方塊 14"/>
          <p:cNvSpPr txBox="1"/>
          <p:nvPr/>
        </p:nvSpPr>
        <p:spPr>
          <a:xfrm>
            <a:off x="7092280" y="498253"/>
            <a:ext cx="881973"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smtClean="0">
                <a:solidFill>
                  <a:srgbClr val="1C1CA2"/>
                </a:solidFill>
                <a:latin typeface="微軟正黑體" panose="020B0604030504040204" pitchFamily="34" charset="-120"/>
                <a:ea typeface="微軟正黑體" panose="020B0604030504040204" pitchFamily="34" charset="-120"/>
              </a:rPr>
              <a:t>2/2 </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9174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723912" y="1354796"/>
            <a:ext cx="7848872" cy="3423344"/>
            <a:chOff x="958363" y="959222"/>
            <a:chExt cx="7848872" cy="3549883"/>
          </a:xfrm>
        </p:grpSpPr>
        <p:sp>
          <p:nvSpPr>
            <p:cNvPr id="14" name="矩形 13"/>
            <p:cNvSpPr/>
            <p:nvPr/>
          </p:nvSpPr>
          <p:spPr bwMode="auto">
            <a:xfrm>
              <a:off x="958363" y="1120121"/>
              <a:ext cx="7848872" cy="3388984"/>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15" name="Freeform 6"/>
            <p:cNvSpPr/>
            <p:nvPr/>
          </p:nvSpPr>
          <p:spPr bwMode="auto">
            <a:xfrm>
              <a:off x="1195113" y="959222"/>
              <a:ext cx="7192793" cy="193774"/>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Font typeface="Arial" panose="020B0604020202020204" pitchFamily="34" charset="0"/>
                <a:buNone/>
              </a:pPr>
              <a:endParaRPr kumimoji="0" lang="zh-CN" altLang="en-US" sz="1800">
                <a:solidFill>
                  <a:srgbClr val="FFFFFF"/>
                </a:solidFill>
                <a:latin typeface="Arial" panose="020B0604020202020204" pitchFamily="34" charset="0"/>
                <a:ea typeface="宋体" panose="02010600030101010101" pitchFamily="2" charset="-122"/>
              </a:endParaRPr>
            </a:p>
          </p:txBody>
        </p:sp>
        <p:sp>
          <p:nvSpPr>
            <p:cNvPr id="16" name="Freeform 7"/>
            <p:cNvSpPr/>
            <p:nvPr/>
          </p:nvSpPr>
          <p:spPr bwMode="auto">
            <a:xfrm>
              <a:off x="1664640" y="959222"/>
              <a:ext cx="6253737" cy="56905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E690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54A0D8"/>
                </a:solidFill>
                <a:effectLst/>
                <a:uLnTx/>
                <a:uFillTx/>
                <a:latin typeface="Arial" panose="020B0604020202020204" pitchFamily="34" charset="0"/>
                <a:ea typeface="宋体" panose="02010600030101010101" pitchFamily="2" charset="-122"/>
              </a:endParaRPr>
            </a:p>
          </p:txBody>
        </p:sp>
      </p:grpSp>
      <p:sp>
        <p:nvSpPr>
          <p:cNvPr id="8" name="內容版面配置區 2"/>
          <p:cNvSpPr>
            <a:spLocks noGrp="1"/>
          </p:cNvSpPr>
          <p:nvPr>
            <p:ph idx="4294967295"/>
          </p:nvPr>
        </p:nvSpPr>
        <p:spPr>
          <a:xfrm>
            <a:off x="395536" y="1949578"/>
            <a:ext cx="7961224" cy="5108575"/>
          </a:xfrm>
        </p:spPr>
        <p:txBody>
          <a:bodyPr>
            <a:noAutofit/>
          </a:bodyPr>
          <a:lstStyle/>
          <a:p>
            <a:pPr lvl="1">
              <a:lnSpc>
                <a:spcPts val="26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議題十三：對於申請案資訊揭露機制，有何看法及建議</a:t>
            </a: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一）相鄰或重疊地理區域有其他申請者提出申請時，申請者間於公告期滿</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個月內，完成簽訂協議書，並提出行動寬頻專用電信網路申請，對此有何看法及建議</a:t>
            </a: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二）對於網路設置計畫構想書之內容，有何看法及建議？是否足夠申請者協調之用？如何避免洩漏申請者之營業秘密</a:t>
            </a: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三）對於得不辦理公開諮詢之例外情形。有何看法及建議</a:t>
            </a: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四）其他建議或意見？</a:t>
            </a:r>
          </a:p>
        </p:txBody>
      </p:sp>
      <p:sp>
        <p:nvSpPr>
          <p:cNvPr id="18" name="文字方塊 17"/>
          <p:cNvSpPr txBox="1"/>
          <p:nvPr/>
        </p:nvSpPr>
        <p:spPr>
          <a:xfrm>
            <a:off x="3746578" y="1380345"/>
            <a:ext cx="162095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議題</a:t>
            </a:r>
          </a:p>
        </p:txBody>
      </p:sp>
    </p:spTree>
    <p:extLst>
      <p:ext uri="{BB962C8B-B14F-4D97-AF65-F5344CB8AC3E}">
        <p14:creationId xmlns:p14="http://schemas.microsoft.com/office/powerpoint/2010/main" val="253704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981075"/>
          </a:xfrm>
        </p:spPr>
        <p:txBody>
          <a:bodyPr/>
          <a:lstStyle/>
          <a:p>
            <a:r>
              <a:rPr lang="zh-TW" altLang="en-US" dirty="0">
                <a:solidFill>
                  <a:srgbClr val="1C1CA2"/>
                </a:solidFill>
                <a:latin typeface="微軟正黑體" panose="020B0604030504040204" pitchFamily="34" charset="-120"/>
                <a:ea typeface="微軟正黑體" panose="020B0604030504040204" pitchFamily="34" charset="-120"/>
              </a:rPr>
              <a:t>三</a:t>
            </a:r>
            <a:r>
              <a:rPr lang="zh-TW" altLang="en-US" dirty="0" smtClean="0">
                <a:solidFill>
                  <a:srgbClr val="1C1CA2"/>
                </a:solidFill>
                <a:latin typeface="微軟正黑體" panose="020B0604030504040204" pitchFamily="34" charset="-120"/>
                <a:ea typeface="微軟正黑體" panose="020B0604030504040204" pitchFamily="34" charset="-120"/>
              </a:rPr>
              <a:t>、執照效期及換發</a:t>
            </a:r>
            <a:endParaRPr lang="zh-TW" altLang="en-US" dirty="0">
              <a:solidFill>
                <a:srgbClr val="1C1CA2"/>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845160" y="764704"/>
            <a:ext cx="7903303" cy="997523"/>
            <a:chOff x="845585" y="885350"/>
            <a:chExt cx="7903303" cy="997523"/>
          </a:xfrm>
        </p:grpSpPr>
        <p:sp>
          <p:nvSpPr>
            <p:cNvPr id="5" name="圓角矩形 4"/>
            <p:cNvSpPr/>
            <p:nvPr/>
          </p:nvSpPr>
          <p:spPr bwMode="auto">
            <a:xfrm>
              <a:off x="845585" y="885351"/>
              <a:ext cx="7903303" cy="997522"/>
            </a:xfrm>
            <a:prstGeom prst="roundRect">
              <a:avLst/>
            </a:prstGeom>
            <a:solidFill>
              <a:schemeClr val="bg1"/>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w="76200">
                  <a:solidFill>
                    <a:schemeClr val="tx1"/>
                  </a:solidFill>
                </a:ln>
                <a:solidFill>
                  <a:srgbClr val="FF0000"/>
                </a:solidFill>
                <a:effectLst/>
                <a:latin typeface="Times New Roman" pitchFamily="18" charset="0"/>
                <a:ea typeface="標楷體" pitchFamily="65" charset="-120"/>
              </a:endParaRPr>
            </a:p>
          </p:txBody>
        </p:sp>
        <p:sp>
          <p:nvSpPr>
            <p:cNvPr id="6" name="圓角化同側角落矩形 5"/>
            <p:cNvSpPr/>
            <p:nvPr/>
          </p:nvSpPr>
          <p:spPr bwMode="auto">
            <a:xfrm rot="16200000">
              <a:off x="812178" y="918760"/>
              <a:ext cx="997523" cy="930703"/>
            </a:xfrm>
            <a:prstGeom prst="round2SameRect">
              <a:avLst/>
            </a:prstGeom>
            <a:solidFill>
              <a:srgbClr val="D6D6F5"/>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7" name="文字方塊 6"/>
            <p:cNvSpPr txBox="1"/>
            <p:nvPr/>
          </p:nvSpPr>
          <p:spPr>
            <a:xfrm>
              <a:off x="962125" y="1067264"/>
              <a:ext cx="697627" cy="707886"/>
            </a:xfrm>
            <a:prstGeom prst="rect">
              <a:avLst/>
            </a:prstGeom>
            <a:noFill/>
          </p:spPr>
          <p:txBody>
            <a:bodyPr wrap="none" rtlCol="0">
              <a:spAutoFit/>
            </a:bodyPr>
            <a:lstStyle/>
            <a:p>
              <a:r>
                <a:rPr lang="zh-TW" altLang="en-US" sz="2000" b="1" dirty="0" smtClean="0">
                  <a:solidFill>
                    <a:srgbClr val="1C1CA2"/>
                  </a:solidFill>
                  <a:latin typeface="微軟正黑體" panose="020B0604030504040204" pitchFamily="34" charset="-120"/>
                  <a:ea typeface="微軟正黑體" panose="020B0604030504040204" pitchFamily="34" charset="-120"/>
                </a:rPr>
                <a:t>議題</a:t>
              </a:r>
              <a:endParaRPr lang="en-US" altLang="zh-TW" sz="2000" b="1" dirty="0" smtClean="0">
                <a:solidFill>
                  <a:srgbClr val="1C1CA2"/>
                </a:solidFill>
                <a:latin typeface="微軟正黑體" panose="020B0604030504040204" pitchFamily="34" charset="-120"/>
                <a:ea typeface="微軟正黑體" panose="020B0604030504040204" pitchFamily="34" charset="-120"/>
              </a:endParaRPr>
            </a:p>
            <a:p>
              <a:r>
                <a:rPr lang="zh-TW" altLang="en-US" sz="2000" b="1" dirty="0" smtClean="0">
                  <a:solidFill>
                    <a:srgbClr val="1C1CA2"/>
                  </a:solidFill>
                  <a:latin typeface="微軟正黑體" panose="020B0604030504040204" pitchFamily="34" charset="-120"/>
                  <a:ea typeface="微軟正黑體" panose="020B0604030504040204" pitchFamily="34" charset="-120"/>
                </a:rPr>
                <a:t>說明</a:t>
              </a:r>
              <a:endParaRPr lang="zh-TW" altLang="en-US" sz="2000" b="1" dirty="0">
                <a:solidFill>
                  <a:srgbClr val="1C1CA2"/>
                </a:solidFill>
                <a:latin typeface="微軟正黑體" panose="020B0604030504040204" pitchFamily="34" charset="-120"/>
                <a:ea typeface="微軟正黑體" panose="020B0604030504040204" pitchFamily="34" charset="-120"/>
              </a:endParaRPr>
            </a:p>
          </p:txBody>
        </p:sp>
        <p:sp>
          <p:nvSpPr>
            <p:cNvPr id="8" name="矩形 7"/>
            <p:cNvSpPr/>
            <p:nvPr/>
          </p:nvSpPr>
          <p:spPr>
            <a:xfrm>
              <a:off x="1875088" y="959542"/>
              <a:ext cx="6801368" cy="923330"/>
            </a:xfrm>
            <a:prstGeom prst="rect">
              <a:avLst/>
            </a:prstGeom>
          </p:spPr>
          <p:txBody>
            <a:bodyPr wrap="square">
              <a:spAutoFit/>
            </a:bodyPr>
            <a:lstStyle/>
            <a:p>
              <a:pPr lvl="0">
                <a:spcBef>
                  <a:spcPts val="600"/>
                </a:spcBef>
                <a:spcAft>
                  <a:spcPts val="0"/>
                </a:spcAft>
              </a:pP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為使申請者可確知行動</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寬頻專用電信網路</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之使用期限，以妥善規劃</a:t>
              </a: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4.8-4.9GHz</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頻段使用，故應明定行動寬頻專用電信網路之頻率使用證明及電臺執照效期。</a:t>
              </a: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grpSp>
      <p:sp>
        <p:nvSpPr>
          <p:cNvPr id="11" name="矩形 10"/>
          <p:cNvSpPr/>
          <p:nvPr/>
        </p:nvSpPr>
        <p:spPr>
          <a:xfrm>
            <a:off x="886114" y="3592509"/>
            <a:ext cx="7920879" cy="4231928"/>
          </a:xfrm>
          <a:prstGeom prst="rect">
            <a:avLst/>
          </a:prstGeom>
        </p:spPr>
        <p:txBody>
          <a:bodyPr wrap="square">
            <a:spAutoFit/>
          </a:bodyPr>
          <a:lstStyle/>
          <a:p>
            <a:pPr lvl="0">
              <a:lnSpc>
                <a:spcPts val="2000"/>
              </a:lnSpc>
              <a:spcBef>
                <a:spcPts val="600"/>
              </a:spcBef>
              <a:spcAft>
                <a:spcPts val="0"/>
              </a:spcAf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參考依據：</a:t>
            </a: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171450" indent="-171450">
              <a:lnSpc>
                <a:spcPts val="2000"/>
              </a:lnSpc>
              <a:spcBef>
                <a:spcPts val="600"/>
              </a:spcBef>
              <a:spcAft>
                <a:spcPts val="0"/>
              </a:spcAft>
              <a:buFont typeface="Wingdings" panose="05000000000000000000" pitchFamily="2" charset="2"/>
              <a:buChar char="Ø"/>
            </a:pP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專用電信網路設置使用管理辦法</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第</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11</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條及第</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27</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條規定，專用電信網路之電臺執照有效期限最長為五年；頻率使用證明之有效期間，供自用網路設置者為五年，有效期限屆滿後，得向主管機關申請換照</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171450" indent="-171450">
              <a:lnSpc>
                <a:spcPts val="2000"/>
              </a:lnSpc>
              <a:spcBef>
                <a:spcPts val="600"/>
              </a:spcBef>
              <a:spcAft>
                <a:spcPts val="0"/>
              </a:spcAft>
              <a:buFont typeface="Wingdings" panose="05000000000000000000" pitchFamily="2" charset="2"/>
              <a:buChar char="Ø"/>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各國</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5G</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專網執照期限比較：</a:t>
            </a: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a:lnSpc>
                <a:spcPts val="2000"/>
              </a:lnSpc>
              <a:spcBef>
                <a:spcPts val="600"/>
              </a:spcBef>
              <a:spcAft>
                <a:spcPts val="0"/>
              </a:spcAft>
            </a:pP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a:r>
            <a:b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br>
            <a:endPar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171450" indent="-171450">
              <a:lnSpc>
                <a:spcPts val="2000"/>
              </a:lnSpc>
              <a:spcBef>
                <a:spcPts val="600"/>
              </a:spcBef>
              <a:spcAft>
                <a:spcPts val="0"/>
              </a:spcAft>
              <a:buFont typeface="Wingdings" panose="05000000000000000000" pitchFamily="2" charset="2"/>
              <a:buChar char="Ø"/>
            </a:pP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171450" indent="-171450">
              <a:lnSpc>
                <a:spcPts val="2000"/>
              </a:lnSpc>
              <a:spcBef>
                <a:spcPts val="600"/>
              </a:spcBef>
              <a:spcAft>
                <a:spcPts val="0"/>
              </a:spcAft>
              <a:buFont typeface="Wingdings" panose="05000000000000000000" pitchFamily="2" charset="2"/>
              <a:buChar char="Ø"/>
            </a:pP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a:lnSpc>
                <a:spcPct val="150000"/>
              </a:lnSpc>
              <a:spcBef>
                <a:spcPts val="600"/>
              </a:spcBef>
              <a:spcAft>
                <a:spcPts val="0"/>
              </a:spcAft>
            </a:pPr>
            <a:endPar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171450" indent="-171450">
              <a:lnSpc>
                <a:spcPts val="2000"/>
              </a:lnSpc>
              <a:spcBef>
                <a:spcPts val="600"/>
              </a:spcBef>
              <a:spcAft>
                <a:spcPts val="0"/>
              </a:spcAft>
              <a:buFont typeface="Wingdings" panose="05000000000000000000" pitchFamily="2" charset="2"/>
              <a:buChar char="Ø"/>
            </a:pP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171450" indent="-171450">
              <a:lnSpc>
                <a:spcPts val="2000"/>
              </a:lnSpc>
              <a:spcBef>
                <a:spcPts val="600"/>
              </a:spcBef>
              <a:spcAft>
                <a:spcPts val="0"/>
              </a:spcAft>
              <a:buFont typeface="Wingdings" panose="05000000000000000000" pitchFamily="2" charset="2"/>
              <a:buChar char="Ø"/>
            </a:pP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171450" indent="-171450">
              <a:lnSpc>
                <a:spcPts val="2000"/>
              </a:lnSpc>
              <a:spcBef>
                <a:spcPts val="600"/>
              </a:spcBef>
              <a:spcAft>
                <a:spcPts val="0"/>
              </a:spcAft>
              <a:buFont typeface="Wingdings" panose="05000000000000000000" pitchFamily="2" charset="2"/>
              <a:buChar char="Ø"/>
            </a:pPr>
            <a:endPar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graphicFrame>
        <p:nvGraphicFramePr>
          <p:cNvPr id="14" name="表格 13"/>
          <p:cNvGraphicFramePr>
            <a:graphicFrameLocks noGrp="1"/>
          </p:cNvGraphicFramePr>
          <p:nvPr>
            <p:extLst>
              <p:ext uri="{D42A27DB-BD31-4B8C-83A1-F6EECF244321}">
                <p14:modId xmlns:p14="http://schemas.microsoft.com/office/powerpoint/2010/main" val="2491941424"/>
              </p:ext>
            </p:extLst>
          </p:nvPr>
        </p:nvGraphicFramePr>
        <p:xfrm>
          <a:off x="961701" y="5129353"/>
          <a:ext cx="7714330" cy="1158240"/>
        </p:xfrm>
        <a:graphic>
          <a:graphicData uri="http://schemas.openxmlformats.org/drawingml/2006/table">
            <a:tbl>
              <a:tblPr firstRow="1" bandRow="1">
                <a:tableStyleId>{F5AB1C69-6EDB-4FF4-983F-18BD219EF322}</a:tableStyleId>
              </a:tblPr>
              <a:tblGrid>
                <a:gridCol w="876904">
                  <a:extLst>
                    <a:ext uri="{9D8B030D-6E8A-4147-A177-3AD203B41FA5}">
                      <a16:colId xmlns:a16="http://schemas.microsoft.com/office/drawing/2014/main" val="20000"/>
                    </a:ext>
                  </a:extLst>
                </a:gridCol>
                <a:gridCol w="1979088">
                  <a:extLst>
                    <a:ext uri="{9D8B030D-6E8A-4147-A177-3AD203B41FA5}">
                      <a16:colId xmlns:a16="http://schemas.microsoft.com/office/drawing/2014/main" val="20001"/>
                    </a:ext>
                  </a:extLst>
                </a:gridCol>
                <a:gridCol w="1063198">
                  <a:extLst>
                    <a:ext uri="{9D8B030D-6E8A-4147-A177-3AD203B41FA5}">
                      <a16:colId xmlns:a16="http://schemas.microsoft.com/office/drawing/2014/main" val="20002"/>
                    </a:ext>
                  </a:extLst>
                </a:gridCol>
                <a:gridCol w="1816052">
                  <a:extLst>
                    <a:ext uri="{9D8B030D-6E8A-4147-A177-3AD203B41FA5}">
                      <a16:colId xmlns:a16="http://schemas.microsoft.com/office/drawing/2014/main" val="20003"/>
                    </a:ext>
                  </a:extLst>
                </a:gridCol>
                <a:gridCol w="1979088">
                  <a:extLst>
                    <a:ext uri="{9D8B030D-6E8A-4147-A177-3AD203B41FA5}">
                      <a16:colId xmlns:a16="http://schemas.microsoft.com/office/drawing/2014/main" val="20004"/>
                    </a:ext>
                  </a:extLst>
                </a:gridCol>
              </a:tblGrid>
              <a:tr h="258347">
                <a:tc>
                  <a:txBody>
                    <a:bodyPr/>
                    <a:lstStyle/>
                    <a:p>
                      <a:pPr algn="ctr"/>
                      <a:r>
                        <a:rPr lang="zh-TW" altLang="en-US" sz="1600" b="1" dirty="0" smtClean="0">
                          <a:solidFill>
                            <a:srgbClr val="1C1CA2"/>
                          </a:solidFill>
                          <a:latin typeface="微軟正黑體" panose="020B0604030504040204" pitchFamily="34" charset="-120"/>
                          <a:ea typeface="微軟正黑體" panose="020B0604030504040204" pitchFamily="34" charset="-120"/>
                        </a:rPr>
                        <a:t>項目</a:t>
                      </a:r>
                      <a:endParaRPr lang="zh-TW" altLang="en-US" sz="1600" b="1" dirty="0">
                        <a:solidFill>
                          <a:srgbClr val="1C1CA2"/>
                        </a:solidFill>
                        <a:latin typeface="微軟正黑體" panose="020B0604030504040204" pitchFamily="34" charset="-120"/>
                        <a:ea typeface="微軟正黑體" panose="020B0604030504040204" pitchFamily="34" charset="-12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a:r>
                        <a:rPr lang="zh-TW" altLang="en-US" sz="1600" dirty="0" smtClean="0">
                          <a:solidFill>
                            <a:srgbClr val="1C1CA2"/>
                          </a:solidFill>
                          <a:latin typeface="微軟正黑體" panose="020B0604030504040204" pitchFamily="34" charset="-120"/>
                          <a:ea typeface="微軟正黑體" panose="020B0604030504040204" pitchFamily="34" charset="-120"/>
                        </a:rPr>
                        <a:t>德國</a:t>
                      </a:r>
                      <a:endParaRPr lang="zh-TW" altLang="en-US" sz="1600" dirty="0">
                        <a:solidFill>
                          <a:srgbClr val="1C1CA2"/>
                        </a:solidFill>
                        <a:latin typeface="微軟正黑體" panose="020B0604030504040204" pitchFamily="34" charset="-120"/>
                        <a:ea typeface="微軟正黑體" panose="020B0604030504040204" pitchFamily="34" charset="-12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a:r>
                        <a:rPr lang="zh-TW" altLang="en-US" sz="1600" dirty="0" smtClean="0">
                          <a:solidFill>
                            <a:srgbClr val="1C1CA2"/>
                          </a:solidFill>
                          <a:latin typeface="微軟正黑體" panose="020B0604030504040204" pitchFamily="34" charset="-120"/>
                          <a:ea typeface="微軟正黑體" panose="020B0604030504040204" pitchFamily="34" charset="-120"/>
                        </a:rPr>
                        <a:t>法國</a:t>
                      </a:r>
                      <a:endParaRPr lang="zh-TW" altLang="en-US" sz="1600" dirty="0">
                        <a:solidFill>
                          <a:srgbClr val="1C1CA2"/>
                        </a:solidFill>
                        <a:latin typeface="微軟正黑體" panose="020B0604030504040204" pitchFamily="34" charset="-120"/>
                        <a:ea typeface="微軟正黑體" panose="020B0604030504040204" pitchFamily="34" charset="-12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a:r>
                        <a:rPr lang="zh-TW" altLang="en-US" sz="1600" dirty="0" smtClean="0">
                          <a:solidFill>
                            <a:srgbClr val="1C1CA2"/>
                          </a:solidFill>
                          <a:latin typeface="微軟正黑體" panose="020B0604030504040204" pitchFamily="34" charset="-120"/>
                          <a:ea typeface="微軟正黑體" panose="020B0604030504040204" pitchFamily="34" charset="-120"/>
                        </a:rPr>
                        <a:t>日本</a:t>
                      </a:r>
                      <a:endParaRPr lang="zh-TW" altLang="en-US" sz="1600" dirty="0">
                        <a:solidFill>
                          <a:srgbClr val="1C1CA2"/>
                        </a:solidFill>
                        <a:latin typeface="微軟正黑體" panose="020B0604030504040204" pitchFamily="34" charset="-120"/>
                        <a:ea typeface="微軟正黑體" panose="020B0604030504040204" pitchFamily="34" charset="-12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algn="ctr"/>
                      <a:r>
                        <a:rPr lang="zh-TW" altLang="en-US" sz="1600" dirty="0" smtClean="0">
                          <a:solidFill>
                            <a:srgbClr val="1C1CA2"/>
                          </a:solidFill>
                          <a:latin typeface="微軟正黑體" panose="020B0604030504040204" pitchFamily="34" charset="-120"/>
                          <a:ea typeface="微軟正黑體" panose="020B0604030504040204" pitchFamily="34" charset="-120"/>
                        </a:rPr>
                        <a:t>香港</a:t>
                      </a:r>
                      <a:endParaRPr lang="zh-TW" altLang="en-US" sz="1600" dirty="0">
                        <a:solidFill>
                          <a:srgbClr val="1C1CA2"/>
                        </a:solidFill>
                        <a:latin typeface="微軟正黑體" panose="020B0604030504040204" pitchFamily="34" charset="-120"/>
                        <a:ea typeface="微軟正黑體" panose="020B0604030504040204" pitchFamily="34" charset="-12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r h="816848">
                <a:tc>
                  <a:txBody>
                    <a:bodyPr/>
                    <a:lstStyle/>
                    <a:p>
                      <a:pPr algn="ctr"/>
                      <a:r>
                        <a:rPr lang="zh-TW" altLang="en-US" sz="1600" b="1" dirty="0" smtClean="0">
                          <a:latin typeface="微軟正黑體" panose="020B0604030504040204" pitchFamily="34" charset="-120"/>
                          <a:ea typeface="微軟正黑體" panose="020B0604030504040204" pitchFamily="34" charset="-120"/>
                        </a:rPr>
                        <a:t>執照</a:t>
                      </a:r>
                      <a:r>
                        <a:rPr lang="en-US" altLang="zh-TW" sz="1600" b="1" dirty="0" smtClean="0">
                          <a:latin typeface="微軟正黑體" panose="020B0604030504040204" pitchFamily="34" charset="-120"/>
                          <a:ea typeface="微軟正黑體" panose="020B0604030504040204" pitchFamily="34" charset="-120"/>
                        </a:rPr>
                        <a:t/>
                      </a:r>
                      <a:br>
                        <a:rPr lang="en-US" altLang="zh-TW" sz="1600" b="1" dirty="0" smtClean="0">
                          <a:latin typeface="微軟正黑體" panose="020B0604030504040204" pitchFamily="34" charset="-120"/>
                          <a:ea typeface="微軟正黑體" panose="020B0604030504040204" pitchFamily="34" charset="-120"/>
                        </a:rPr>
                      </a:br>
                      <a:r>
                        <a:rPr lang="zh-TW" altLang="en-US" sz="1600" b="1" dirty="0" smtClean="0">
                          <a:latin typeface="微軟正黑體" panose="020B0604030504040204" pitchFamily="34" charset="-120"/>
                          <a:ea typeface="微軟正黑體" panose="020B0604030504040204" pitchFamily="34" charset="-120"/>
                        </a:rPr>
                        <a:t>效期</a:t>
                      </a:r>
                      <a:endParaRPr lang="zh-TW" altLang="en-US" sz="1600" b="1" dirty="0">
                        <a:latin typeface="微軟正黑體" panose="020B0604030504040204" pitchFamily="34" charset="-120"/>
                        <a:ea typeface="微軟正黑體" panose="020B0604030504040204" pitchFamily="34" charset="-12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600" b="1" kern="100" dirty="0" smtClean="0">
                          <a:solidFill>
                            <a:srgbClr val="0070C0"/>
                          </a:solidFill>
                          <a:effectLst/>
                          <a:latin typeface="微軟正黑體" panose="020B0604030504040204" pitchFamily="34" charset="-120"/>
                          <a:ea typeface="微軟正黑體" panose="020B0604030504040204" pitchFamily="34" charset="-120"/>
                        </a:rPr>
                        <a:t>10</a:t>
                      </a:r>
                      <a:r>
                        <a:rPr lang="zh-TW" altLang="en-US" sz="1600" b="1" kern="100" dirty="0" smtClean="0">
                          <a:solidFill>
                            <a:srgbClr val="0070C0"/>
                          </a:solidFill>
                          <a:effectLst/>
                          <a:latin typeface="微軟正黑體" panose="020B0604030504040204" pitchFamily="34" charset="-120"/>
                          <a:ea typeface="微軟正黑體" panose="020B0604030504040204" pitchFamily="34" charset="-120"/>
                        </a:rPr>
                        <a:t>年（得續照）</a:t>
                      </a:r>
                      <a:r>
                        <a:rPr lang="zh-TW" altLang="en-US" sz="1600" kern="100" dirty="0" smtClean="0">
                          <a:effectLst/>
                          <a:latin typeface="微軟正黑體" panose="020B0604030504040204" pitchFamily="34" charset="-120"/>
                          <a:ea typeface="微軟正黑體" panose="020B0604030504040204" pitchFamily="34" charset="-120"/>
                        </a:rPr>
                        <a:t>，最長不得超過</a:t>
                      </a:r>
                      <a:r>
                        <a:rPr lang="en-US" altLang="zh-TW" sz="1600" kern="100" dirty="0" smtClean="0">
                          <a:effectLst/>
                          <a:latin typeface="微軟正黑體" panose="020B0604030504040204" pitchFamily="34" charset="-120"/>
                          <a:ea typeface="微軟正黑體" panose="020B0604030504040204" pitchFamily="34" charset="-120"/>
                        </a:rPr>
                        <a:t>2040</a:t>
                      </a:r>
                      <a:r>
                        <a:rPr lang="zh-TW" altLang="en-US" sz="1600" kern="100" dirty="0" smtClean="0">
                          <a:effectLst/>
                          <a:latin typeface="微軟正黑體" panose="020B0604030504040204" pitchFamily="34" charset="-120"/>
                          <a:ea typeface="微軟正黑體" panose="020B0604030504040204" pitchFamily="34" charset="-120"/>
                        </a:rPr>
                        <a:t>年</a:t>
                      </a:r>
                      <a:r>
                        <a:rPr lang="en-US" altLang="zh-TW" sz="1600" kern="100" dirty="0" smtClean="0">
                          <a:effectLst/>
                          <a:latin typeface="微軟正黑體" panose="020B0604030504040204" pitchFamily="34" charset="-120"/>
                          <a:ea typeface="微軟正黑體" panose="020B0604030504040204" pitchFamily="34" charset="-120"/>
                        </a:rPr>
                        <a:t>12</a:t>
                      </a:r>
                      <a:r>
                        <a:rPr lang="zh-TW" altLang="en-US" sz="1600" kern="100" dirty="0" smtClean="0">
                          <a:effectLst/>
                          <a:latin typeface="微軟正黑體" panose="020B0604030504040204" pitchFamily="34" charset="-120"/>
                          <a:ea typeface="微軟正黑體" panose="020B0604030504040204" pitchFamily="34" charset="-120"/>
                        </a:rPr>
                        <a:t>月</a:t>
                      </a:r>
                      <a:r>
                        <a:rPr lang="en-US" altLang="zh-TW" sz="1600" kern="100" dirty="0" smtClean="0">
                          <a:effectLst/>
                          <a:latin typeface="微軟正黑體" panose="020B0604030504040204" pitchFamily="34" charset="-120"/>
                          <a:ea typeface="微軟正黑體" panose="020B0604030504040204" pitchFamily="34" charset="-120"/>
                        </a:rPr>
                        <a:t>31</a:t>
                      </a:r>
                      <a:r>
                        <a:rPr lang="zh-TW" altLang="en-US" sz="1600" kern="100" dirty="0" smtClean="0">
                          <a:effectLst/>
                          <a:latin typeface="微軟正黑體" panose="020B0604030504040204" pitchFamily="34" charset="-120"/>
                          <a:ea typeface="微軟正黑體" panose="020B0604030504040204" pitchFamily="34" charset="-120"/>
                        </a:rPr>
                        <a:t>日</a:t>
                      </a:r>
                      <a:endParaRPr lang="zh-TW" altLang="zh-TW" sz="1600"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 typeface="Arial" panose="020B0604020202020204" pitchFamily="34" charset="0"/>
                        <a:buNone/>
                        <a:tabLst/>
                        <a:defRPr/>
                      </a:pPr>
                      <a:r>
                        <a:rPr lang="en-US" altLang="zh-TW" sz="1600" b="1" dirty="0" smtClean="0">
                          <a:solidFill>
                            <a:srgbClr val="0070C0"/>
                          </a:solidFill>
                          <a:latin typeface="微軟正黑體" panose="020B0604030504040204" pitchFamily="34" charset="-120"/>
                          <a:ea typeface="微軟正黑體" panose="020B0604030504040204" pitchFamily="34" charset="-120"/>
                        </a:rPr>
                        <a:t>10</a:t>
                      </a:r>
                      <a:r>
                        <a:rPr lang="zh-TW" altLang="en-US" sz="1600" b="1" dirty="0" smtClean="0">
                          <a:solidFill>
                            <a:srgbClr val="0070C0"/>
                          </a:solidFill>
                          <a:latin typeface="微軟正黑體" panose="020B0604030504040204" pitchFamily="34" charset="-120"/>
                          <a:ea typeface="微軟正黑體" panose="020B0604030504040204" pitchFamily="34" charset="-120"/>
                        </a:rPr>
                        <a:t>年</a:t>
                      </a:r>
                      <a:endParaRPr lang="en-US" altLang="zh-TW" sz="1600" b="0" dirty="0" smtClean="0">
                        <a:latin typeface="微軟正黑體" panose="020B0604030504040204" pitchFamily="34" charset="-120"/>
                        <a:ea typeface="微軟正黑體" panose="020B0604030504040204" pitchFamily="34" charset="-120"/>
                      </a:endParaRPr>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TW" sz="1600" b="1" kern="100" dirty="0" smtClean="0">
                          <a:solidFill>
                            <a:srgbClr val="0070C0"/>
                          </a:solidFill>
                          <a:effectLst/>
                          <a:latin typeface="微軟正黑體" panose="020B0604030504040204" pitchFamily="34" charset="-120"/>
                          <a:ea typeface="微軟正黑體" panose="020B0604030504040204" pitchFamily="34" charset="-120"/>
                        </a:rPr>
                        <a:t>5</a:t>
                      </a:r>
                      <a:r>
                        <a:rPr lang="zh-TW" altLang="en-US" sz="1600" b="1" kern="100" dirty="0" smtClean="0">
                          <a:solidFill>
                            <a:srgbClr val="0070C0"/>
                          </a:solidFill>
                          <a:effectLst/>
                          <a:latin typeface="微軟正黑體" panose="020B0604030504040204" pitchFamily="34" charset="-120"/>
                          <a:ea typeface="微軟正黑體" panose="020B0604030504040204" pitchFamily="34" charset="-120"/>
                        </a:rPr>
                        <a:t>年（得續照）</a:t>
                      </a:r>
                      <a:endParaRPr lang="zh-TW" altLang="zh-TW" sz="1600" b="1" kern="100" dirty="0" smtClean="0">
                        <a:solidFill>
                          <a:srgbClr val="0070C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zh-TW" altLang="en-US" sz="1600" b="1" dirty="0" smtClean="0">
                          <a:solidFill>
                            <a:srgbClr val="0070C0"/>
                          </a:solidFill>
                          <a:latin typeface="微軟正黑體" panose="020B0604030504040204" pitchFamily="34" charset="-120"/>
                          <a:ea typeface="微軟正黑體" panose="020B0604030504040204" pitchFamily="34" charset="-120"/>
                        </a:rPr>
                        <a:t>５年</a:t>
                      </a:r>
                      <a:r>
                        <a:rPr lang="en-US" altLang="zh-TW" sz="1600" b="1" dirty="0" smtClean="0">
                          <a:solidFill>
                            <a:srgbClr val="0070C0"/>
                          </a:solidFill>
                          <a:latin typeface="微軟正黑體" panose="020B0604030504040204" pitchFamily="34" charset="-120"/>
                          <a:ea typeface="微軟正黑體" panose="020B0604030504040204" pitchFamily="34" charset="-120"/>
                        </a:rPr>
                        <a:t/>
                      </a:r>
                      <a:br>
                        <a:rPr lang="en-US" altLang="zh-TW" sz="1600" b="1" dirty="0" smtClean="0">
                          <a:solidFill>
                            <a:srgbClr val="0070C0"/>
                          </a:solidFill>
                          <a:latin typeface="微軟正黑體" panose="020B0604030504040204" pitchFamily="34" charset="-120"/>
                          <a:ea typeface="微軟正黑體" panose="020B0604030504040204" pitchFamily="34" charset="-120"/>
                        </a:rPr>
                      </a:br>
                      <a:r>
                        <a:rPr lang="zh-TW" altLang="en-US" sz="1600" b="0" dirty="0" smtClean="0">
                          <a:latin typeface="微軟正黑體" panose="020B0604030504040204" pitchFamily="34" charset="-120"/>
                          <a:ea typeface="微軟正黑體" panose="020B0604030504040204" pitchFamily="34" charset="-120"/>
                        </a:rPr>
                        <a:t>（５年後再重新檢視政策規劃）</a:t>
                      </a:r>
                      <a:endParaRPr lang="en-US" altLang="zh-TW" sz="1600" b="0" dirty="0" smtClean="0">
                        <a:latin typeface="微軟正黑體" panose="020B0604030504040204" pitchFamily="34" charset="-120"/>
                        <a:ea typeface="微軟正黑體" panose="020B0604030504040204" pitchFamily="34" charset="-120"/>
                      </a:endParaRPr>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矩形 2"/>
          <p:cNvSpPr/>
          <p:nvPr/>
        </p:nvSpPr>
        <p:spPr>
          <a:xfrm>
            <a:off x="845160" y="1849123"/>
            <a:ext cx="8002788" cy="1772280"/>
          </a:xfrm>
          <a:prstGeom prst="rect">
            <a:avLst/>
          </a:prstGeom>
        </p:spPr>
        <p:txBody>
          <a:bodyPr wrap="square">
            <a:spAutoFit/>
          </a:bodyPr>
          <a:lstStyle/>
          <a:p>
            <a:pPr marL="285750" indent="-285750">
              <a:lnSpc>
                <a:spcPts val="2500"/>
              </a:lnSpc>
              <a:spcBef>
                <a:spcPts val="600"/>
              </a:spcBef>
              <a:buFont typeface="Wingdings" panose="05000000000000000000" pitchFamily="2" charset="2"/>
              <a:buChar char="l"/>
            </a:pPr>
            <a:r>
              <a:rPr lang="zh-TW" altLang="en-US" sz="1600" b="1" dirty="0" smtClean="0">
                <a:solidFill>
                  <a:srgbClr val="262699"/>
                </a:solidFill>
                <a:latin typeface="微軟正黑體" panose="020B0604030504040204" pitchFamily="34" charset="-120"/>
                <a:ea typeface="微軟正黑體" panose="020B0604030504040204" pitchFamily="34" charset="-120"/>
              </a:rPr>
              <a:t>頻率</a:t>
            </a:r>
            <a:r>
              <a:rPr lang="zh-TW" altLang="en-US" sz="1600" b="1" dirty="0">
                <a:solidFill>
                  <a:srgbClr val="262699"/>
                </a:solidFill>
                <a:latin typeface="微軟正黑體" panose="020B0604030504040204" pitchFamily="34" charset="-120"/>
                <a:ea typeface="微軟正黑體" panose="020B0604030504040204" pitchFamily="34" charset="-120"/>
              </a:rPr>
              <a:t>使用證明</a:t>
            </a:r>
            <a:r>
              <a:rPr lang="zh-TW" altLang="en-US" sz="1600" b="1" dirty="0" smtClean="0">
                <a:solidFill>
                  <a:srgbClr val="262699"/>
                </a:solidFill>
                <a:latin typeface="微軟正黑體" panose="020B0604030504040204" pitchFamily="34" charset="-120"/>
                <a:ea typeface="微軟正黑體" panose="020B0604030504040204" pitchFamily="34" charset="-120"/>
              </a:rPr>
              <a:t>，供</a:t>
            </a:r>
            <a:r>
              <a:rPr lang="zh-TW" altLang="en-US" sz="1600" b="1" dirty="0">
                <a:solidFill>
                  <a:srgbClr val="262699"/>
                </a:solidFill>
                <a:latin typeface="微軟正黑體" panose="020B0604030504040204" pitchFamily="34" charset="-120"/>
                <a:ea typeface="微軟正黑體" panose="020B0604030504040204" pitchFamily="34" charset="-120"/>
              </a:rPr>
              <a:t>公共服務網路用途設置者</a:t>
            </a:r>
            <a:r>
              <a:rPr lang="zh-TW" altLang="en-US" sz="1600" b="1" dirty="0" smtClean="0">
                <a:solidFill>
                  <a:srgbClr val="262699"/>
                </a:solidFill>
                <a:latin typeface="微軟正黑體" panose="020B0604030504040204" pitchFamily="34" charset="-120"/>
                <a:ea typeface="微軟正黑體" panose="020B0604030504040204" pitchFamily="34" charset="-120"/>
              </a:rPr>
              <a:t>，最</a:t>
            </a:r>
            <a:r>
              <a:rPr lang="zh-TW" altLang="en-US" sz="1600" b="1" dirty="0">
                <a:solidFill>
                  <a:srgbClr val="262699"/>
                </a:solidFill>
                <a:latin typeface="微軟正黑體" panose="020B0604030504040204" pitchFamily="34" charset="-120"/>
                <a:ea typeface="微軟正黑體" panose="020B0604030504040204" pitchFamily="34" charset="-120"/>
              </a:rPr>
              <a:t>長為</a:t>
            </a:r>
            <a:r>
              <a:rPr lang="zh-TW" altLang="en-US" sz="1600" b="1" dirty="0">
                <a:solidFill>
                  <a:srgbClr val="C00000"/>
                </a:solidFill>
                <a:latin typeface="微軟正黑體" panose="020B0604030504040204" pitchFamily="34" charset="-120"/>
                <a:ea typeface="微軟正黑體" panose="020B0604030504040204" pitchFamily="34" charset="-120"/>
              </a:rPr>
              <a:t>十年</a:t>
            </a:r>
            <a:r>
              <a:rPr lang="zh-TW" altLang="en-US" sz="1600" b="1" dirty="0">
                <a:solidFill>
                  <a:srgbClr val="262699"/>
                </a:solidFill>
                <a:latin typeface="微軟正黑體" panose="020B0604030504040204" pitchFamily="34" charset="-120"/>
                <a:ea typeface="微軟正黑體" panose="020B0604030504040204" pitchFamily="34" charset="-120"/>
              </a:rPr>
              <a:t>。供自用網路用途設置者</a:t>
            </a:r>
            <a:r>
              <a:rPr lang="zh-TW" altLang="en-US" sz="1600" b="1" dirty="0" smtClean="0">
                <a:solidFill>
                  <a:srgbClr val="262699"/>
                </a:solidFill>
                <a:latin typeface="微軟正黑體" panose="020B0604030504040204" pitchFamily="34" charset="-120"/>
                <a:ea typeface="微軟正黑體" panose="020B0604030504040204" pitchFamily="34" charset="-120"/>
              </a:rPr>
              <a:t>，最</a:t>
            </a:r>
            <a:r>
              <a:rPr lang="zh-TW" altLang="en-US" sz="1600" b="1" dirty="0">
                <a:solidFill>
                  <a:srgbClr val="262699"/>
                </a:solidFill>
                <a:latin typeface="微軟正黑體" panose="020B0604030504040204" pitchFamily="34" charset="-120"/>
                <a:ea typeface="微軟正黑體" panose="020B0604030504040204" pitchFamily="34" charset="-120"/>
              </a:rPr>
              <a:t>長為</a:t>
            </a:r>
            <a:r>
              <a:rPr lang="zh-TW" altLang="en-US" sz="1600" b="1" dirty="0">
                <a:solidFill>
                  <a:srgbClr val="C00000"/>
                </a:solidFill>
                <a:latin typeface="微軟正黑體" panose="020B0604030504040204" pitchFamily="34" charset="-120"/>
                <a:ea typeface="微軟正黑體" panose="020B0604030504040204" pitchFamily="34" charset="-120"/>
              </a:rPr>
              <a:t>五年</a:t>
            </a:r>
            <a:r>
              <a:rPr lang="zh-TW" altLang="en-US" sz="1600" b="1" dirty="0">
                <a:solidFill>
                  <a:srgbClr val="262699"/>
                </a:solidFill>
                <a:latin typeface="微軟正黑體" panose="020B0604030504040204" pitchFamily="34" charset="-120"/>
                <a:ea typeface="微軟正黑體" panose="020B0604030504040204" pitchFamily="34" charset="-120"/>
              </a:rPr>
              <a:t>。電臺執照有效期間最長則為</a:t>
            </a:r>
            <a:r>
              <a:rPr lang="zh-TW" altLang="en-US" sz="1600" b="1" dirty="0">
                <a:solidFill>
                  <a:srgbClr val="C00000"/>
                </a:solidFill>
                <a:latin typeface="微軟正黑體" panose="020B0604030504040204" pitchFamily="34" charset="-120"/>
                <a:ea typeface="微軟正黑體" panose="020B0604030504040204" pitchFamily="34" charset="-120"/>
              </a:rPr>
              <a:t>五年</a:t>
            </a:r>
            <a:r>
              <a:rPr lang="zh-TW" altLang="en-US" sz="1600" b="1" dirty="0" smtClean="0">
                <a:solidFill>
                  <a:srgbClr val="262699"/>
                </a:solidFill>
                <a:latin typeface="微軟正黑體" panose="020B0604030504040204" pitchFamily="34" charset="-120"/>
                <a:ea typeface="微軟正黑體" panose="020B0604030504040204" pitchFamily="34" charset="-120"/>
              </a:rPr>
              <a:t>。</a:t>
            </a:r>
            <a:endParaRPr lang="en-US" altLang="zh-TW" sz="1600" b="1" dirty="0" smtClean="0">
              <a:solidFill>
                <a:srgbClr val="262699"/>
              </a:solidFill>
              <a:latin typeface="微軟正黑體" panose="020B0604030504040204" pitchFamily="34" charset="-120"/>
              <a:ea typeface="微軟正黑體" panose="020B0604030504040204" pitchFamily="34" charset="-120"/>
            </a:endParaRPr>
          </a:p>
          <a:p>
            <a:pPr marL="285750" indent="-285750">
              <a:lnSpc>
                <a:spcPts val="2500"/>
              </a:lnSpc>
              <a:spcBef>
                <a:spcPts val="600"/>
              </a:spcBef>
              <a:buFont typeface="Wingdings" panose="05000000000000000000" pitchFamily="2" charset="2"/>
              <a:buChar char="l"/>
            </a:pPr>
            <a:r>
              <a:rPr lang="zh-TW" altLang="en-US" sz="1600" b="1" dirty="0" smtClean="0">
                <a:solidFill>
                  <a:srgbClr val="C00000"/>
                </a:solidFill>
                <a:latin typeface="微軟正黑體" panose="020B0604030504040204" pitchFamily="34" charset="-120"/>
                <a:ea typeface="微軟正黑體" panose="020B0604030504040204" pitchFamily="34" charset="-120"/>
              </a:rPr>
              <a:t>頻率</a:t>
            </a:r>
            <a:r>
              <a:rPr lang="zh-TW" altLang="en-US" sz="1600" b="1" dirty="0">
                <a:solidFill>
                  <a:srgbClr val="C00000"/>
                </a:solidFill>
                <a:latin typeface="微軟正黑體" panose="020B0604030504040204" pitchFamily="34" charset="-120"/>
                <a:ea typeface="微軟正黑體" panose="020B0604030504040204" pitchFamily="34" charset="-120"/>
              </a:rPr>
              <a:t>使用</a:t>
            </a:r>
            <a:r>
              <a:rPr lang="zh-TW" altLang="en-US" sz="1600" b="1" dirty="0" smtClean="0">
                <a:solidFill>
                  <a:srgbClr val="C00000"/>
                </a:solidFill>
                <a:latin typeface="微軟正黑體" panose="020B0604030504040204" pitchFamily="34" charset="-120"/>
                <a:ea typeface="微軟正黑體" panose="020B0604030504040204" pitchFamily="34" charset="-120"/>
              </a:rPr>
              <a:t>證明及電臺執照</a:t>
            </a:r>
            <a:r>
              <a:rPr lang="zh-TW" altLang="en-US" sz="1600" b="1" dirty="0" smtClean="0">
                <a:solidFill>
                  <a:schemeClr val="tx1"/>
                </a:solidFill>
                <a:latin typeface="微軟正黑體" panose="020B0604030504040204" pitchFamily="34" charset="-120"/>
                <a:ea typeface="微軟正黑體" panose="020B0604030504040204" pitchFamily="34" charset="-120"/>
              </a:rPr>
              <a:t>之有效期限屆滿後</a:t>
            </a:r>
            <a:r>
              <a:rPr lang="zh-TW" altLang="en-US" sz="1600" b="1" dirty="0" smtClean="0">
                <a:solidFill>
                  <a:srgbClr val="C00000"/>
                </a:solidFill>
                <a:latin typeface="微軟正黑體" panose="020B0604030504040204" pitchFamily="34" charset="-120"/>
                <a:ea typeface="微軟正黑體" panose="020B0604030504040204" pitchFamily="34" charset="-120"/>
              </a:rPr>
              <a:t>得申請換發</a:t>
            </a:r>
            <a:r>
              <a:rPr lang="zh-TW" altLang="en-US" sz="1600" b="1" dirty="0" smtClean="0">
                <a:solidFill>
                  <a:srgbClr val="262699"/>
                </a:solidFill>
                <a:latin typeface="微軟正黑體" panose="020B0604030504040204" pitchFamily="34" charset="-120"/>
                <a:ea typeface="微軟正黑體" panose="020B0604030504040204" pitchFamily="34" charset="-120"/>
              </a:rPr>
              <a:t>，</a:t>
            </a:r>
            <a:r>
              <a:rPr lang="zh-TW" altLang="en-US" sz="1600" b="1" dirty="0" smtClean="0">
                <a:solidFill>
                  <a:srgbClr val="C00000"/>
                </a:solidFill>
                <a:latin typeface="微軟正黑體" panose="020B0604030504040204" pitchFamily="34" charset="-120"/>
                <a:ea typeface="微軟正黑體" panose="020B0604030504040204" pitchFamily="34" charset="-120"/>
              </a:rPr>
              <a:t>惟</a:t>
            </a:r>
            <a:r>
              <a:rPr lang="zh-TW" altLang="en-US" sz="1600" b="1" dirty="0" smtClean="0">
                <a:solidFill>
                  <a:srgbClr val="262699"/>
                </a:solidFill>
                <a:latin typeface="微軟正黑體" panose="020B0604030504040204" pitchFamily="34" charset="-120"/>
                <a:ea typeface="微軟正黑體" panose="020B0604030504040204" pitchFamily="34" charset="-120"/>
              </a:rPr>
              <a:t>頻率使用證明期限，最</a:t>
            </a:r>
            <a:r>
              <a:rPr lang="zh-TW" altLang="en-US" sz="1600" b="1" dirty="0">
                <a:solidFill>
                  <a:srgbClr val="262699"/>
                </a:solidFill>
                <a:latin typeface="微軟正黑體" panose="020B0604030504040204" pitchFamily="34" charset="-120"/>
                <a:ea typeface="微軟正黑體" panose="020B0604030504040204" pitchFamily="34" charset="-120"/>
              </a:rPr>
              <a:t>長</a:t>
            </a:r>
            <a:r>
              <a:rPr lang="zh-TW" altLang="en-US" sz="1600" b="1" dirty="0">
                <a:solidFill>
                  <a:srgbClr val="C00000"/>
                </a:solidFill>
                <a:latin typeface="微軟正黑體" panose="020B0604030504040204" pitchFamily="34" charset="-120"/>
                <a:ea typeface="微軟正黑體" panose="020B0604030504040204" pitchFamily="34" charset="-120"/>
              </a:rPr>
              <a:t>不得逾鄰近行動寬頻</a:t>
            </a:r>
            <a:r>
              <a:rPr lang="zh-TW" altLang="en-US" sz="1600" b="1" dirty="0">
                <a:solidFill>
                  <a:srgbClr val="262699"/>
                </a:solidFill>
                <a:latin typeface="微軟正黑體" panose="020B0604030504040204" pitchFamily="34" charset="-120"/>
                <a:ea typeface="微軟正黑體" panose="020B0604030504040204" pitchFamily="34" charset="-120"/>
              </a:rPr>
              <a:t>（即未來可能開放之</a:t>
            </a:r>
            <a:r>
              <a:rPr lang="en-US" altLang="zh-TW" sz="1600" b="1" dirty="0">
                <a:solidFill>
                  <a:srgbClr val="262699"/>
                </a:solidFill>
                <a:latin typeface="微軟正黑體" panose="020B0604030504040204" pitchFamily="34" charset="-120"/>
                <a:ea typeface="微軟正黑體" panose="020B0604030504040204" pitchFamily="34" charset="-120"/>
              </a:rPr>
              <a:t>4.7-4.8GHz</a:t>
            </a:r>
            <a:r>
              <a:rPr lang="zh-TW" altLang="en-US" sz="1600" b="1" dirty="0">
                <a:solidFill>
                  <a:srgbClr val="262699"/>
                </a:solidFill>
                <a:latin typeface="微軟正黑體" panose="020B0604030504040204" pitchFamily="34" charset="-120"/>
                <a:ea typeface="微軟正黑體" panose="020B0604030504040204" pitchFamily="34" charset="-120"/>
              </a:rPr>
              <a:t>及</a:t>
            </a:r>
            <a:r>
              <a:rPr lang="en-US" altLang="zh-TW" sz="1600" b="1" dirty="0">
                <a:solidFill>
                  <a:srgbClr val="262699"/>
                </a:solidFill>
                <a:latin typeface="微軟正黑體" panose="020B0604030504040204" pitchFamily="34" charset="-120"/>
                <a:ea typeface="微軟正黑體" panose="020B0604030504040204" pitchFamily="34" charset="-120"/>
              </a:rPr>
              <a:t>4.9-5GHz</a:t>
            </a:r>
            <a:r>
              <a:rPr lang="zh-TW" altLang="en-US" sz="1600" b="1" dirty="0">
                <a:solidFill>
                  <a:srgbClr val="262699"/>
                </a:solidFill>
                <a:latin typeface="微軟正黑體" panose="020B0604030504040204" pitchFamily="34" charset="-120"/>
                <a:ea typeface="微軟正黑體" panose="020B0604030504040204" pitchFamily="34" charset="-120"/>
              </a:rPr>
              <a:t>商用頻段）使用頻段</a:t>
            </a:r>
            <a:r>
              <a:rPr lang="zh-TW" altLang="en-US" sz="1600" b="1" dirty="0">
                <a:solidFill>
                  <a:srgbClr val="C00000"/>
                </a:solidFill>
                <a:latin typeface="微軟正黑體" panose="020B0604030504040204" pitchFamily="34" charset="-120"/>
                <a:ea typeface="微軟正黑體" panose="020B0604030504040204" pitchFamily="34" charset="-120"/>
              </a:rPr>
              <a:t>頻率使用證明之有效期限</a:t>
            </a:r>
            <a:r>
              <a:rPr lang="zh-TW" altLang="en-US" sz="1600" b="1" dirty="0">
                <a:solidFill>
                  <a:srgbClr val="262699"/>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483340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723912" y="1354796"/>
            <a:ext cx="7848872" cy="3082316"/>
            <a:chOff x="958363" y="959222"/>
            <a:chExt cx="7848872" cy="3196249"/>
          </a:xfrm>
        </p:grpSpPr>
        <p:sp>
          <p:nvSpPr>
            <p:cNvPr id="14" name="矩形 13"/>
            <p:cNvSpPr/>
            <p:nvPr/>
          </p:nvSpPr>
          <p:spPr bwMode="auto">
            <a:xfrm>
              <a:off x="958363" y="1120121"/>
              <a:ext cx="7848872" cy="3035350"/>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15" name="Freeform 6"/>
            <p:cNvSpPr/>
            <p:nvPr/>
          </p:nvSpPr>
          <p:spPr bwMode="auto">
            <a:xfrm>
              <a:off x="1195113" y="959222"/>
              <a:ext cx="7192793" cy="193774"/>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Font typeface="Arial" panose="020B0604020202020204" pitchFamily="34" charset="0"/>
                <a:buNone/>
              </a:pPr>
              <a:endParaRPr kumimoji="0" lang="zh-CN" altLang="en-US" sz="1800">
                <a:solidFill>
                  <a:srgbClr val="FFFFFF"/>
                </a:solidFill>
                <a:latin typeface="Arial" panose="020B0604020202020204" pitchFamily="34" charset="0"/>
                <a:ea typeface="宋体" panose="02010600030101010101" pitchFamily="2" charset="-122"/>
              </a:endParaRPr>
            </a:p>
          </p:txBody>
        </p:sp>
        <p:sp>
          <p:nvSpPr>
            <p:cNvPr id="16" name="Freeform 7"/>
            <p:cNvSpPr/>
            <p:nvPr/>
          </p:nvSpPr>
          <p:spPr bwMode="auto">
            <a:xfrm>
              <a:off x="1664640" y="959222"/>
              <a:ext cx="6253737" cy="509656"/>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E690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54A0D8"/>
                </a:solidFill>
                <a:effectLst/>
                <a:uLnTx/>
                <a:uFillTx/>
                <a:latin typeface="Arial" panose="020B0604020202020204" pitchFamily="34" charset="0"/>
                <a:ea typeface="宋体" panose="02010600030101010101" pitchFamily="2" charset="-122"/>
              </a:endParaRPr>
            </a:p>
          </p:txBody>
        </p:sp>
      </p:grpSp>
      <p:sp>
        <p:nvSpPr>
          <p:cNvPr id="8" name="內容版面配置區 2"/>
          <p:cNvSpPr>
            <a:spLocks noGrp="1"/>
          </p:cNvSpPr>
          <p:nvPr>
            <p:ph idx="4294967295"/>
          </p:nvPr>
        </p:nvSpPr>
        <p:spPr>
          <a:xfrm>
            <a:off x="395536" y="2204864"/>
            <a:ext cx="7961224" cy="5108575"/>
          </a:xfrm>
        </p:spPr>
        <p:txBody>
          <a:bodyPr>
            <a:noAutofit/>
          </a:bodyPr>
          <a:lstStyle/>
          <a:p>
            <a:pPr lvl="1">
              <a:lnSpc>
                <a:spcPts val="26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議題十四：行動寬頻專用電信網路之頻率使用證明：公共服務網路最長</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年、自用網路最長</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年；電臺執照效期皆為</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年，對此有何看法及建議？</a:t>
            </a:r>
          </a:p>
          <a:p>
            <a:pPr lvl="1">
              <a:lnSpc>
                <a:spcPts val="26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議題十五：若未來確定釋出相鄰</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4.7-4.8GHz</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及</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4.9-5GHz</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頻段供商用行動寬頻使用，</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4.8-4.9GHz</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最後一次執照屆至日期不得逾</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4.7-4.8GHz</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及</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4.9-5GHz</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頻段之頻率使用證明有效效期，對此有何看法及建議？</a:t>
            </a:r>
          </a:p>
        </p:txBody>
      </p:sp>
      <p:sp>
        <p:nvSpPr>
          <p:cNvPr id="18" name="文字方塊 17"/>
          <p:cNvSpPr txBox="1"/>
          <p:nvPr/>
        </p:nvSpPr>
        <p:spPr>
          <a:xfrm>
            <a:off x="3746578" y="1323065"/>
            <a:ext cx="162095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議題</a:t>
            </a:r>
          </a:p>
        </p:txBody>
      </p:sp>
    </p:spTree>
    <p:extLst>
      <p:ext uri="{BB962C8B-B14F-4D97-AF65-F5344CB8AC3E}">
        <p14:creationId xmlns:p14="http://schemas.microsoft.com/office/powerpoint/2010/main" val="1319233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35696" y="2852936"/>
            <a:ext cx="5400600" cy="769441"/>
          </a:xfrm>
          <a:prstGeom prst="rect">
            <a:avLst/>
          </a:prstGeom>
        </p:spPr>
        <p:txBody>
          <a:bodyPr wrap="square">
            <a:spAutoFit/>
          </a:bodyPr>
          <a:lstStyle/>
          <a:p>
            <a:pPr algn="ctr"/>
            <a:r>
              <a:rPr lang="zh-TW" altLang="en-US" sz="4400" b="1" dirty="0" smtClean="0">
                <a:solidFill>
                  <a:srgbClr val="262699"/>
                </a:solidFill>
                <a:latin typeface="微軟正黑體" panose="020B0604030504040204" pitchFamily="34" charset="-120"/>
                <a:ea typeface="微軟正黑體" panose="020B0604030504040204" pitchFamily="34" charset="-120"/>
              </a:rPr>
              <a:t>背景說明</a:t>
            </a:r>
            <a:endParaRPr lang="zh-TW" altLang="en-US" sz="4400" b="1" dirty="0">
              <a:solidFill>
                <a:srgbClr val="262699"/>
              </a:solidFill>
            </a:endParaRPr>
          </a:p>
        </p:txBody>
      </p:sp>
    </p:spTree>
    <p:extLst>
      <p:ext uri="{BB962C8B-B14F-4D97-AF65-F5344CB8AC3E}">
        <p14:creationId xmlns:p14="http://schemas.microsoft.com/office/powerpoint/2010/main" val="4220316432"/>
      </p:ext>
    </p:extLst>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584347" y="1098316"/>
            <a:ext cx="8303940" cy="3169668"/>
            <a:chOff x="845591" y="885348"/>
            <a:chExt cx="7740855" cy="2581905"/>
          </a:xfrm>
        </p:grpSpPr>
        <p:sp>
          <p:nvSpPr>
            <p:cNvPr id="5" name="圓角矩形 4"/>
            <p:cNvSpPr/>
            <p:nvPr/>
          </p:nvSpPr>
          <p:spPr bwMode="auto">
            <a:xfrm>
              <a:off x="845591" y="885348"/>
              <a:ext cx="7740855" cy="2344823"/>
            </a:xfrm>
            <a:prstGeom prst="roundRect">
              <a:avLst/>
            </a:prstGeom>
            <a:solidFill>
              <a:schemeClr val="bg1"/>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w="76200">
                  <a:solidFill>
                    <a:schemeClr val="tx1"/>
                  </a:solidFill>
                </a:ln>
                <a:solidFill>
                  <a:srgbClr val="FF0000"/>
                </a:solidFill>
                <a:effectLst/>
                <a:latin typeface="Times New Roman" pitchFamily="18" charset="0"/>
                <a:ea typeface="標楷體" pitchFamily="65" charset="-120"/>
              </a:endParaRPr>
            </a:p>
          </p:txBody>
        </p:sp>
        <p:sp>
          <p:nvSpPr>
            <p:cNvPr id="6" name="圓角化同側角落矩形 5"/>
            <p:cNvSpPr/>
            <p:nvPr/>
          </p:nvSpPr>
          <p:spPr bwMode="auto">
            <a:xfrm rot="16200000">
              <a:off x="80263" y="1650679"/>
              <a:ext cx="2344820" cy="814163"/>
            </a:xfrm>
            <a:prstGeom prst="round2SameRect">
              <a:avLst/>
            </a:prstGeom>
            <a:solidFill>
              <a:srgbClr val="D6D6F5"/>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7" name="文字方塊 6"/>
            <p:cNvSpPr txBox="1"/>
            <p:nvPr/>
          </p:nvSpPr>
          <p:spPr>
            <a:xfrm>
              <a:off x="962126" y="1521510"/>
              <a:ext cx="697627" cy="707886"/>
            </a:xfrm>
            <a:prstGeom prst="rect">
              <a:avLst/>
            </a:prstGeom>
            <a:noFill/>
          </p:spPr>
          <p:txBody>
            <a:bodyPr wrap="none" rtlCol="0">
              <a:spAutoFit/>
            </a:bodyPr>
            <a:lstStyle/>
            <a:p>
              <a:r>
                <a:rPr lang="zh-TW" altLang="en-US" sz="2000" b="1" dirty="0" smtClean="0">
                  <a:solidFill>
                    <a:srgbClr val="1C1CA2"/>
                  </a:solidFill>
                  <a:latin typeface="微軟正黑體" panose="020B0604030504040204" pitchFamily="34" charset="-120"/>
                  <a:ea typeface="微軟正黑體" panose="020B0604030504040204" pitchFamily="34" charset="-120"/>
                </a:rPr>
                <a:t>議題</a:t>
              </a:r>
              <a:endParaRPr lang="en-US" altLang="zh-TW" sz="2000" b="1" dirty="0" smtClean="0">
                <a:solidFill>
                  <a:srgbClr val="1C1CA2"/>
                </a:solidFill>
                <a:latin typeface="微軟正黑體" panose="020B0604030504040204" pitchFamily="34" charset="-120"/>
                <a:ea typeface="微軟正黑體" panose="020B0604030504040204" pitchFamily="34" charset="-120"/>
              </a:endParaRPr>
            </a:p>
            <a:p>
              <a:r>
                <a:rPr lang="zh-TW" altLang="en-US" sz="2000" b="1" dirty="0" smtClean="0">
                  <a:solidFill>
                    <a:srgbClr val="1C1CA2"/>
                  </a:solidFill>
                  <a:latin typeface="微軟正黑體" panose="020B0604030504040204" pitchFamily="34" charset="-120"/>
                  <a:ea typeface="微軟正黑體" panose="020B0604030504040204" pitchFamily="34" charset="-120"/>
                </a:rPr>
                <a:t>說明</a:t>
              </a:r>
              <a:endParaRPr lang="zh-TW" altLang="en-US" sz="2000" b="1" dirty="0">
                <a:solidFill>
                  <a:srgbClr val="1C1CA2"/>
                </a:solidFill>
                <a:latin typeface="微軟正黑體" panose="020B0604030504040204" pitchFamily="34" charset="-120"/>
                <a:ea typeface="微軟正黑體" panose="020B0604030504040204" pitchFamily="34" charset="-120"/>
              </a:endParaRPr>
            </a:p>
          </p:txBody>
        </p:sp>
        <p:sp>
          <p:nvSpPr>
            <p:cNvPr id="8" name="矩形 7"/>
            <p:cNvSpPr/>
            <p:nvPr/>
          </p:nvSpPr>
          <p:spPr>
            <a:xfrm>
              <a:off x="1629231" y="1010350"/>
              <a:ext cx="6926693" cy="2456903"/>
            </a:xfrm>
            <a:prstGeom prst="rect">
              <a:avLst/>
            </a:prstGeom>
          </p:spPr>
          <p:txBody>
            <a:bodyPr wrap="square">
              <a:spAutoFit/>
            </a:bodyPr>
            <a:lstStyle/>
            <a:p>
              <a:pPr marL="285750" lvl="0" indent="-285750">
                <a:spcBef>
                  <a:spcPts val="600"/>
                </a:spcBef>
                <a:spcAft>
                  <a:spcPts val="0"/>
                </a:spcAft>
                <a:buFont typeface="Arial" panose="020B0604020202020204" pitchFamily="34" charset="0"/>
                <a:buChar char="•"/>
              </a:pP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行動寬頻專用電信網路，性質上屬專用電信，依</a:t>
              </a: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電信管理法</a:t>
              </a: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第</a:t>
              </a: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50</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條第</a:t>
              </a: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5</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項規定，</a:t>
              </a:r>
              <a:r>
                <a:rPr lang="zh-TW" altLang="en-US" sz="18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專用電信網路原則不得連接公眾電信網路或供設置目的以外之用，例外情形</a:t>
              </a:r>
              <a:r>
                <a:rPr lang="zh-TW" altLang="en-US" sz="18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：如基於國家安全、社會公共</a:t>
              </a:r>
              <a:r>
                <a:rPr lang="zh-TW" altLang="en-US" sz="18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利益、經主管機關專案核准者等，則不在此限</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285750" lvl="0" indent="-285750">
                <a:spcBef>
                  <a:spcPts val="600"/>
                </a:spcBef>
                <a:spcAft>
                  <a:spcPts val="0"/>
                </a:spcAft>
                <a:buFont typeface="Arial" panose="020B0604020202020204" pitchFamily="34" charset="0"/>
                <a:buChar char="•"/>
              </a:pP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由</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於</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行動寬頻專用電信網路，在應用上將結合物聯網、</a:t>
              </a: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AI</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或</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大數據分析等以支援相關創新服務（如遠距醫療、工廠即時監測等），部分場域存在</a:t>
              </a:r>
              <a:r>
                <a:rPr lang="zh-TW" altLang="en-US" sz="18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連接</a:t>
              </a:r>
              <a:r>
                <a:rPr lang="zh-TW" altLang="en-US" sz="1800" b="1" kern="100" dirty="0" smtClean="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外部</a:t>
              </a:r>
              <a:r>
                <a:rPr lang="zh-TW" altLang="en-US" sz="1800" b="1" kern="100" dirty="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雲端（如</a:t>
              </a:r>
              <a:r>
                <a:rPr lang="en-US" altLang="zh-TW" sz="1800" b="1" kern="100" dirty="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AWS</a:t>
              </a:r>
              <a:r>
                <a:rPr lang="zh-TW" altLang="en-US" sz="1800" b="1" kern="100" dirty="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、雲端核網）</a:t>
              </a:r>
              <a:r>
                <a:rPr lang="zh-TW" altLang="en-US" sz="1800" b="1" kern="100" dirty="0" smtClean="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或</a:t>
              </a:r>
              <a:r>
                <a:rPr lang="zh-TW" altLang="en-US" sz="1800" b="1" kern="100" dirty="0" smtClean="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企業內部網路（如其他廠區或總公司）</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之需求，是否屬於「其他經主管機關專案核准」之例外情形，有待討論。</a:t>
              </a: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lvl="0">
                <a:spcBef>
                  <a:spcPts val="600"/>
                </a:spcBef>
                <a:spcAft>
                  <a:spcPts val="0"/>
                </a:spcAft>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grpSp>
      <p:sp>
        <p:nvSpPr>
          <p:cNvPr id="12" name="矩形 11"/>
          <p:cNvSpPr/>
          <p:nvPr/>
        </p:nvSpPr>
        <p:spPr>
          <a:xfrm>
            <a:off x="847792" y="4267305"/>
            <a:ext cx="7777050" cy="2292935"/>
          </a:xfrm>
          <a:prstGeom prst="rect">
            <a:avLst/>
          </a:prstGeom>
        </p:spPr>
        <p:txBody>
          <a:bodyPr wrap="square">
            <a:spAutoFit/>
          </a:bodyPr>
          <a:lstStyle/>
          <a:p>
            <a:pPr>
              <a:spcBef>
                <a:spcPts val="600"/>
              </a:spcBef>
              <a:spcAft>
                <a:spcPts val="0"/>
              </a:spcAft>
            </a:pPr>
            <a:r>
              <a:rPr lang="zh-TW" altLang="en-US"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概念釐清：何謂公眾</a:t>
            </a:r>
            <a:r>
              <a:rPr lang="zh-TW" altLang="en-US"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電信</a:t>
            </a:r>
            <a:r>
              <a:rPr lang="zh-TW" altLang="en-US"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網路？</a:t>
            </a:r>
            <a:endPar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171450" indent="-171450">
              <a:spcBef>
                <a:spcPts val="600"/>
              </a:spcBef>
              <a:spcAft>
                <a:spcPts val="0"/>
              </a:spcAft>
              <a:buFont typeface="Wingdings" panose="05000000000000000000" pitchFamily="2" charset="2"/>
              <a:buChar char="Ø"/>
            </a:pPr>
            <a:r>
              <a:rPr lang="zh-TW" altLang="en-US" sz="1600" kern="100" dirty="0" smtClean="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依</a:t>
            </a:r>
            <a:r>
              <a:rPr lang="en-US" altLang="zh-TW" sz="1600" kern="100" dirty="0" smtClean="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1600" kern="100" dirty="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電信管理法</a:t>
            </a:r>
            <a:r>
              <a:rPr lang="en-US" altLang="zh-TW" sz="1600" kern="100" dirty="0" smtClean="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1600" kern="100" dirty="0" smtClean="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第</a:t>
            </a:r>
            <a:r>
              <a:rPr lang="zh-TW" altLang="en-US" sz="1600" kern="100" dirty="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３條第６</a:t>
            </a:r>
            <a:r>
              <a:rPr lang="zh-TW" altLang="en-US" sz="1600" kern="100" dirty="0" smtClean="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款規定，公眾電信網路「</a:t>
            </a:r>
            <a:r>
              <a:rPr lang="zh-TW" altLang="en-US" sz="1600" kern="100" dirty="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指為提供公眾通信所設置之電信網路</a:t>
            </a:r>
            <a:r>
              <a:rPr lang="zh-TW" altLang="en-US" sz="1600" kern="100" dirty="0" smtClean="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en-US" altLang="zh-TW" sz="1600" kern="100" dirty="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a:spcBef>
                <a:spcPts val="600"/>
              </a:spcBef>
              <a:spcAft>
                <a:spcPts val="0"/>
              </a:spcAft>
            </a:pPr>
            <a:r>
              <a:rPr lang="zh-TW" altLang="en-US" sz="1600" b="1" kern="100" dirty="0">
                <a:solidFill>
                  <a:srgbClr val="262699"/>
                </a:solidFill>
                <a:latin typeface="微軟正黑體" panose="020B0604030504040204" pitchFamily="34" charset="-120"/>
                <a:ea typeface="微軟正黑體" panose="020B0604030504040204" pitchFamily="34" charset="-120"/>
                <a:cs typeface="Times New Roman" panose="02020603050405020304" pitchFamily="18" charset="0"/>
              </a:rPr>
              <a:t>概念釐清：</a:t>
            </a:r>
            <a:r>
              <a:rPr lang="zh-TW" altLang="en-US"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何謂供</a:t>
            </a:r>
            <a:r>
              <a:rPr lang="zh-TW" altLang="en-US"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自己</a:t>
            </a:r>
            <a:r>
              <a:rPr lang="zh-TW" altLang="en-US"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使用？</a:t>
            </a:r>
            <a:endParaRPr lang="en-US" altLang="zh-TW"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71450" indent="-171450">
              <a:spcBef>
                <a:spcPts val="600"/>
              </a:spcBef>
              <a:spcAft>
                <a:spcPts val="0"/>
              </a:spcAft>
              <a:buFont typeface="Wingdings" panose="05000000000000000000" pitchFamily="2" charset="2"/>
              <a:buChar char="Ø"/>
            </a:pPr>
            <a:r>
              <a:rPr lang="zh-TW" altLang="en-US" sz="1600"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指供本身業務使用</a:t>
            </a:r>
            <a:r>
              <a:rPr lang="zh-TW" altLang="en-US" sz="1600"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，在符合設置目的之前提下，提供契約關係之相對人使用，未開放</a:t>
            </a:r>
            <a:r>
              <a:rPr lang="zh-TW" altLang="en-US" sz="1600"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公眾使用。</a:t>
            </a:r>
            <a:r>
              <a:rPr lang="en-US" altLang="zh-TW"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a:r>
            <a:b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b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sp>
        <p:nvSpPr>
          <p:cNvPr id="11" name="標題 1"/>
          <p:cNvSpPr>
            <a:spLocks noGrp="1"/>
          </p:cNvSpPr>
          <p:nvPr>
            <p:ph type="title"/>
          </p:nvPr>
        </p:nvSpPr>
        <p:spPr>
          <a:xfrm>
            <a:off x="1030913" y="193970"/>
            <a:ext cx="7020272" cy="981075"/>
          </a:xfrm>
        </p:spPr>
        <p:txBody>
          <a:bodyPr/>
          <a:lstStyle/>
          <a:p>
            <a:r>
              <a:rPr lang="zh-TW" altLang="en-US" sz="2400" dirty="0">
                <a:solidFill>
                  <a:srgbClr val="1C1CA2"/>
                </a:solidFill>
                <a:latin typeface="微軟正黑體" panose="020B0604030504040204" pitchFamily="34" charset="-120"/>
                <a:ea typeface="微軟正黑體" panose="020B0604030504040204" pitchFamily="34" charset="-120"/>
              </a:rPr>
              <a:t>四、使用限制</a:t>
            </a:r>
            <a:r>
              <a:rPr lang="en-US" altLang="zh-TW" sz="2400" dirty="0">
                <a:solidFill>
                  <a:srgbClr val="1C1CA2"/>
                </a:solidFill>
                <a:latin typeface="微軟正黑體" panose="020B0604030504040204" pitchFamily="34" charset="-120"/>
                <a:ea typeface="微軟正黑體" panose="020B0604030504040204" pitchFamily="34" charset="-120"/>
              </a:rPr>
              <a:t>-</a:t>
            </a:r>
            <a:r>
              <a:rPr lang="zh-TW" altLang="en-US" sz="2400" dirty="0">
                <a:solidFill>
                  <a:srgbClr val="1C1CA2"/>
                </a:solidFill>
                <a:latin typeface="微軟正黑體" panose="020B0604030504040204" pitchFamily="34" charset="-120"/>
                <a:ea typeface="微軟正黑體" panose="020B0604030504040204" pitchFamily="34" charset="-120"/>
              </a:rPr>
              <a:t>不得連接公眾電信網路或供設置目的以外之用</a:t>
            </a:r>
          </a:p>
        </p:txBody>
      </p:sp>
      <p:sp>
        <p:nvSpPr>
          <p:cNvPr id="14" name="文字方塊 13"/>
          <p:cNvSpPr txBox="1"/>
          <p:nvPr/>
        </p:nvSpPr>
        <p:spPr>
          <a:xfrm>
            <a:off x="5084580" y="751744"/>
            <a:ext cx="881973"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smtClean="0">
                <a:solidFill>
                  <a:srgbClr val="1C1CA2"/>
                </a:solidFill>
                <a:latin typeface="微軟正黑體" panose="020B0604030504040204" pitchFamily="34" charset="-120"/>
                <a:ea typeface="微軟正黑體" panose="020B0604030504040204" pitchFamily="34" charset="-120"/>
              </a:rPr>
              <a:t>1/3 </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71771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83568" y="1247830"/>
            <a:ext cx="6340197" cy="400110"/>
          </a:xfrm>
          <a:prstGeom prst="rect">
            <a:avLst/>
          </a:prstGeom>
          <a:noFill/>
        </p:spPr>
        <p:txBody>
          <a:bodyPr wrap="none" anchor="ctr">
            <a:spAutoFit/>
          </a:bodyPr>
          <a:lstStyle/>
          <a:p>
            <a:r>
              <a:rPr lang="zh-TW" altLang="en-US" sz="20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以下情形是否屬連接公眾電信網路，敬請各界提供建言</a:t>
            </a:r>
            <a:endParaRPr lang="zh-TW" altLang="en-US" sz="2000" dirty="0">
              <a:solidFill>
                <a:schemeClr val="tx1"/>
              </a:solidFill>
            </a:endParaRPr>
          </a:p>
        </p:txBody>
      </p:sp>
      <p:pic>
        <p:nvPicPr>
          <p:cNvPr id="10" name="圖片 9"/>
          <p:cNvPicPr>
            <a:picLocks noChangeAspect="1"/>
          </p:cNvPicPr>
          <p:nvPr/>
        </p:nvPicPr>
        <p:blipFill>
          <a:blip r:embed="rId2"/>
          <a:stretch>
            <a:fillRect/>
          </a:stretch>
        </p:blipFill>
        <p:spPr>
          <a:xfrm>
            <a:off x="1796601" y="2497998"/>
            <a:ext cx="4614254" cy="932172"/>
          </a:xfrm>
          <a:prstGeom prst="rect">
            <a:avLst/>
          </a:prstGeom>
        </p:spPr>
      </p:pic>
      <p:pic>
        <p:nvPicPr>
          <p:cNvPr id="11" name="圖片 10"/>
          <p:cNvPicPr>
            <a:picLocks noChangeAspect="1"/>
          </p:cNvPicPr>
          <p:nvPr/>
        </p:nvPicPr>
        <p:blipFill>
          <a:blip r:embed="rId3"/>
          <a:stretch>
            <a:fillRect/>
          </a:stretch>
        </p:blipFill>
        <p:spPr>
          <a:xfrm>
            <a:off x="1780151" y="3650782"/>
            <a:ext cx="5929559" cy="1007500"/>
          </a:xfrm>
          <a:prstGeom prst="rect">
            <a:avLst/>
          </a:prstGeom>
        </p:spPr>
      </p:pic>
      <p:pic>
        <p:nvPicPr>
          <p:cNvPr id="12" name="圖片 11"/>
          <p:cNvPicPr>
            <a:picLocks noChangeAspect="1"/>
          </p:cNvPicPr>
          <p:nvPr/>
        </p:nvPicPr>
        <p:blipFill>
          <a:blip r:embed="rId4"/>
          <a:stretch>
            <a:fillRect/>
          </a:stretch>
        </p:blipFill>
        <p:spPr>
          <a:xfrm>
            <a:off x="1780151" y="5373216"/>
            <a:ext cx="5024472" cy="1114213"/>
          </a:xfrm>
          <a:prstGeom prst="rect">
            <a:avLst/>
          </a:prstGeom>
        </p:spPr>
      </p:pic>
      <p:sp>
        <p:nvSpPr>
          <p:cNvPr id="13" name="矩形 12"/>
          <p:cNvSpPr/>
          <p:nvPr/>
        </p:nvSpPr>
        <p:spPr>
          <a:xfrm>
            <a:off x="1099538" y="1879503"/>
            <a:ext cx="7360893" cy="584775"/>
          </a:xfrm>
          <a:prstGeom prst="rect">
            <a:avLst/>
          </a:prstGeom>
        </p:spPr>
        <p:txBody>
          <a:bodyPr wrap="square">
            <a:spAutoFit/>
          </a:bodyPr>
          <a:lstStyle/>
          <a:p>
            <a:pPr marL="180975" indent="-180975"/>
            <a:r>
              <a:rPr lang="en-US" altLang="zh-TW" sz="1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zh-TW" sz="1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行動</a:t>
            </a:r>
            <a:r>
              <a:rPr lang="zh-TW" altLang="zh-TW"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寬頻專用電信網路與行動寬頻專用電信網路間透過實體線路或虛擬專用網路</a:t>
            </a:r>
            <a:r>
              <a:rPr lang="zh-TW" altLang="zh-TW" sz="1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dirty="0" smtClean="0">
                <a:solidFill>
                  <a:srgbClr val="000000"/>
                </a:solidFill>
                <a:latin typeface="微軟正黑體" panose="020B0604030504040204" pitchFamily="34" charset="-120"/>
                <a:ea typeface="微軟正黑體" panose="020B0604030504040204" pitchFamily="34" charset="-120"/>
              </a:rPr>
              <a:t>Virtual </a:t>
            </a:r>
            <a:r>
              <a:rPr lang="en-US" altLang="zh-TW" sz="1600" b="1" dirty="0">
                <a:solidFill>
                  <a:srgbClr val="000000"/>
                </a:solidFill>
                <a:latin typeface="微軟正黑體" panose="020B0604030504040204" pitchFamily="34" charset="-120"/>
                <a:ea typeface="微軟正黑體" panose="020B0604030504040204" pitchFamily="34" charset="-120"/>
              </a:rPr>
              <a:t>Private Network, VPN</a:t>
            </a:r>
            <a:r>
              <a:rPr lang="zh-TW" altLang="zh-TW"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連接</a:t>
            </a:r>
            <a:r>
              <a:rPr lang="zh-TW" altLang="en-US" sz="1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，是否</a:t>
            </a: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屬連接公眾電信</a:t>
            </a:r>
            <a:r>
              <a:rPr lang="zh-TW" altLang="en-US" sz="1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網路？</a:t>
            </a:r>
            <a:endParaRPr lang="zh-TW" altLang="en-US" sz="1600" b="1" dirty="0">
              <a:latin typeface="微軟正黑體" panose="020B0604030504040204" pitchFamily="34" charset="-120"/>
              <a:ea typeface="微軟正黑體" panose="020B0604030504040204" pitchFamily="34" charset="-120"/>
            </a:endParaRPr>
          </a:p>
        </p:txBody>
      </p:sp>
      <p:sp>
        <p:nvSpPr>
          <p:cNvPr id="40" name="矩形 39"/>
          <p:cNvSpPr/>
          <p:nvPr/>
        </p:nvSpPr>
        <p:spPr>
          <a:xfrm>
            <a:off x="1088833" y="4877867"/>
            <a:ext cx="7371597" cy="584775"/>
          </a:xfrm>
          <a:prstGeom prst="rect">
            <a:avLst/>
          </a:prstGeom>
        </p:spPr>
        <p:txBody>
          <a:bodyPr wrap="square">
            <a:spAutoFit/>
          </a:bodyPr>
          <a:lstStyle/>
          <a:p>
            <a:pPr marL="180975" indent="-180975"/>
            <a:r>
              <a:rPr lang="en-US" altLang="zh-TW"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en-US" altLang="zh-TW" sz="1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行動</a:t>
            </a: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寬頻專用電信網路透過實體線路或</a:t>
            </a:r>
            <a:r>
              <a:rPr lang="en-US" altLang="zh-TW"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VPN</a:t>
            </a: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連接至外部雲端，是否屬連接公眾電信</a:t>
            </a:r>
            <a:r>
              <a:rPr lang="zh-TW" altLang="en-US" sz="1600" b="1" dirty="0">
                <a:solidFill>
                  <a:srgbClr val="000000"/>
                </a:solidFill>
                <a:latin typeface="微軟正黑體" panose="020B0604030504040204" pitchFamily="34" charset="-120"/>
                <a:ea typeface="微軟正黑體" panose="020B0604030504040204" pitchFamily="34" charset="-120"/>
              </a:rPr>
              <a:t>網路</a:t>
            </a:r>
            <a:r>
              <a:rPr lang="zh-TW" altLang="en-US" sz="1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600" b="1" dirty="0">
              <a:latin typeface="微軟正黑體" panose="020B0604030504040204" pitchFamily="34" charset="-120"/>
              <a:ea typeface="微軟正黑體" panose="020B0604030504040204" pitchFamily="34" charset="-120"/>
            </a:endParaRPr>
          </a:p>
        </p:txBody>
      </p:sp>
      <p:sp>
        <p:nvSpPr>
          <p:cNvPr id="48" name="標題 1"/>
          <p:cNvSpPr>
            <a:spLocks noGrp="1"/>
          </p:cNvSpPr>
          <p:nvPr>
            <p:ph type="title"/>
          </p:nvPr>
        </p:nvSpPr>
        <p:spPr>
          <a:xfrm>
            <a:off x="1030913" y="193970"/>
            <a:ext cx="7020272" cy="981075"/>
          </a:xfrm>
        </p:spPr>
        <p:txBody>
          <a:bodyPr/>
          <a:lstStyle/>
          <a:p>
            <a:r>
              <a:rPr lang="zh-TW" altLang="en-US" sz="2400" dirty="0">
                <a:solidFill>
                  <a:srgbClr val="1C1CA2"/>
                </a:solidFill>
                <a:latin typeface="微軟正黑體" panose="020B0604030504040204" pitchFamily="34" charset="-120"/>
                <a:ea typeface="微軟正黑體" panose="020B0604030504040204" pitchFamily="34" charset="-120"/>
              </a:rPr>
              <a:t>四、使用限制</a:t>
            </a:r>
            <a:r>
              <a:rPr lang="en-US" altLang="zh-TW" sz="2400" dirty="0">
                <a:solidFill>
                  <a:srgbClr val="1C1CA2"/>
                </a:solidFill>
                <a:latin typeface="微軟正黑體" panose="020B0604030504040204" pitchFamily="34" charset="-120"/>
                <a:ea typeface="微軟正黑體" panose="020B0604030504040204" pitchFamily="34" charset="-120"/>
              </a:rPr>
              <a:t>-</a:t>
            </a:r>
            <a:r>
              <a:rPr lang="zh-TW" altLang="en-US" sz="2400" dirty="0">
                <a:solidFill>
                  <a:srgbClr val="1C1CA2"/>
                </a:solidFill>
                <a:latin typeface="微軟正黑體" panose="020B0604030504040204" pitchFamily="34" charset="-120"/>
                <a:ea typeface="微軟正黑體" panose="020B0604030504040204" pitchFamily="34" charset="-120"/>
              </a:rPr>
              <a:t>不得連接公眾電信網路或供設置目的以外之用</a:t>
            </a:r>
          </a:p>
        </p:txBody>
      </p:sp>
      <p:sp>
        <p:nvSpPr>
          <p:cNvPr id="51" name="文字方塊 50"/>
          <p:cNvSpPr txBox="1"/>
          <p:nvPr/>
        </p:nvSpPr>
        <p:spPr>
          <a:xfrm>
            <a:off x="5084580" y="751744"/>
            <a:ext cx="881973"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smtClean="0">
                <a:solidFill>
                  <a:srgbClr val="1C1CA2"/>
                </a:solidFill>
                <a:latin typeface="微軟正黑體" panose="020B0604030504040204" pitchFamily="34" charset="-120"/>
                <a:ea typeface="微軟正黑體" panose="020B0604030504040204" pitchFamily="34" charset="-120"/>
              </a:rPr>
              <a:t>2/3 </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69068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圖片 3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6387" y="2455591"/>
            <a:ext cx="4032448" cy="3819652"/>
          </a:xfrm>
          <a:prstGeom prst="rect">
            <a:avLst/>
          </a:prstGeom>
          <a:noFill/>
        </p:spPr>
      </p:pic>
      <p:sp>
        <p:nvSpPr>
          <p:cNvPr id="13" name="矩形 12"/>
          <p:cNvSpPr/>
          <p:nvPr/>
        </p:nvSpPr>
        <p:spPr>
          <a:xfrm>
            <a:off x="1099538" y="1700808"/>
            <a:ext cx="6784829" cy="584775"/>
          </a:xfrm>
          <a:prstGeom prst="rect">
            <a:avLst/>
          </a:prstGeom>
        </p:spPr>
        <p:txBody>
          <a:bodyPr wrap="square">
            <a:spAutoFit/>
          </a:bodyPr>
          <a:lstStyle/>
          <a:p>
            <a:pPr marL="177800" indent="-177800">
              <a:tabLst>
                <a:tab pos="271463" algn="l"/>
              </a:tabLst>
            </a:pPr>
            <a:r>
              <a:rPr lang="en-US" altLang="zh-TW" sz="1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3. </a:t>
            </a:r>
            <a:r>
              <a:rPr lang="zh-TW" altLang="en-US" sz="1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如</a:t>
            </a: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認行動寬頻專用電信網路之核心網路得組合他人之核心網路，則</a:t>
            </a:r>
            <a:r>
              <a:rPr lang="zh-TW" altLang="en-US" sz="1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以　</a:t>
            </a:r>
            <a:r>
              <a:rPr lang="en-US" altLang="zh-TW" sz="1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VPN</a:t>
            </a: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連接他人核心網路是否屬連接公眾電信</a:t>
            </a:r>
            <a:r>
              <a:rPr lang="zh-TW" altLang="en-US" sz="1600"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網路</a:t>
            </a:r>
            <a:r>
              <a:rPr lang="zh-TW" altLang="en-US" sz="1600" b="1"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600" b="1" dirty="0">
              <a:latin typeface="微軟正黑體" panose="020B0604030504040204" pitchFamily="34" charset="-120"/>
              <a:ea typeface="微軟正黑體" panose="020B0604030504040204" pitchFamily="34" charset="-120"/>
            </a:endParaRPr>
          </a:p>
        </p:txBody>
      </p:sp>
      <p:sp>
        <p:nvSpPr>
          <p:cNvPr id="48" name="標題 1"/>
          <p:cNvSpPr>
            <a:spLocks noGrp="1"/>
          </p:cNvSpPr>
          <p:nvPr>
            <p:ph type="title"/>
          </p:nvPr>
        </p:nvSpPr>
        <p:spPr>
          <a:xfrm>
            <a:off x="1030913" y="193970"/>
            <a:ext cx="7020272" cy="981075"/>
          </a:xfrm>
        </p:spPr>
        <p:txBody>
          <a:bodyPr/>
          <a:lstStyle/>
          <a:p>
            <a:r>
              <a:rPr lang="zh-TW" altLang="en-US" sz="2400" dirty="0">
                <a:solidFill>
                  <a:srgbClr val="1C1CA2"/>
                </a:solidFill>
                <a:latin typeface="微軟正黑體" panose="020B0604030504040204" pitchFamily="34" charset="-120"/>
                <a:ea typeface="微軟正黑體" panose="020B0604030504040204" pitchFamily="34" charset="-120"/>
              </a:rPr>
              <a:t>四、使用限制</a:t>
            </a:r>
            <a:r>
              <a:rPr lang="en-US" altLang="zh-TW" sz="2400" dirty="0">
                <a:solidFill>
                  <a:srgbClr val="1C1CA2"/>
                </a:solidFill>
                <a:latin typeface="微軟正黑體" panose="020B0604030504040204" pitchFamily="34" charset="-120"/>
                <a:ea typeface="微軟正黑體" panose="020B0604030504040204" pitchFamily="34" charset="-120"/>
              </a:rPr>
              <a:t>-</a:t>
            </a:r>
            <a:r>
              <a:rPr lang="zh-TW" altLang="en-US" sz="2400" dirty="0">
                <a:solidFill>
                  <a:srgbClr val="1C1CA2"/>
                </a:solidFill>
                <a:latin typeface="微軟正黑體" panose="020B0604030504040204" pitchFamily="34" charset="-120"/>
                <a:ea typeface="微軟正黑體" panose="020B0604030504040204" pitchFamily="34" charset="-120"/>
              </a:rPr>
              <a:t>不得連接公眾電信網路或供設置目的以外之用</a:t>
            </a:r>
          </a:p>
        </p:txBody>
      </p:sp>
      <p:sp>
        <p:nvSpPr>
          <p:cNvPr id="51" name="文字方塊 50"/>
          <p:cNvSpPr txBox="1"/>
          <p:nvPr/>
        </p:nvSpPr>
        <p:spPr>
          <a:xfrm>
            <a:off x="5084580" y="751744"/>
            <a:ext cx="881973"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smtClean="0">
                <a:solidFill>
                  <a:srgbClr val="1C1CA2"/>
                </a:solidFill>
                <a:latin typeface="微軟正黑體" panose="020B0604030504040204" pitchFamily="34" charset="-120"/>
                <a:ea typeface="微軟正黑體" panose="020B0604030504040204" pitchFamily="34" charset="-120"/>
              </a:rPr>
              <a:t>3/3 </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47615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723912" y="1354796"/>
            <a:ext cx="7848872" cy="3082316"/>
            <a:chOff x="958363" y="959222"/>
            <a:chExt cx="7848872" cy="3196249"/>
          </a:xfrm>
        </p:grpSpPr>
        <p:sp>
          <p:nvSpPr>
            <p:cNvPr id="14" name="矩形 13"/>
            <p:cNvSpPr/>
            <p:nvPr/>
          </p:nvSpPr>
          <p:spPr bwMode="auto">
            <a:xfrm>
              <a:off x="958363" y="1120121"/>
              <a:ext cx="7848872" cy="3035350"/>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15" name="Freeform 6"/>
            <p:cNvSpPr/>
            <p:nvPr/>
          </p:nvSpPr>
          <p:spPr bwMode="auto">
            <a:xfrm>
              <a:off x="1195113" y="959222"/>
              <a:ext cx="7192793" cy="193774"/>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Font typeface="Arial" panose="020B0604020202020204" pitchFamily="34" charset="0"/>
                <a:buNone/>
              </a:pPr>
              <a:endParaRPr kumimoji="0" lang="zh-CN" altLang="en-US" sz="1800">
                <a:solidFill>
                  <a:srgbClr val="FFFFFF"/>
                </a:solidFill>
                <a:latin typeface="Arial" panose="020B0604020202020204" pitchFamily="34" charset="0"/>
                <a:ea typeface="宋体" panose="02010600030101010101" pitchFamily="2" charset="-122"/>
              </a:endParaRPr>
            </a:p>
          </p:txBody>
        </p:sp>
        <p:sp>
          <p:nvSpPr>
            <p:cNvPr id="16" name="Freeform 7"/>
            <p:cNvSpPr/>
            <p:nvPr/>
          </p:nvSpPr>
          <p:spPr bwMode="auto">
            <a:xfrm>
              <a:off x="1664640" y="959222"/>
              <a:ext cx="6253737" cy="521194"/>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E690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54A0D8"/>
                </a:solidFill>
                <a:effectLst/>
                <a:uLnTx/>
                <a:uFillTx/>
                <a:latin typeface="Arial" panose="020B0604020202020204" pitchFamily="34" charset="0"/>
                <a:ea typeface="宋体" panose="02010600030101010101" pitchFamily="2" charset="-122"/>
              </a:endParaRPr>
            </a:p>
          </p:txBody>
        </p:sp>
      </p:grpSp>
      <p:sp>
        <p:nvSpPr>
          <p:cNvPr id="8" name="內容版面配置區 2"/>
          <p:cNvSpPr>
            <a:spLocks noGrp="1"/>
          </p:cNvSpPr>
          <p:nvPr>
            <p:ph idx="4294967295"/>
          </p:nvPr>
        </p:nvSpPr>
        <p:spPr>
          <a:xfrm>
            <a:off x="395536" y="2204864"/>
            <a:ext cx="7961224" cy="5108575"/>
          </a:xfrm>
        </p:spPr>
        <p:txBody>
          <a:bodyPr>
            <a:noAutofit/>
          </a:bodyPr>
          <a:lstStyle/>
          <a:p>
            <a:pPr lvl="1">
              <a:lnSpc>
                <a:spcPts val="26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議題十六：前揭三種情形，何者屬連接公眾電信網路？何者不屬連接公眾電信網路？理由為何？是否尚有其他連接公眾電信網路之情形？</a:t>
            </a:r>
          </a:p>
          <a:p>
            <a:pPr lvl="1">
              <a:lnSpc>
                <a:spcPts val="26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議題十七：若行動寬頻專用電信網路得以專案核准方式允許連接公眾電信網路，其專案核准之判斷基準為何？理由？</a:t>
            </a:r>
          </a:p>
        </p:txBody>
      </p:sp>
      <p:sp>
        <p:nvSpPr>
          <p:cNvPr id="18" name="文字方塊 17"/>
          <p:cNvSpPr txBox="1"/>
          <p:nvPr/>
        </p:nvSpPr>
        <p:spPr>
          <a:xfrm>
            <a:off x="3746578" y="1334192"/>
            <a:ext cx="162095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議題</a:t>
            </a:r>
          </a:p>
        </p:txBody>
      </p:sp>
    </p:spTree>
    <p:extLst>
      <p:ext uri="{BB962C8B-B14F-4D97-AF65-F5344CB8AC3E}">
        <p14:creationId xmlns:p14="http://schemas.microsoft.com/office/powerpoint/2010/main" val="2767842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981075"/>
          </a:xfrm>
        </p:spPr>
        <p:txBody>
          <a:bodyPr/>
          <a:lstStyle/>
          <a:p>
            <a:pPr>
              <a:lnSpc>
                <a:spcPts val="4000"/>
              </a:lnSpc>
            </a:pPr>
            <a:r>
              <a:rPr lang="zh-TW" altLang="en-US" dirty="0" smtClean="0">
                <a:solidFill>
                  <a:srgbClr val="1C1CA2"/>
                </a:solidFill>
                <a:latin typeface="微軟正黑體" panose="020B0604030504040204" pitchFamily="34" charset="-120"/>
                <a:ea typeface="微軟正黑體" panose="020B0604030504040204" pitchFamily="34" charset="-120"/>
              </a:rPr>
              <a:t>五</a:t>
            </a:r>
            <a:r>
              <a:rPr lang="zh-TW" altLang="en-US" dirty="0">
                <a:solidFill>
                  <a:srgbClr val="1C1CA2"/>
                </a:solidFill>
                <a:latin typeface="微軟正黑體" panose="020B0604030504040204" pitchFamily="34" charset="-120"/>
                <a:ea typeface="微軟正黑體" panose="020B0604030504040204" pitchFamily="34" charset="-120"/>
              </a:rPr>
              <a:t>、電臺審驗</a:t>
            </a:r>
            <a:endParaRPr lang="en-US" altLang="zh-TW" dirty="0">
              <a:solidFill>
                <a:srgbClr val="1C1CA2"/>
              </a:solidFill>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845161" y="930341"/>
            <a:ext cx="7740860" cy="1000821"/>
            <a:chOff x="845586" y="885348"/>
            <a:chExt cx="7740860" cy="1000821"/>
          </a:xfrm>
        </p:grpSpPr>
        <p:sp>
          <p:nvSpPr>
            <p:cNvPr id="10" name="圓角矩形 9"/>
            <p:cNvSpPr/>
            <p:nvPr/>
          </p:nvSpPr>
          <p:spPr bwMode="auto">
            <a:xfrm>
              <a:off x="845586" y="885350"/>
              <a:ext cx="7740860" cy="1000819"/>
            </a:xfrm>
            <a:prstGeom prst="roundRect">
              <a:avLst/>
            </a:prstGeom>
            <a:solidFill>
              <a:schemeClr val="bg1"/>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w="76200">
                  <a:solidFill>
                    <a:schemeClr val="tx1"/>
                  </a:solidFill>
                </a:ln>
                <a:solidFill>
                  <a:srgbClr val="FF0000"/>
                </a:solidFill>
                <a:effectLst/>
                <a:latin typeface="Times New Roman" pitchFamily="18" charset="0"/>
                <a:ea typeface="標楷體" pitchFamily="65" charset="-120"/>
              </a:endParaRPr>
            </a:p>
          </p:txBody>
        </p:sp>
        <p:sp>
          <p:nvSpPr>
            <p:cNvPr id="11" name="圓角化同側角落矩形 10"/>
            <p:cNvSpPr/>
            <p:nvPr/>
          </p:nvSpPr>
          <p:spPr bwMode="auto">
            <a:xfrm rot="16200000">
              <a:off x="810529" y="920407"/>
              <a:ext cx="1000821" cy="930703"/>
            </a:xfrm>
            <a:prstGeom prst="round2SameRect">
              <a:avLst/>
            </a:prstGeom>
            <a:solidFill>
              <a:srgbClr val="D6D6F5"/>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12" name="文字方塊 11"/>
            <p:cNvSpPr txBox="1"/>
            <p:nvPr/>
          </p:nvSpPr>
          <p:spPr>
            <a:xfrm>
              <a:off x="962125" y="1178283"/>
              <a:ext cx="697627" cy="707886"/>
            </a:xfrm>
            <a:prstGeom prst="rect">
              <a:avLst/>
            </a:prstGeom>
            <a:noFill/>
          </p:spPr>
          <p:txBody>
            <a:bodyPr wrap="none" rtlCol="0">
              <a:spAutoFit/>
            </a:bodyPr>
            <a:lstStyle/>
            <a:p>
              <a:r>
                <a:rPr lang="zh-TW" altLang="en-US" sz="2000" b="1" dirty="0" smtClean="0">
                  <a:solidFill>
                    <a:srgbClr val="1C1CA2"/>
                  </a:solidFill>
                  <a:latin typeface="微軟正黑體" panose="020B0604030504040204" pitchFamily="34" charset="-120"/>
                  <a:ea typeface="微軟正黑體" panose="020B0604030504040204" pitchFamily="34" charset="-120"/>
                </a:rPr>
                <a:t>議題</a:t>
              </a:r>
              <a:endParaRPr lang="en-US" altLang="zh-TW" sz="2000" b="1" dirty="0" smtClean="0">
                <a:solidFill>
                  <a:srgbClr val="1C1CA2"/>
                </a:solidFill>
                <a:latin typeface="微軟正黑體" panose="020B0604030504040204" pitchFamily="34" charset="-120"/>
                <a:ea typeface="微軟正黑體" panose="020B0604030504040204" pitchFamily="34" charset="-120"/>
              </a:endParaRPr>
            </a:p>
            <a:p>
              <a:r>
                <a:rPr lang="zh-TW" altLang="en-US" sz="2000" b="1" dirty="0" smtClean="0">
                  <a:solidFill>
                    <a:srgbClr val="1C1CA2"/>
                  </a:solidFill>
                  <a:latin typeface="微軟正黑體" panose="020B0604030504040204" pitchFamily="34" charset="-120"/>
                  <a:ea typeface="微軟正黑體" panose="020B0604030504040204" pitchFamily="34" charset="-120"/>
                </a:rPr>
                <a:t>說明</a:t>
              </a:r>
              <a:endParaRPr lang="zh-TW" altLang="en-US" sz="2000" b="1" dirty="0">
                <a:solidFill>
                  <a:srgbClr val="1C1CA2"/>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1862908" y="924093"/>
              <a:ext cx="6612560" cy="923330"/>
            </a:xfrm>
            <a:prstGeom prst="rect">
              <a:avLst/>
            </a:prstGeom>
          </p:spPr>
          <p:txBody>
            <a:bodyPr wrap="square">
              <a:spAutoFit/>
            </a:bodyPr>
            <a:lstStyle/>
            <a:p>
              <a:pPr lvl="0">
                <a:spcBef>
                  <a:spcPts val="600"/>
                </a:spcBef>
                <a:spcAft>
                  <a:spcPts val="0"/>
                </a:spcAft>
              </a:pP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由於</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專用電信網路設置使用管理辦法</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並未區分電臺類型，如何管理行動寬頻專用電信網路所用之電臺，是否皆應進行電臺審驗，尚待討論。</a:t>
              </a: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grpSp>
      <p:sp>
        <p:nvSpPr>
          <p:cNvPr id="15" name="矩形 14"/>
          <p:cNvSpPr/>
          <p:nvPr/>
        </p:nvSpPr>
        <p:spPr>
          <a:xfrm>
            <a:off x="961700" y="1931159"/>
            <a:ext cx="7920880" cy="5111656"/>
          </a:xfrm>
          <a:prstGeom prst="rect">
            <a:avLst/>
          </a:prstGeom>
        </p:spPr>
        <p:txBody>
          <a:bodyPr wrap="square">
            <a:spAutoFit/>
          </a:bodyPr>
          <a:lstStyle/>
          <a:p>
            <a:pPr marL="285750" indent="-285750">
              <a:lnSpc>
                <a:spcPct val="150000"/>
              </a:lnSpc>
              <a:spcBef>
                <a:spcPts val="600"/>
              </a:spcBef>
              <a:spcAft>
                <a:spcPts val="0"/>
              </a:spcAft>
              <a:buFont typeface="Wingdings" panose="05000000000000000000" pitchFamily="2" charset="2"/>
              <a:buChar char="l"/>
            </a:pP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本會擬將行動寬頻專用電信網路之電臺類型區分</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如下：</a:t>
            </a: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623888" lvl="1" indent="-285750">
              <a:lnSpc>
                <a:spcPts val="2300"/>
              </a:lnSpc>
              <a:spcBef>
                <a:spcPts val="600"/>
              </a:spcBef>
              <a:spcAft>
                <a:spcPts val="0"/>
              </a:spcAft>
              <a:buFont typeface="Wingdings" panose="05000000000000000000" pitchFamily="2" charset="2"/>
              <a:buChar char="Ø"/>
            </a:pPr>
            <a:r>
              <a:rPr lang="zh-TW" altLang="zh-TW" sz="1600" b="1" dirty="0">
                <a:solidFill>
                  <a:schemeClr val="tx1"/>
                </a:solidFill>
                <a:latin typeface="微軟正黑體" panose="020B0604030504040204" pitchFamily="34" charset="-120"/>
                <a:ea typeface="微軟正黑體" panose="020B0604030504040204" pitchFamily="34" charset="-120"/>
              </a:rPr>
              <a:t>基地臺：</a:t>
            </a:r>
            <a:r>
              <a:rPr lang="zh-TW" altLang="zh-TW" sz="1600" dirty="0">
                <a:solidFill>
                  <a:schemeClr val="tx1"/>
                </a:solidFill>
                <a:latin typeface="微軟正黑體" panose="020B0604030504040204" pitchFamily="34" charset="-120"/>
                <a:ea typeface="微軟正黑體" panose="020B0604030504040204" pitchFamily="34" charset="-120"/>
              </a:rPr>
              <a:t>採用</a:t>
            </a:r>
            <a:r>
              <a:rPr lang="en-US" altLang="zh-TW" sz="1600" dirty="0">
                <a:solidFill>
                  <a:schemeClr val="tx1"/>
                </a:solidFill>
                <a:latin typeface="微軟正黑體" panose="020B0604030504040204" pitchFamily="34" charset="-120"/>
                <a:ea typeface="微軟正黑體" panose="020B0604030504040204" pitchFamily="34" charset="-120"/>
              </a:rPr>
              <a:t>3GPP</a:t>
            </a:r>
            <a:r>
              <a:rPr lang="zh-TW" altLang="zh-TW" sz="1600" dirty="0">
                <a:solidFill>
                  <a:schemeClr val="tx1"/>
                </a:solidFill>
                <a:latin typeface="微軟正黑體" panose="020B0604030504040204" pitchFamily="34" charset="-120"/>
                <a:ea typeface="微軟正黑體" panose="020B0604030504040204" pitchFamily="34" charset="-120"/>
              </a:rPr>
              <a:t>之第</a:t>
            </a:r>
            <a:r>
              <a:rPr lang="en-US" altLang="zh-TW" sz="1600" dirty="0">
                <a:solidFill>
                  <a:schemeClr val="tx1"/>
                </a:solidFill>
                <a:latin typeface="微軟正黑體" panose="020B0604030504040204" pitchFamily="34" charset="-120"/>
                <a:ea typeface="微軟正黑體" panose="020B0604030504040204" pitchFamily="34" charset="-120"/>
              </a:rPr>
              <a:t>5</a:t>
            </a:r>
            <a:r>
              <a:rPr lang="zh-TW" altLang="zh-TW" sz="1600" dirty="0">
                <a:solidFill>
                  <a:schemeClr val="tx1"/>
                </a:solidFill>
                <a:latin typeface="微軟正黑體" panose="020B0604030504040204" pitchFamily="34" charset="-120"/>
                <a:ea typeface="微軟正黑體" panose="020B0604030504040204" pitchFamily="34" charset="-120"/>
              </a:rPr>
              <a:t>代行動通信網路新無線電（</a:t>
            </a:r>
            <a:r>
              <a:rPr lang="en-US" altLang="zh-TW" sz="1600" dirty="0">
                <a:solidFill>
                  <a:schemeClr val="tx1"/>
                </a:solidFill>
                <a:latin typeface="微軟正黑體" panose="020B0604030504040204" pitchFamily="34" charset="-120"/>
                <a:ea typeface="微軟正黑體" panose="020B0604030504040204" pitchFamily="34" charset="-120"/>
              </a:rPr>
              <a:t>New Radio</a:t>
            </a:r>
            <a:r>
              <a:rPr lang="zh-TW" altLang="zh-TW" sz="1600" dirty="0">
                <a:solidFill>
                  <a:schemeClr val="tx1"/>
                </a:solidFill>
                <a:latin typeface="微軟正黑體" panose="020B0604030504040204" pitchFamily="34" charset="-120"/>
                <a:ea typeface="微軟正黑體" panose="020B0604030504040204" pitchFamily="34" charset="-120"/>
              </a:rPr>
              <a:t>，簡稱</a:t>
            </a:r>
            <a:r>
              <a:rPr lang="en-US" altLang="zh-TW" sz="1600" dirty="0">
                <a:solidFill>
                  <a:schemeClr val="tx1"/>
                </a:solidFill>
                <a:latin typeface="微軟正黑體" panose="020B0604030504040204" pitchFamily="34" charset="-120"/>
                <a:ea typeface="微軟正黑體" panose="020B0604030504040204" pitchFamily="34" charset="-120"/>
              </a:rPr>
              <a:t> NR</a:t>
            </a:r>
            <a:r>
              <a:rPr lang="zh-TW" altLang="zh-TW" sz="1600" dirty="0">
                <a:solidFill>
                  <a:schemeClr val="tx1"/>
                </a:solidFill>
                <a:latin typeface="微軟正黑體" panose="020B0604030504040204" pitchFamily="34" charset="-120"/>
                <a:ea typeface="微軟正黑體" panose="020B0604030504040204" pitchFamily="34" charset="-120"/>
              </a:rPr>
              <a:t>）技術標準，用以傳送、接收無線電波訊號，供其他電臺間通信。依《行動通信基地臺射頻設備技術規範》規定，分為</a:t>
            </a: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984250" lvl="1" indent="-342900">
              <a:lnSpc>
                <a:spcPts val="2300"/>
              </a:lnSpc>
              <a:spcBef>
                <a:spcPts val="600"/>
              </a:spcBef>
              <a:spcAft>
                <a:spcPts val="0"/>
              </a:spcAft>
              <a:buFont typeface="+mj-lt"/>
              <a:buAutoNum type="arabicPeriod"/>
              <a:tabLst>
                <a:tab pos="723900" algn="l"/>
              </a:tabLs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廣域範圍基地臺（</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Wide Area Base Station</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984250" lvl="1" indent="-342900">
              <a:lnSpc>
                <a:spcPts val="2300"/>
              </a:lnSpc>
              <a:spcBef>
                <a:spcPts val="600"/>
              </a:spcBef>
              <a:spcAft>
                <a:spcPts val="0"/>
              </a:spcAft>
              <a:buFont typeface="+mj-lt"/>
              <a:buAutoNum type="arabicPeriod"/>
              <a:tabLst>
                <a:tab pos="723900" algn="l"/>
              </a:tabLs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中程</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範圍基地臺（</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Medium Range Base Station</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984250" lvl="1" indent="-342900">
              <a:lnSpc>
                <a:spcPts val="2300"/>
              </a:lnSpc>
              <a:spcBef>
                <a:spcPts val="600"/>
              </a:spcBef>
              <a:spcAft>
                <a:spcPts val="0"/>
              </a:spcAft>
              <a:buFont typeface="+mj-lt"/>
              <a:buAutoNum type="arabicPeriod"/>
              <a:tabLst>
                <a:tab pos="723900" algn="l"/>
              </a:tabLs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區域</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範圍基地臺（</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Local Area Base Station</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623888" lvl="1" indent="-285750">
              <a:lnSpc>
                <a:spcPts val="2300"/>
              </a:lnSpc>
              <a:spcBef>
                <a:spcPts val="600"/>
              </a:spcBef>
              <a:spcAft>
                <a:spcPts val="0"/>
              </a:spcAft>
              <a:buFont typeface="Wingdings" panose="05000000000000000000" pitchFamily="2" charset="2"/>
              <a:buChar char="Ø"/>
            </a:pPr>
            <a:r>
              <a:rPr lang="zh-TW" altLang="zh-TW" sz="1600" b="1" dirty="0" smtClean="0">
                <a:solidFill>
                  <a:schemeClr val="tx1"/>
                </a:solidFill>
                <a:latin typeface="微軟正黑體" panose="020B0604030504040204" pitchFamily="34" charset="-120"/>
                <a:ea typeface="微軟正黑體" panose="020B0604030504040204" pitchFamily="34" charset="-120"/>
              </a:rPr>
              <a:t>其他</a:t>
            </a:r>
            <a:r>
              <a:rPr lang="zh-TW" altLang="zh-TW" sz="1600" b="1" dirty="0">
                <a:solidFill>
                  <a:schemeClr val="tx1"/>
                </a:solidFill>
                <a:latin typeface="微軟正黑體" panose="020B0604030504040204" pitchFamily="34" charset="-120"/>
                <a:ea typeface="微軟正黑體" panose="020B0604030504040204" pitchFamily="34" charset="-120"/>
              </a:rPr>
              <a:t>電臺：</a:t>
            </a:r>
            <a:r>
              <a:rPr lang="zh-TW" altLang="zh-TW" sz="1600" dirty="0">
                <a:solidFill>
                  <a:schemeClr val="tx1"/>
                </a:solidFill>
                <a:latin typeface="微軟正黑體" panose="020B0604030504040204" pitchFamily="34" charset="-120"/>
                <a:ea typeface="微軟正黑體" panose="020B0604030504040204" pitchFamily="34" charset="-120"/>
              </a:rPr>
              <a:t>其他用以連接電信網路供傳送、接收無線電波訊號之電信設備</a:t>
            </a:r>
            <a:r>
              <a:rPr lang="zh-TW" altLang="zh-TW" sz="1600" dirty="0" smtClean="0">
                <a:solidFill>
                  <a:schemeClr val="tx1"/>
                </a:solidFill>
                <a:latin typeface="微軟正黑體" panose="020B0604030504040204" pitchFamily="34" charset="-120"/>
                <a:ea typeface="微軟正黑體" panose="020B0604030504040204" pitchFamily="34" charset="-120"/>
              </a:rPr>
              <a:t>。</a:t>
            </a: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marL="285750" indent="-285750">
              <a:lnSpc>
                <a:spcPts val="2300"/>
              </a:lnSpc>
              <a:spcBef>
                <a:spcPts val="600"/>
              </a:spcBef>
              <a:spcAft>
                <a:spcPts val="0"/>
              </a:spcAft>
              <a:buFont typeface="Wingdings" panose="05000000000000000000" pitchFamily="2" charset="2"/>
              <a:buChar char="l"/>
            </a:pPr>
            <a:r>
              <a:rPr lang="zh-TW" altLang="en-US"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電臺之監管方式：</a:t>
            </a:r>
            <a:endParaRPr lang="zh-TW" altLang="en-US" sz="1600" b="1" dirty="0">
              <a:solidFill>
                <a:schemeClr val="tx1"/>
              </a:solidFill>
              <a:latin typeface="微軟正黑體" panose="020B0604030504040204" pitchFamily="34" charset="-120"/>
              <a:ea typeface="微軟正黑體" panose="020B0604030504040204" pitchFamily="34" charset="-120"/>
            </a:endParaRPr>
          </a:p>
          <a:p>
            <a:pPr marL="623888" lvl="1" indent="-285750">
              <a:lnSpc>
                <a:spcPts val="2300"/>
              </a:lnSpc>
              <a:spcBef>
                <a:spcPts val="600"/>
              </a:spcBef>
              <a:spcAft>
                <a:spcPts val="0"/>
              </a:spcAft>
              <a:buFont typeface="Wingdings" panose="05000000000000000000" pitchFamily="2" charset="2"/>
              <a:buChar char="Ø"/>
            </a:pPr>
            <a:r>
              <a:rPr lang="zh-TW" altLang="en-US" sz="1600" b="1" dirty="0">
                <a:solidFill>
                  <a:schemeClr val="tx1"/>
                </a:solidFill>
                <a:latin typeface="微軟正黑體" panose="020B0604030504040204" pitchFamily="34" charset="-120"/>
                <a:ea typeface="微軟正黑體" panose="020B0604030504040204" pitchFamily="34" charset="-120"/>
              </a:rPr>
              <a:t>行動寬頻專用電信網路所用之電臺，皆應經主管機關型式認證審驗合格</a:t>
            </a:r>
          </a:p>
          <a:p>
            <a:pPr marL="623888" lvl="1" indent="-285750">
              <a:lnSpc>
                <a:spcPts val="2300"/>
              </a:lnSpc>
              <a:spcBef>
                <a:spcPts val="600"/>
              </a:spcBef>
              <a:spcAft>
                <a:spcPts val="0"/>
              </a:spcAft>
              <a:buFont typeface="Wingdings" panose="05000000000000000000" pitchFamily="2" charset="2"/>
              <a:buChar char="Ø"/>
            </a:pPr>
            <a:r>
              <a:rPr lang="zh-TW" altLang="en-US" sz="1600" b="1" dirty="0">
                <a:solidFill>
                  <a:schemeClr val="tx1"/>
                </a:solidFill>
                <a:latin typeface="微軟正黑體" panose="020B0604030504040204" pitchFamily="34" charset="-120"/>
                <a:ea typeface="微軟正黑體" panose="020B0604030504040204" pitchFamily="34" charset="-120"/>
              </a:rPr>
              <a:t>廣域範圍基地臺：</a:t>
            </a:r>
            <a:r>
              <a:rPr lang="zh-TW" altLang="en-US" sz="1600" dirty="0">
                <a:solidFill>
                  <a:schemeClr val="tx1"/>
                </a:solidFill>
                <a:latin typeface="微軟正黑體" panose="020B0604030504040204" pitchFamily="34" charset="-120"/>
                <a:ea typeface="微軟正黑體" panose="020B0604030504040204" pitchFamily="34" charset="-120"/>
              </a:rPr>
              <a:t>因係使用大型基地臺（</a:t>
            </a:r>
            <a:r>
              <a:rPr lang="en-US" altLang="zh-TW" sz="1600" dirty="0">
                <a:solidFill>
                  <a:schemeClr val="tx1"/>
                </a:solidFill>
                <a:latin typeface="微軟正黑體" panose="020B0604030504040204" pitchFamily="34" charset="-120"/>
                <a:ea typeface="微軟正黑體" panose="020B0604030504040204" pitchFamily="34" charset="-120"/>
              </a:rPr>
              <a:t>Macro Cell</a:t>
            </a:r>
            <a:r>
              <a:rPr lang="zh-TW" altLang="en-US" sz="1600" dirty="0">
                <a:solidFill>
                  <a:schemeClr val="tx1"/>
                </a:solidFill>
                <a:latin typeface="微軟正黑體" panose="020B0604030504040204" pitchFamily="34" charset="-120"/>
                <a:ea typeface="微軟正黑體" panose="020B0604030504040204" pitchFamily="34" charset="-120"/>
              </a:rPr>
              <a:t>）布建，電波覆蓋範圍較大，</a:t>
            </a:r>
            <a:r>
              <a:rPr lang="zh-TW" altLang="en-US" sz="1600" b="1" dirty="0">
                <a:solidFill>
                  <a:schemeClr val="tx1"/>
                </a:solidFill>
                <a:latin typeface="微軟正黑體" panose="020B0604030504040204" pitchFamily="34" charset="-120"/>
                <a:ea typeface="微軟正黑體" panose="020B0604030504040204" pitchFamily="34" charset="-120"/>
              </a:rPr>
              <a:t>故</a:t>
            </a:r>
            <a:r>
              <a:rPr lang="zh-TW" altLang="en-US" sz="1600" b="1" dirty="0">
                <a:solidFill>
                  <a:srgbClr val="C00000"/>
                </a:solidFill>
                <a:latin typeface="微軟正黑體" panose="020B0604030504040204" pitchFamily="34" charset="-120"/>
                <a:ea typeface="微軟正黑體" panose="020B0604030504040204" pitchFamily="34" charset="-120"/>
              </a:rPr>
              <a:t>應經主管機關核准始得設置</a:t>
            </a:r>
            <a:r>
              <a:rPr lang="zh-TW" altLang="en-US" sz="1600" b="1" dirty="0">
                <a:solidFill>
                  <a:schemeClr val="tx1"/>
                </a:solidFill>
                <a:latin typeface="微軟正黑體" panose="020B0604030504040204" pitchFamily="34" charset="-120"/>
                <a:ea typeface="微軟正黑體" panose="020B0604030504040204" pitchFamily="34" charset="-120"/>
              </a:rPr>
              <a:t>，審驗合格取得電臺執照，始得使用。</a:t>
            </a:r>
          </a:p>
          <a:p>
            <a:pPr marL="623888" lvl="1" indent="-285750">
              <a:lnSpc>
                <a:spcPts val="2300"/>
              </a:lnSpc>
              <a:spcBef>
                <a:spcPts val="600"/>
              </a:spcBef>
              <a:spcAft>
                <a:spcPts val="0"/>
              </a:spcAft>
              <a:buFont typeface="Wingdings" panose="05000000000000000000" pitchFamily="2" charset="2"/>
              <a:buChar char="Ø"/>
            </a:pPr>
            <a:r>
              <a:rPr lang="zh-TW" altLang="en-US" sz="1600" b="1" dirty="0">
                <a:solidFill>
                  <a:schemeClr val="tx1"/>
                </a:solidFill>
                <a:latin typeface="微軟正黑體" panose="020B0604030504040204" pitchFamily="34" charset="-120"/>
                <a:ea typeface="微軟正黑體" panose="020B0604030504040204" pitchFamily="34" charset="-120"/>
              </a:rPr>
              <a:t>中程範圍基地臺、區域範圍基地臺及其他電臺：</a:t>
            </a:r>
            <a:r>
              <a:rPr lang="zh-TW" altLang="en-US" sz="1600" b="1" dirty="0">
                <a:solidFill>
                  <a:srgbClr val="C00000"/>
                </a:solidFill>
                <a:latin typeface="微軟正黑體" panose="020B0604030504040204" pitchFamily="34" charset="-120"/>
                <a:ea typeface="微軟正黑體" panose="020B0604030504040204" pitchFamily="34" charset="-120"/>
              </a:rPr>
              <a:t>須辦理登錄</a:t>
            </a:r>
            <a:r>
              <a:rPr lang="zh-TW" altLang="en-US" sz="1600" b="1" dirty="0">
                <a:solidFill>
                  <a:schemeClr val="tx1"/>
                </a:solidFill>
                <a:latin typeface="微軟正黑體" panose="020B0604030504040204" pitchFamily="34" charset="-120"/>
                <a:ea typeface="微軟正黑體" panose="020B0604030504040204" pitchFamily="34" charset="-120"/>
              </a:rPr>
              <a:t>。</a:t>
            </a:r>
          </a:p>
          <a:p>
            <a:pPr marL="623888" indent="-285750">
              <a:lnSpc>
                <a:spcPts val="2300"/>
              </a:lnSpc>
              <a:spcBef>
                <a:spcPts val="600"/>
              </a:spcBef>
              <a:spcAft>
                <a:spcPts val="0"/>
              </a:spcAft>
              <a:buFont typeface="Wingdings" panose="05000000000000000000" pitchFamily="2" charset="2"/>
              <a:buChar char="Ø"/>
            </a:pPr>
            <a:endParaRPr lang="zh-TW" altLang="zh-TW" sz="1600"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293096" y="8541568"/>
            <a:ext cx="7804341" cy="3077766"/>
          </a:xfrm>
          <a:prstGeom prst="rect">
            <a:avLst/>
          </a:prstGeom>
        </p:spPr>
        <p:txBody>
          <a:bodyPr wrap="square">
            <a:spAutoFit/>
          </a:bodyPr>
          <a:lstStyle/>
          <a:p>
            <a:pPr>
              <a:lnSpc>
                <a:spcPct val="150000"/>
              </a:lnSpc>
              <a:spcBef>
                <a:spcPts val="600"/>
              </a:spcBef>
              <a:spcAft>
                <a:spcPts val="0"/>
              </a:spcAft>
            </a:pP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spcBef>
                <a:spcPts val="600"/>
              </a:spcBef>
              <a:spcAft>
                <a:spcPts val="0"/>
              </a:spcAft>
            </a:pP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考量廣域範圍基地臺係用於大型</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BS</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Macro Cell</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）使用環境，訊號涵蓋範圍較大，故在規管上應較中程範圍基地臺及區域範圍基地臺嚴格。</a:t>
            </a:r>
          </a:p>
          <a:p>
            <a:pPr marL="285750" indent="-285750">
              <a:lnSpc>
                <a:spcPct val="150000"/>
              </a:lnSpc>
              <a:buFont typeface="Arial" panose="020B0604020202020204" pitchFamily="34" charset="0"/>
              <a:buChar char="•"/>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行動</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寬頻專用電信網路所用之電臺，皆應經主管機關</a:t>
            </a:r>
            <a:r>
              <a:rPr lang="zh-TW" altLang="en-US" sz="18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型式認證</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審驗</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合格</a:t>
            </a: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廣</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域範圍基地</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臺：</a:t>
            </a:r>
            <a:r>
              <a:rPr lang="zh-TW" altLang="en-US" sz="1800"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應</a:t>
            </a:r>
            <a:r>
              <a:rPr lang="zh-TW" altLang="en-US" sz="1800"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經主管機關核准始得設置，審驗合格取得電臺執照，始得使用</a:t>
            </a:r>
            <a:r>
              <a:rPr lang="zh-TW" altLang="en-US" sz="1800"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800"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buFont typeface="Arial" panose="020B0604020202020204" pitchFamily="34" charset="0"/>
              <a:buChar char="•"/>
            </a:pP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中程</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範圍基地臺、區域範圍基地臺及其他</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電臺：</a:t>
            </a:r>
            <a:r>
              <a:rPr lang="zh-TW" altLang="en-US" sz="1800"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須辦理登錄。</a:t>
            </a:r>
            <a:endParaRPr lang="zh-TW" altLang="en-US" sz="1800"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 name="文字方塊 2"/>
          <p:cNvSpPr txBox="1"/>
          <p:nvPr/>
        </p:nvSpPr>
        <p:spPr>
          <a:xfrm>
            <a:off x="9900592" y="3717032"/>
            <a:ext cx="184731" cy="276999"/>
          </a:xfrm>
          <a:prstGeom prst="rect">
            <a:avLst/>
          </a:prstGeom>
          <a:noFill/>
        </p:spPr>
        <p:txBody>
          <a:bodyPr wrap="none" rtlCol="0">
            <a:spAutoFit/>
          </a:bodyPr>
          <a:lstStyle/>
          <a:p>
            <a:endParaRPr lang="zh-TW" altLang="en-US" dirty="0"/>
          </a:p>
        </p:txBody>
      </p:sp>
      <p:sp>
        <p:nvSpPr>
          <p:cNvPr id="4" name="文字方塊 3"/>
          <p:cNvSpPr txBox="1"/>
          <p:nvPr/>
        </p:nvSpPr>
        <p:spPr>
          <a:xfrm>
            <a:off x="4860514" y="8579902"/>
            <a:ext cx="7253417" cy="338554"/>
          </a:xfrm>
          <a:prstGeom prst="rect">
            <a:avLst/>
          </a:prstGeom>
          <a:noFill/>
        </p:spPr>
        <p:txBody>
          <a:bodyPr wrap="square" rtlCol="0">
            <a:spAutoFit/>
          </a:bodyPr>
          <a:lstStyle/>
          <a:p>
            <a:r>
              <a:rPr lang="en-US" altLang="zh-TW" sz="1600" dirty="0" smtClean="0">
                <a:solidFill>
                  <a:schemeClr val="tx1"/>
                </a:solidFill>
                <a:latin typeface="微軟正黑體" panose="020B0604030504040204" pitchFamily="34" charset="-120"/>
                <a:ea typeface="微軟正黑體" panose="020B0604030504040204" pitchFamily="34" charset="-120"/>
              </a:rPr>
              <a:t>*</a:t>
            </a:r>
            <a:r>
              <a:rPr lang="zh-TW" altLang="en-US" sz="1600" dirty="0" smtClean="0">
                <a:solidFill>
                  <a:schemeClr val="tx1"/>
                </a:solidFill>
                <a:latin typeface="微軟正黑體" panose="020B0604030504040204" pitchFamily="34" charset="-120"/>
                <a:ea typeface="微軟正黑體" panose="020B0604030504040204" pitchFamily="34" charset="-120"/>
              </a:rPr>
              <a:t>註：基地臺類別與使用環境定義請參考行動通訊基地臺射頻設備技術規範</a:t>
            </a:r>
            <a:endParaRPr lang="zh-TW" altLang="en-US"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42492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723912" y="1354796"/>
            <a:ext cx="7848872" cy="3514364"/>
            <a:chOff x="958363" y="959222"/>
            <a:chExt cx="7848872" cy="3644267"/>
          </a:xfrm>
        </p:grpSpPr>
        <p:sp>
          <p:nvSpPr>
            <p:cNvPr id="14" name="矩形 13"/>
            <p:cNvSpPr/>
            <p:nvPr/>
          </p:nvSpPr>
          <p:spPr bwMode="auto">
            <a:xfrm>
              <a:off x="958363" y="1120121"/>
              <a:ext cx="7848872" cy="3483368"/>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15" name="Freeform 6"/>
            <p:cNvSpPr/>
            <p:nvPr/>
          </p:nvSpPr>
          <p:spPr bwMode="auto">
            <a:xfrm>
              <a:off x="1195113" y="959222"/>
              <a:ext cx="7192793" cy="193774"/>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Font typeface="Arial" panose="020B0604020202020204" pitchFamily="34" charset="0"/>
                <a:buNone/>
              </a:pPr>
              <a:endParaRPr kumimoji="0" lang="zh-CN" altLang="en-US" sz="1800">
                <a:solidFill>
                  <a:srgbClr val="FFFFFF"/>
                </a:solidFill>
                <a:latin typeface="Arial" panose="020B0604020202020204" pitchFamily="34" charset="0"/>
                <a:ea typeface="宋体" panose="02010600030101010101" pitchFamily="2" charset="-122"/>
              </a:endParaRPr>
            </a:p>
          </p:txBody>
        </p:sp>
        <p:sp>
          <p:nvSpPr>
            <p:cNvPr id="16" name="Freeform 7"/>
            <p:cNvSpPr/>
            <p:nvPr/>
          </p:nvSpPr>
          <p:spPr bwMode="auto">
            <a:xfrm>
              <a:off x="1664640" y="959222"/>
              <a:ext cx="6253737" cy="51953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E690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54A0D8"/>
                </a:solidFill>
                <a:effectLst/>
                <a:uLnTx/>
                <a:uFillTx/>
                <a:latin typeface="Arial" panose="020B0604020202020204" pitchFamily="34" charset="0"/>
                <a:ea typeface="宋体" panose="02010600030101010101" pitchFamily="2" charset="-122"/>
              </a:endParaRPr>
            </a:p>
          </p:txBody>
        </p:sp>
      </p:grpSp>
      <p:sp>
        <p:nvSpPr>
          <p:cNvPr id="8" name="內容版面配置區 2"/>
          <p:cNvSpPr>
            <a:spLocks noGrp="1"/>
          </p:cNvSpPr>
          <p:nvPr>
            <p:ph idx="4294967295"/>
          </p:nvPr>
        </p:nvSpPr>
        <p:spPr>
          <a:xfrm>
            <a:off x="395536" y="1890857"/>
            <a:ext cx="7961224" cy="5108575"/>
          </a:xfrm>
        </p:spPr>
        <p:txBody>
          <a:bodyPr>
            <a:noAutofit/>
          </a:bodyPr>
          <a:lstStyle/>
          <a:p>
            <a:pPr lvl="1">
              <a:lnSpc>
                <a:spcPts val="26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議題十八：行動寬頻專用電信網路之電臺類型，區分為基地臺與其他電臺，基地臺依</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行動通信基地臺射頻設備技術規範</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規定，分為廣域範圍基地臺（</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Wide Area Base Station</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）、中程範圍基地臺（</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Medium Range Base Station</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）、區域範圍基地臺（</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Local Area Base Station</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），此種分類方式，是否妥適？有無建議？</a:t>
            </a:r>
          </a:p>
          <a:p>
            <a:pPr lvl="1">
              <a:lnSpc>
                <a:spcPts val="26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十九：申請者設置廣域範圍基地臺，應經本會核准始得設置，審驗合格取得廣域範圍基地臺執照，始得使用；申請者設置中程範圍基地臺、區域範圍基地臺及其他電臺，因電波功率較小，僅須辦理登錄。對此有何看法及建議？</a:t>
            </a:r>
          </a:p>
        </p:txBody>
      </p:sp>
      <p:sp>
        <p:nvSpPr>
          <p:cNvPr id="18" name="文字方塊 17"/>
          <p:cNvSpPr txBox="1"/>
          <p:nvPr/>
        </p:nvSpPr>
        <p:spPr>
          <a:xfrm>
            <a:off x="3746578" y="1332590"/>
            <a:ext cx="162095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議題</a:t>
            </a:r>
          </a:p>
        </p:txBody>
      </p:sp>
    </p:spTree>
    <p:extLst>
      <p:ext uri="{BB962C8B-B14F-4D97-AF65-F5344CB8AC3E}">
        <p14:creationId xmlns:p14="http://schemas.microsoft.com/office/powerpoint/2010/main" val="4289654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981075"/>
          </a:xfrm>
        </p:spPr>
        <p:txBody>
          <a:bodyPr/>
          <a:lstStyle/>
          <a:p>
            <a:pPr>
              <a:lnSpc>
                <a:spcPts val="4000"/>
              </a:lnSpc>
            </a:pPr>
            <a:r>
              <a:rPr lang="zh-TW" altLang="en-US" dirty="0">
                <a:solidFill>
                  <a:srgbClr val="1C1CA2"/>
                </a:solidFill>
                <a:latin typeface="微軟正黑體" panose="020B0604030504040204" pitchFamily="34" charset="-120"/>
                <a:ea typeface="微軟正黑體" panose="020B0604030504040204" pitchFamily="34" charset="-120"/>
              </a:rPr>
              <a:t>六</a:t>
            </a:r>
            <a:r>
              <a:rPr lang="zh-TW" altLang="en-US" dirty="0" smtClean="0">
                <a:solidFill>
                  <a:srgbClr val="1C1CA2"/>
                </a:solidFill>
                <a:latin typeface="微軟正黑體" panose="020B0604030504040204" pitchFamily="34" charset="-120"/>
                <a:ea typeface="微軟正黑體" panose="020B0604030504040204" pitchFamily="34" charset="-120"/>
              </a:rPr>
              <a:t>、</a:t>
            </a:r>
            <a:r>
              <a:rPr lang="zh-TW" altLang="en-US" dirty="0">
                <a:solidFill>
                  <a:srgbClr val="1C1CA2"/>
                </a:solidFill>
                <a:latin typeface="微軟正黑體" panose="020B0604030504040204" pitchFamily="34" charset="-120"/>
                <a:ea typeface="微軟正黑體" panose="020B0604030504040204" pitchFamily="34" charset="-120"/>
              </a:rPr>
              <a:t>網路審</a:t>
            </a:r>
            <a:r>
              <a:rPr lang="zh-TW" altLang="en-US" dirty="0" smtClean="0">
                <a:solidFill>
                  <a:srgbClr val="1C1CA2"/>
                </a:solidFill>
                <a:latin typeface="微軟正黑體" panose="020B0604030504040204" pitchFamily="34" charset="-120"/>
                <a:ea typeface="微軟正黑體" panose="020B0604030504040204" pitchFamily="34" charset="-120"/>
              </a:rPr>
              <a:t>驗</a:t>
            </a:r>
            <a:endParaRPr lang="en-US" altLang="zh-TW" dirty="0">
              <a:solidFill>
                <a:srgbClr val="1C1CA2"/>
              </a:solidFill>
              <a:latin typeface="微軟正黑體" panose="020B0604030504040204" pitchFamily="34" charset="-120"/>
              <a:ea typeface="微軟正黑體" panose="020B0604030504040204" pitchFamily="34" charset="-120"/>
            </a:endParaRPr>
          </a:p>
        </p:txBody>
      </p:sp>
      <p:grpSp>
        <p:nvGrpSpPr>
          <p:cNvPr id="9" name="群組 8"/>
          <p:cNvGrpSpPr/>
          <p:nvPr/>
        </p:nvGrpSpPr>
        <p:grpSpPr>
          <a:xfrm>
            <a:off x="845161" y="930342"/>
            <a:ext cx="7740860" cy="1154466"/>
            <a:chOff x="845586" y="885349"/>
            <a:chExt cx="7740860" cy="1154466"/>
          </a:xfrm>
        </p:grpSpPr>
        <p:sp>
          <p:nvSpPr>
            <p:cNvPr id="10" name="圓角矩形 9"/>
            <p:cNvSpPr/>
            <p:nvPr/>
          </p:nvSpPr>
          <p:spPr bwMode="auto">
            <a:xfrm>
              <a:off x="845586" y="885351"/>
              <a:ext cx="7740860" cy="1154464"/>
            </a:xfrm>
            <a:prstGeom prst="roundRect">
              <a:avLst/>
            </a:prstGeom>
            <a:solidFill>
              <a:schemeClr val="bg1"/>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w="76200">
                  <a:solidFill>
                    <a:schemeClr val="tx1"/>
                  </a:solidFill>
                </a:ln>
                <a:solidFill>
                  <a:srgbClr val="FF0000"/>
                </a:solidFill>
                <a:effectLst/>
                <a:latin typeface="Times New Roman" pitchFamily="18" charset="0"/>
                <a:ea typeface="標楷體" pitchFamily="65" charset="-120"/>
              </a:endParaRPr>
            </a:p>
          </p:txBody>
        </p:sp>
        <p:sp>
          <p:nvSpPr>
            <p:cNvPr id="11" name="圓角化同側角落矩形 10"/>
            <p:cNvSpPr/>
            <p:nvPr/>
          </p:nvSpPr>
          <p:spPr bwMode="auto">
            <a:xfrm rot="16200000">
              <a:off x="733707" y="997230"/>
              <a:ext cx="1154466" cy="930703"/>
            </a:xfrm>
            <a:prstGeom prst="round2SameRect">
              <a:avLst/>
            </a:prstGeom>
            <a:solidFill>
              <a:srgbClr val="D6D6F5"/>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12" name="文字方塊 11"/>
            <p:cNvSpPr txBox="1"/>
            <p:nvPr/>
          </p:nvSpPr>
          <p:spPr>
            <a:xfrm>
              <a:off x="962125" y="1178283"/>
              <a:ext cx="697627" cy="707886"/>
            </a:xfrm>
            <a:prstGeom prst="rect">
              <a:avLst/>
            </a:prstGeom>
            <a:noFill/>
          </p:spPr>
          <p:txBody>
            <a:bodyPr wrap="none" rtlCol="0">
              <a:spAutoFit/>
            </a:bodyPr>
            <a:lstStyle/>
            <a:p>
              <a:r>
                <a:rPr lang="zh-TW" altLang="en-US" sz="2000" b="1" dirty="0" smtClean="0">
                  <a:solidFill>
                    <a:srgbClr val="1C1CA2"/>
                  </a:solidFill>
                  <a:latin typeface="微軟正黑體" panose="020B0604030504040204" pitchFamily="34" charset="-120"/>
                  <a:ea typeface="微軟正黑體" panose="020B0604030504040204" pitchFamily="34" charset="-120"/>
                </a:rPr>
                <a:t>議題</a:t>
              </a:r>
              <a:endParaRPr lang="en-US" altLang="zh-TW" sz="2000" b="1" dirty="0" smtClean="0">
                <a:solidFill>
                  <a:srgbClr val="1C1CA2"/>
                </a:solidFill>
                <a:latin typeface="微軟正黑體" panose="020B0604030504040204" pitchFamily="34" charset="-120"/>
                <a:ea typeface="微軟正黑體" panose="020B0604030504040204" pitchFamily="34" charset="-120"/>
              </a:endParaRPr>
            </a:p>
            <a:p>
              <a:r>
                <a:rPr lang="zh-TW" altLang="en-US" sz="2000" b="1" dirty="0" smtClean="0">
                  <a:solidFill>
                    <a:srgbClr val="1C1CA2"/>
                  </a:solidFill>
                  <a:latin typeface="微軟正黑體" panose="020B0604030504040204" pitchFamily="34" charset="-120"/>
                  <a:ea typeface="微軟正黑體" panose="020B0604030504040204" pitchFamily="34" charset="-120"/>
                </a:rPr>
                <a:t>說明</a:t>
              </a:r>
              <a:endParaRPr lang="zh-TW" altLang="en-US" sz="2000" b="1" dirty="0">
                <a:solidFill>
                  <a:srgbClr val="1C1CA2"/>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1875088" y="1070561"/>
              <a:ext cx="6612560" cy="923330"/>
            </a:xfrm>
            <a:prstGeom prst="rect">
              <a:avLst/>
            </a:prstGeom>
          </p:spPr>
          <p:txBody>
            <a:bodyPr wrap="square">
              <a:spAutoFit/>
            </a:bodyPr>
            <a:lstStyle/>
            <a:p>
              <a:pPr lvl="0">
                <a:spcBef>
                  <a:spcPts val="600"/>
                </a:spcBef>
                <a:spcAft>
                  <a:spcPts val="0"/>
                </a:spcAft>
              </a:pP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考量行動寬頻專用電信網路之布建模式與一般專用電信網路之布建模式有相當差異，是以，行動寬頻專用電信網路應採何種審驗方式，尚待討論。</a:t>
              </a: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grpSp>
      <p:sp>
        <p:nvSpPr>
          <p:cNvPr id="14" name="矩形 13"/>
          <p:cNvSpPr/>
          <p:nvPr/>
        </p:nvSpPr>
        <p:spPr>
          <a:xfrm>
            <a:off x="973366" y="2527798"/>
            <a:ext cx="7682088" cy="1893724"/>
          </a:xfrm>
          <a:prstGeom prst="rect">
            <a:avLst/>
          </a:prstGeom>
        </p:spPr>
        <p:txBody>
          <a:bodyPr wrap="square">
            <a:spAutoFit/>
          </a:bodyPr>
          <a:lstStyle/>
          <a:p>
            <a:pPr marL="285750" indent="-285750">
              <a:lnSpc>
                <a:spcPct val="150000"/>
              </a:lnSpc>
              <a:spcBef>
                <a:spcPts val="0"/>
              </a:spcBef>
              <a:spcAft>
                <a:spcPts val="0"/>
              </a:spcAft>
              <a:buFont typeface="Wingdings" panose="05000000000000000000" pitchFamily="2" charset="2"/>
              <a:buChar char="Ø"/>
            </a:pPr>
            <a:r>
              <a:rPr lang="zh-TW" altLang="zh-TW" sz="1600" b="1" dirty="0">
                <a:solidFill>
                  <a:schemeClr val="tx1"/>
                </a:solidFill>
                <a:latin typeface="微軟正黑體" panose="020B0604030504040204" pitchFamily="34" charset="-120"/>
                <a:ea typeface="微軟正黑體" panose="020B0604030504040204" pitchFamily="34" charset="-120"/>
              </a:rPr>
              <a:t>行動寬頻專用電信網路之審驗內容擬將包含</a:t>
            </a:r>
            <a:r>
              <a:rPr lang="zh-TW" altLang="zh-TW" sz="1600" b="1" dirty="0" smtClean="0">
                <a:solidFill>
                  <a:schemeClr val="tx1"/>
                </a:solidFill>
                <a:latin typeface="微軟正黑體" panose="020B0604030504040204" pitchFamily="34" charset="-120"/>
                <a:ea typeface="微軟正黑體" panose="020B0604030504040204" pitchFamily="34" charset="-120"/>
              </a:rPr>
              <a:t>：</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使用</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各種資源（包括硬體、軟體、網路功能及系統）之網路管控能力證明</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網路</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維運管理（包括網路狀態監控、通信紀錄、施工及維護日誌）</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網路</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實體安全及資通安全（包括機房安全、網路電信設備之國家安全考量、責任分界點）。</a:t>
            </a:r>
          </a:p>
        </p:txBody>
      </p:sp>
      <p:sp>
        <p:nvSpPr>
          <p:cNvPr id="15" name="矩形 14"/>
          <p:cNvSpPr/>
          <p:nvPr/>
        </p:nvSpPr>
        <p:spPr>
          <a:xfrm>
            <a:off x="823291" y="2158466"/>
            <a:ext cx="7920880" cy="369332"/>
          </a:xfrm>
          <a:prstGeom prst="rect">
            <a:avLst/>
          </a:prstGeom>
        </p:spPr>
        <p:txBody>
          <a:bodyPr wrap="square">
            <a:spAutoFit/>
          </a:bodyPr>
          <a:lstStyle/>
          <a:p>
            <a:pPr marL="285750" indent="-285750">
              <a:spcBef>
                <a:spcPts val="600"/>
              </a:spcBef>
              <a:spcAft>
                <a:spcPts val="0"/>
              </a:spcAft>
              <a:buFont typeface="Wingdings" panose="05000000000000000000" pitchFamily="2" charset="2"/>
              <a:buChar char="l"/>
            </a:pP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參考</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公眾電信網路審驗辦法</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之規定</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，應可適用「</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一般性審驗</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」之項目。</a:t>
            </a:r>
            <a:endPar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6" name="群組 15"/>
          <p:cNvGrpSpPr/>
          <p:nvPr/>
        </p:nvGrpSpPr>
        <p:grpSpPr>
          <a:xfrm>
            <a:off x="806582" y="4476654"/>
            <a:ext cx="7848872" cy="2074204"/>
            <a:chOff x="958363" y="959222"/>
            <a:chExt cx="7848872" cy="2150873"/>
          </a:xfrm>
        </p:grpSpPr>
        <p:sp>
          <p:nvSpPr>
            <p:cNvPr id="17" name="矩形 16"/>
            <p:cNvSpPr/>
            <p:nvPr/>
          </p:nvSpPr>
          <p:spPr bwMode="auto">
            <a:xfrm>
              <a:off x="958363" y="1120121"/>
              <a:ext cx="7848872" cy="1989974"/>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18" name="Freeform 6"/>
            <p:cNvSpPr/>
            <p:nvPr/>
          </p:nvSpPr>
          <p:spPr bwMode="auto">
            <a:xfrm>
              <a:off x="1195113" y="959222"/>
              <a:ext cx="7192793" cy="193774"/>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Font typeface="Arial" panose="020B0604020202020204" pitchFamily="34" charset="0"/>
                <a:buNone/>
              </a:pPr>
              <a:endParaRPr kumimoji="0" lang="zh-CN" altLang="en-US" sz="1800">
                <a:solidFill>
                  <a:srgbClr val="FFFFFF"/>
                </a:solidFill>
                <a:latin typeface="Arial" panose="020B0604020202020204" pitchFamily="34" charset="0"/>
                <a:ea typeface="宋体" panose="02010600030101010101" pitchFamily="2" charset="-122"/>
              </a:endParaRPr>
            </a:p>
          </p:txBody>
        </p:sp>
        <p:sp>
          <p:nvSpPr>
            <p:cNvPr id="19" name="Freeform 7"/>
            <p:cNvSpPr/>
            <p:nvPr/>
          </p:nvSpPr>
          <p:spPr bwMode="auto">
            <a:xfrm>
              <a:off x="1664640" y="959222"/>
              <a:ext cx="6253737" cy="429488"/>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E690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54A0D8"/>
                </a:solidFill>
                <a:effectLst/>
                <a:uLnTx/>
                <a:uFillTx/>
                <a:latin typeface="Arial" panose="020B0604020202020204" pitchFamily="34" charset="0"/>
                <a:ea typeface="宋体" panose="02010600030101010101" pitchFamily="2" charset="-122"/>
              </a:endParaRPr>
            </a:p>
          </p:txBody>
        </p:sp>
      </p:grpSp>
      <p:sp>
        <p:nvSpPr>
          <p:cNvPr id="20" name="內容版面配置區 2"/>
          <p:cNvSpPr>
            <a:spLocks noGrp="1"/>
          </p:cNvSpPr>
          <p:nvPr>
            <p:ph idx="4294967295"/>
          </p:nvPr>
        </p:nvSpPr>
        <p:spPr>
          <a:xfrm>
            <a:off x="334190" y="4890833"/>
            <a:ext cx="8640960" cy="5091218"/>
          </a:xfrm>
        </p:spPr>
        <p:txBody>
          <a:bodyPr>
            <a:noAutofit/>
          </a:bodyPr>
          <a:lstStyle/>
          <a:p>
            <a:pPr lvl="1">
              <a:lnSpc>
                <a:spcPts val="26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議題二十：對於行動寬頻專用電信網路，比照公眾電信網路辦理「網路審驗」 </a:t>
            </a: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之</a:t>
            </a:r>
            <a: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一般性審驗」，有何看法及建議？</a:t>
            </a:r>
          </a:p>
          <a:p>
            <a:pPr lvl="1">
              <a:lnSpc>
                <a:spcPts val="26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議題二十一：若同意行動寬頻專用電信網路之核心網路得組合他人自建之核心網路，在辦理「一般性審驗」時，其網路管控能力是否應比照公眾電信網路之證明方式？</a:t>
            </a:r>
          </a:p>
        </p:txBody>
      </p:sp>
      <p:sp>
        <p:nvSpPr>
          <p:cNvPr id="21" name="文字方塊 20"/>
          <p:cNvSpPr txBox="1"/>
          <p:nvPr/>
        </p:nvSpPr>
        <p:spPr>
          <a:xfrm>
            <a:off x="3829248" y="4456050"/>
            <a:ext cx="1415772" cy="461665"/>
          </a:xfrm>
          <a:prstGeom prst="rect">
            <a:avLst/>
          </a:prstGeom>
          <a:noFill/>
        </p:spPr>
        <p:txBody>
          <a:bodyPr wrap="none" rtlCol="0">
            <a:spAutoFit/>
          </a:bodyPr>
          <a:lstStyle/>
          <a:p>
            <a:r>
              <a:rPr lang="zh-TW" altLang="en-US" sz="2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a:t>
            </a:r>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議題</a:t>
            </a:r>
          </a:p>
        </p:txBody>
      </p:sp>
    </p:spTree>
    <p:extLst>
      <p:ext uri="{BB962C8B-B14F-4D97-AF65-F5344CB8AC3E}">
        <p14:creationId xmlns:p14="http://schemas.microsoft.com/office/powerpoint/2010/main" val="509535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981075"/>
          </a:xfrm>
        </p:spPr>
        <p:txBody>
          <a:bodyPr/>
          <a:lstStyle/>
          <a:p>
            <a:r>
              <a:rPr lang="zh-TW" altLang="en-US" dirty="0">
                <a:solidFill>
                  <a:srgbClr val="1C1CA2"/>
                </a:solidFill>
                <a:latin typeface="微軟正黑體" panose="020B0604030504040204" pitchFamily="34" charset="-120"/>
                <a:ea typeface="微軟正黑體" panose="020B0604030504040204" pitchFamily="34" charset="-120"/>
              </a:rPr>
              <a:t>七</a:t>
            </a:r>
            <a:r>
              <a:rPr lang="zh-TW" altLang="en-US" dirty="0" smtClean="0">
                <a:solidFill>
                  <a:srgbClr val="1C1CA2"/>
                </a:solidFill>
                <a:latin typeface="微軟正黑體" panose="020B0604030504040204" pitchFamily="34" charset="-120"/>
                <a:ea typeface="微軟正黑體" panose="020B0604030504040204" pitchFamily="34" charset="-120"/>
              </a:rPr>
              <a:t>、無線電頻率使用干擾防制機制</a:t>
            </a:r>
            <a:endParaRPr lang="zh-TW" altLang="en-US" dirty="0">
              <a:solidFill>
                <a:srgbClr val="1C1CA2"/>
              </a:solidFill>
              <a:latin typeface="微軟正黑體" panose="020B0604030504040204" pitchFamily="34" charset="-120"/>
              <a:ea typeface="微軟正黑體" panose="020B0604030504040204" pitchFamily="34" charset="-120"/>
            </a:endParaRPr>
          </a:p>
        </p:txBody>
      </p:sp>
      <p:sp>
        <p:nvSpPr>
          <p:cNvPr id="9" name="矩形 8"/>
          <p:cNvSpPr/>
          <p:nvPr/>
        </p:nvSpPr>
        <p:spPr>
          <a:xfrm>
            <a:off x="808516" y="2663722"/>
            <a:ext cx="7814149" cy="3570208"/>
          </a:xfrm>
          <a:prstGeom prst="rect">
            <a:avLst/>
          </a:prstGeom>
        </p:spPr>
        <p:txBody>
          <a:bodyPr wrap="square">
            <a:spAutoFit/>
          </a:bodyPr>
          <a:lstStyle/>
          <a:p>
            <a:pPr marL="285750" indent="-285750">
              <a:spcBef>
                <a:spcPts val="600"/>
              </a:spcBef>
              <a:spcAft>
                <a:spcPts val="0"/>
              </a:spcAft>
              <a:buFont typeface="Wingdings" panose="05000000000000000000" pitchFamily="2" charset="2"/>
              <a:buChar char="l"/>
            </a:pP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以</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和諧共用為原則</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1800" b="1" dirty="0" smtClean="0">
                <a:solidFill>
                  <a:srgbClr val="C00000"/>
                </a:solidFill>
                <a:latin typeface="微軟正黑體" panose="020B0604030504040204" pitchFamily="34" charset="-120"/>
                <a:ea typeface="微軟正黑體" panose="020B0604030504040204" pitchFamily="34" charset="-120"/>
              </a:rPr>
              <a:t>依</a:t>
            </a:r>
            <a:r>
              <a:rPr kumimoji="0" lang="en-US" altLang="zh-TW" sz="1800" b="1" dirty="0" smtClean="0">
                <a:solidFill>
                  <a:srgbClr val="C00000"/>
                </a:solidFill>
                <a:latin typeface="微軟正黑體" panose="020B0604030504040204" pitchFamily="34" charset="-120"/>
                <a:ea typeface="微軟正黑體" panose="020B0604030504040204" pitchFamily="34" charset="-120"/>
              </a:rPr>
              <a:t>《</a:t>
            </a:r>
            <a:r>
              <a:rPr kumimoji="0" lang="zh-TW" altLang="en-US" sz="1800" b="1" dirty="0">
                <a:solidFill>
                  <a:srgbClr val="C00000"/>
                </a:solidFill>
                <a:latin typeface="微軟正黑體" panose="020B0604030504040204" pitchFamily="34" charset="-120"/>
                <a:ea typeface="微軟正黑體" panose="020B0604030504040204" pitchFamily="34" charset="-120"/>
              </a:rPr>
              <a:t>無線電頻率使用管理辦法</a:t>
            </a:r>
            <a:r>
              <a:rPr kumimoji="0" lang="en-US" altLang="zh-TW" sz="1800" b="1" dirty="0" smtClean="0">
                <a:solidFill>
                  <a:srgbClr val="C00000"/>
                </a:solidFill>
                <a:latin typeface="微軟正黑體" panose="020B0604030504040204" pitchFamily="34" charset="-120"/>
                <a:ea typeface="微軟正黑體" panose="020B0604030504040204" pitchFamily="34" charset="-120"/>
              </a:rPr>
              <a:t>》</a:t>
            </a:r>
            <a:r>
              <a:rPr kumimoji="0" lang="zh-TW" altLang="en-US" sz="1800" b="1" dirty="0" smtClean="0">
                <a:solidFill>
                  <a:srgbClr val="808080">
                    <a:lumMod val="10000"/>
                  </a:srgbClr>
                </a:solidFill>
                <a:latin typeface="微軟正黑體" panose="020B0604030504040204" pitchFamily="34" charset="-120"/>
                <a:ea typeface="微軟正黑體" panose="020B0604030504040204" pitchFamily="34" charset="-120"/>
              </a:rPr>
              <a:t>第</a:t>
            </a:r>
            <a:r>
              <a:rPr kumimoji="0" lang="en-US" altLang="zh-TW" sz="1800" b="1" dirty="0">
                <a:solidFill>
                  <a:srgbClr val="808080">
                    <a:lumMod val="10000"/>
                  </a:srgbClr>
                </a:solidFill>
                <a:latin typeface="微軟正黑體" panose="020B0604030504040204" pitchFamily="34" charset="-120"/>
                <a:ea typeface="微軟正黑體" panose="020B0604030504040204" pitchFamily="34" charset="-120"/>
              </a:rPr>
              <a:t>44</a:t>
            </a:r>
            <a:r>
              <a:rPr kumimoji="0" lang="zh-TW" altLang="en-US" sz="1800" b="1" dirty="0">
                <a:solidFill>
                  <a:srgbClr val="808080">
                    <a:lumMod val="10000"/>
                  </a:srgbClr>
                </a:solidFill>
                <a:latin typeface="微軟正黑體" panose="020B0604030504040204" pitchFamily="34" charset="-120"/>
                <a:ea typeface="微軟正黑體" panose="020B0604030504040204" pitchFamily="34" charset="-120"/>
              </a:rPr>
              <a:t>條規定，</a:t>
            </a:r>
            <a:r>
              <a:rPr kumimoji="0" lang="zh-TW" altLang="en-US" sz="1800" b="1" dirty="0">
                <a:solidFill>
                  <a:srgbClr val="C00000"/>
                </a:solidFill>
                <a:latin typeface="微軟正黑體" panose="020B0604030504040204" pitchFamily="34" charset="-120"/>
                <a:ea typeface="微軟正黑體" panose="020B0604030504040204" pitchFamily="34" charset="-120"/>
              </a:rPr>
              <a:t>分配</a:t>
            </a:r>
            <a:r>
              <a:rPr kumimoji="0" lang="zh-TW" altLang="en-US" sz="1800" b="1" dirty="0">
                <a:solidFill>
                  <a:srgbClr val="808080">
                    <a:lumMod val="10000"/>
                  </a:srgbClr>
                </a:solidFill>
                <a:latin typeface="微軟正黑體" panose="020B0604030504040204" pitchFamily="34" charset="-120"/>
                <a:ea typeface="微軟正黑體" panose="020B0604030504040204" pitchFamily="34" charset="-120"/>
              </a:rPr>
              <a:t>主管機關處理干擾之</a:t>
            </a:r>
            <a:r>
              <a:rPr kumimoji="0" lang="zh-TW" altLang="en-US" sz="1800" b="1" dirty="0">
                <a:solidFill>
                  <a:srgbClr val="C00000"/>
                </a:solidFill>
                <a:latin typeface="微軟正黑體" panose="020B0604030504040204" pitchFamily="34" charset="-120"/>
                <a:ea typeface="微軟正黑體" panose="020B0604030504040204" pitchFamily="34" charset="-120"/>
              </a:rPr>
              <a:t>優先順序</a:t>
            </a:r>
            <a:r>
              <a:rPr kumimoji="0" lang="zh-TW" altLang="en-US" sz="1800" b="1" dirty="0" smtClean="0">
                <a:solidFill>
                  <a:srgbClr val="808080">
                    <a:lumMod val="10000"/>
                  </a:srgbClr>
                </a:solidFill>
                <a:latin typeface="微軟正黑體" panose="020B0604030504040204" pitchFamily="34" charset="-120"/>
                <a:ea typeface="微軟正黑體" panose="020B0604030504040204" pitchFamily="34" charset="-120"/>
              </a:rPr>
              <a:t>：</a:t>
            </a:r>
            <a:r>
              <a:rPr kumimoji="0" lang="en-US" altLang="zh-TW" sz="1800" b="1" dirty="0" smtClean="0">
                <a:solidFill>
                  <a:srgbClr val="808080">
                    <a:lumMod val="10000"/>
                  </a:srgbClr>
                </a:solidFill>
                <a:latin typeface="微軟正黑體" panose="020B0604030504040204" pitchFamily="34" charset="-120"/>
                <a:ea typeface="微軟正黑體" panose="020B0604030504040204" pitchFamily="34" charset="-120"/>
              </a:rPr>
              <a:t/>
            </a:r>
            <a:br>
              <a:rPr kumimoji="0" lang="en-US" altLang="zh-TW" sz="1800" b="1" dirty="0" smtClean="0">
                <a:solidFill>
                  <a:srgbClr val="808080">
                    <a:lumMod val="10000"/>
                  </a:srgbClr>
                </a:solidFill>
                <a:latin typeface="微軟正黑體" panose="020B0604030504040204" pitchFamily="34" charset="-120"/>
                <a:ea typeface="微軟正黑體" panose="020B0604030504040204" pitchFamily="34" charset="-120"/>
              </a:rPr>
            </a:br>
            <a:r>
              <a:rPr kumimoji="0" lang="en-US" altLang="zh-TW" sz="1800" b="1" dirty="0" smtClean="0">
                <a:solidFill>
                  <a:srgbClr val="808080">
                    <a:lumMod val="10000"/>
                  </a:srgbClr>
                </a:solidFill>
                <a:latin typeface="微軟正黑體" panose="020B0604030504040204" pitchFamily="34" charset="-120"/>
                <a:ea typeface="微軟正黑體" panose="020B0604030504040204" pitchFamily="34" charset="-120"/>
              </a:rPr>
              <a:t/>
            </a:r>
            <a:br>
              <a:rPr kumimoji="0" lang="en-US" altLang="zh-TW" sz="1800" b="1" dirty="0" smtClean="0">
                <a:solidFill>
                  <a:srgbClr val="808080">
                    <a:lumMod val="10000"/>
                  </a:srgbClr>
                </a:solidFill>
                <a:latin typeface="微軟正黑體" panose="020B0604030504040204" pitchFamily="34" charset="-120"/>
                <a:ea typeface="微軟正黑體" panose="020B0604030504040204" pitchFamily="34" charset="-120"/>
              </a:rPr>
            </a:br>
            <a:r>
              <a:rPr kumimoji="0" lang="en-US" altLang="zh-TW" sz="1800" b="1" dirty="0" smtClean="0">
                <a:solidFill>
                  <a:srgbClr val="808080">
                    <a:lumMod val="10000"/>
                  </a:srgbClr>
                </a:solidFill>
                <a:latin typeface="微軟正黑體" panose="020B0604030504040204" pitchFamily="34" charset="-120"/>
                <a:ea typeface="微軟正黑體" panose="020B0604030504040204" pitchFamily="34" charset="-120"/>
              </a:rPr>
              <a:t/>
            </a:r>
            <a:br>
              <a:rPr kumimoji="0" lang="en-US" altLang="zh-TW" sz="1800" b="1" dirty="0" smtClean="0">
                <a:solidFill>
                  <a:srgbClr val="808080">
                    <a:lumMod val="10000"/>
                  </a:srgbClr>
                </a:solidFill>
                <a:latin typeface="微軟正黑體" panose="020B0604030504040204" pitchFamily="34" charset="-120"/>
                <a:ea typeface="微軟正黑體" panose="020B0604030504040204" pitchFamily="34" charset="-120"/>
              </a:rPr>
            </a:br>
            <a:r>
              <a:rPr kumimoji="0" lang="en-US" altLang="zh-TW" sz="1800" b="1" dirty="0" smtClean="0">
                <a:solidFill>
                  <a:srgbClr val="808080">
                    <a:lumMod val="10000"/>
                  </a:srgbClr>
                </a:solidFill>
                <a:latin typeface="微軟正黑體" panose="020B0604030504040204" pitchFamily="34" charset="-120"/>
                <a:ea typeface="微軟正黑體" panose="020B0604030504040204" pitchFamily="34" charset="-120"/>
              </a:rPr>
              <a:t/>
            </a:r>
            <a:br>
              <a:rPr kumimoji="0" lang="en-US" altLang="zh-TW" sz="1800" b="1" dirty="0" smtClean="0">
                <a:solidFill>
                  <a:srgbClr val="808080">
                    <a:lumMod val="10000"/>
                  </a:srgbClr>
                </a:solidFill>
                <a:latin typeface="微軟正黑體" panose="020B0604030504040204" pitchFamily="34" charset="-120"/>
                <a:ea typeface="微軟正黑體" panose="020B0604030504040204" pitchFamily="34" charset="-120"/>
              </a:rPr>
            </a:br>
            <a:r>
              <a:rPr kumimoji="0" lang="en-US" altLang="zh-TW" sz="1800" b="1" dirty="0" smtClean="0">
                <a:solidFill>
                  <a:srgbClr val="808080">
                    <a:lumMod val="10000"/>
                  </a:srgbClr>
                </a:solidFill>
                <a:latin typeface="微軟正黑體" panose="020B0604030504040204" pitchFamily="34" charset="-120"/>
                <a:ea typeface="微軟正黑體" panose="020B0604030504040204" pitchFamily="34" charset="-120"/>
              </a:rPr>
              <a:t/>
            </a:r>
            <a:br>
              <a:rPr kumimoji="0" lang="en-US" altLang="zh-TW" sz="1800" b="1" dirty="0" smtClean="0">
                <a:solidFill>
                  <a:srgbClr val="808080">
                    <a:lumMod val="10000"/>
                  </a:srgbClr>
                </a:solidFill>
                <a:latin typeface="微軟正黑體" panose="020B0604030504040204" pitchFamily="34" charset="-120"/>
                <a:ea typeface="微軟正黑體" panose="020B0604030504040204" pitchFamily="34" charset="-120"/>
              </a:rPr>
            </a:br>
            <a:r>
              <a:rPr kumimoji="0" lang="en-US" altLang="zh-TW" sz="1800" b="1" dirty="0" smtClean="0">
                <a:solidFill>
                  <a:srgbClr val="808080">
                    <a:lumMod val="10000"/>
                  </a:srgbClr>
                </a:solidFill>
                <a:latin typeface="微軟正黑體" panose="020B0604030504040204" pitchFamily="34" charset="-120"/>
                <a:ea typeface="微軟正黑體" panose="020B0604030504040204" pitchFamily="34" charset="-120"/>
              </a:rPr>
              <a:t/>
            </a:r>
            <a:br>
              <a:rPr kumimoji="0" lang="en-US" altLang="zh-TW" sz="1800" b="1" dirty="0" smtClean="0">
                <a:solidFill>
                  <a:srgbClr val="808080">
                    <a:lumMod val="10000"/>
                  </a:srgbClr>
                </a:solidFill>
                <a:latin typeface="微軟正黑體" panose="020B0604030504040204" pitchFamily="34" charset="-120"/>
                <a:ea typeface="微軟正黑體" panose="020B0604030504040204" pitchFamily="34" charset="-120"/>
              </a:rPr>
            </a:br>
            <a:endParaRPr kumimoji="0" lang="en-US" altLang="zh-TW" sz="1800" b="1" dirty="0">
              <a:solidFill>
                <a:srgbClr val="808080">
                  <a:lumMod val="10000"/>
                </a:srgbClr>
              </a:solidFill>
              <a:latin typeface="微軟正黑體" panose="020B0604030504040204" pitchFamily="34" charset="-120"/>
              <a:ea typeface="微軟正黑體" panose="020B0604030504040204" pitchFamily="34" charset="-120"/>
            </a:endParaRPr>
          </a:p>
          <a:p>
            <a:pPr marL="449263" indent="-285750">
              <a:spcBef>
                <a:spcPts val="600"/>
              </a:spcBef>
              <a:spcAft>
                <a:spcPts val="0"/>
              </a:spcAft>
              <a:buFont typeface="Wingdings" panose="05000000000000000000" pitchFamily="2" charset="2"/>
              <a:buChar char="Ø"/>
            </a:pP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優先</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保障公共利益使用（如警消</a:t>
            </a: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），並</a:t>
            </a:r>
            <a:r>
              <a:rPr lang="zh-TW" altLang="zh-TW" sz="1800" b="1" dirty="0" smtClean="0">
                <a:solidFill>
                  <a:schemeClr val="tx1"/>
                </a:solidFill>
                <a:latin typeface="微軟正黑體" panose="020B0604030504040204" pitchFamily="34" charset="-120"/>
                <a:ea typeface="微軟正黑體" panose="020B0604030504040204" pitchFamily="34" charset="-120"/>
              </a:rPr>
              <a:t>以</a:t>
            </a:r>
            <a:r>
              <a:rPr lang="zh-TW" altLang="zh-TW" sz="1800" b="1" dirty="0">
                <a:solidFill>
                  <a:schemeClr val="tx1"/>
                </a:solidFill>
                <a:latin typeface="微軟正黑體" panose="020B0604030504040204" pitchFamily="34" charset="-120"/>
                <a:ea typeface="微軟正黑體" panose="020B0604030504040204" pitchFamily="34" charset="-120"/>
              </a:rPr>
              <a:t>後進使用者不得干擾既有使用者為機制</a:t>
            </a:r>
            <a:r>
              <a:rPr lang="zh-TW" altLang="zh-TW" sz="1800" b="1" dirty="0" smtClean="0">
                <a:solidFill>
                  <a:schemeClr val="tx1"/>
                </a:solidFill>
                <a:latin typeface="微軟正黑體" panose="020B0604030504040204" pitchFamily="34" charset="-120"/>
                <a:ea typeface="微軟正黑體" panose="020B0604030504040204" pitchFamily="34" charset="-120"/>
              </a:rPr>
              <a:t>，採</a:t>
            </a:r>
            <a:r>
              <a:rPr lang="zh-TW" altLang="zh-TW" sz="1800" b="1" dirty="0">
                <a:solidFill>
                  <a:schemeClr val="tx1"/>
                </a:solidFill>
                <a:latin typeface="微軟正黑體" panose="020B0604030504040204" pitchFamily="34" charset="-120"/>
                <a:ea typeface="微軟正黑體" panose="020B0604030504040204" pitchFamily="34" charset="-120"/>
              </a:rPr>
              <a:t>協商先行，若無法協商方由通傳會介入解決</a:t>
            </a:r>
            <a:r>
              <a:rPr lang="zh-TW" altLang="zh-TW" sz="1800" b="1" dirty="0" smtClean="0">
                <a:solidFill>
                  <a:schemeClr val="tx1"/>
                </a:solidFill>
                <a:latin typeface="微軟正黑體" panose="020B0604030504040204" pitchFamily="34" charset="-120"/>
                <a:ea typeface="微軟正黑體" panose="020B0604030504040204" pitchFamily="34" charset="-120"/>
              </a:rPr>
              <a:t>。</a:t>
            </a:r>
            <a:endParaRPr lang="en-US" altLang="zh-TW" sz="1800" b="1" dirty="0" smtClean="0">
              <a:solidFill>
                <a:schemeClr val="tx1"/>
              </a:solidFill>
              <a:latin typeface="微軟正黑體" panose="020B0604030504040204" pitchFamily="34" charset="-120"/>
              <a:ea typeface="微軟正黑體" panose="020B0604030504040204" pitchFamily="34" charset="-120"/>
            </a:endParaRPr>
          </a:p>
          <a:p>
            <a:pPr marL="449263" indent="-285750">
              <a:spcBef>
                <a:spcPts val="600"/>
              </a:spcBef>
              <a:spcAft>
                <a:spcPts val="0"/>
              </a:spcAft>
              <a:buFont typeface="Wingdings" panose="05000000000000000000" pitchFamily="2" charset="2"/>
              <a:buChar char="Ø"/>
            </a:pPr>
            <a:r>
              <a:rPr lang="zh-TW"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若發生鄰頻干擾（如未來開放</a:t>
            </a:r>
            <a:r>
              <a:rPr lang="en-US"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4.7-4.8GHz</a:t>
            </a:r>
            <a:r>
              <a:rPr lang="zh-TW"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及</a:t>
            </a:r>
            <a:r>
              <a:rPr lang="en-US"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4.9-5GHz</a:t>
            </a:r>
            <a:r>
              <a:rPr lang="zh-TW"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商用頻段），採商用頻段優先使用</a:t>
            </a:r>
            <a:r>
              <a:rPr lang="zh-TW"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原則</a:t>
            </a: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 name="文字方塊 9"/>
          <p:cNvSpPr txBox="1"/>
          <p:nvPr/>
        </p:nvSpPr>
        <p:spPr>
          <a:xfrm>
            <a:off x="7866491" y="423057"/>
            <a:ext cx="881973"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smtClean="0">
                <a:solidFill>
                  <a:srgbClr val="1C1CA2"/>
                </a:solidFill>
                <a:latin typeface="微軟正黑體" panose="020B0604030504040204" pitchFamily="34" charset="-120"/>
                <a:ea typeface="微軟正黑體" panose="020B0604030504040204" pitchFamily="34" charset="-120"/>
              </a:rPr>
              <a:t>1/2 </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961700" y="3356992"/>
            <a:ext cx="7383292" cy="1477328"/>
            <a:chOff x="1202432" y="4059251"/>
            <a:chExt cx="7383292" cy="1477328"/>
          </a:xfrm>
        </p:grpSpPr>
        <p:sp>
          <p:nvSpPr>
            <p:cNvPr id="11" name="矩形 10"/>
            <p:cNvSpPr/>
            <p:nvPr/>
          </p:nvSpPr>
          <p:spPr>
            <a:xfrm>
              <a:off x="1202432" y="4059251"/>
              <a:ext cx="7383292" cy="1477328"/>
            </a:xfrm>
            <a:prstGeom prst="rect">
              <a:avLst/>
            </a:prstGeom>
          </p:spPr>
          <p:txBody>
            <a:bodyPr wrap="square">
              <a:spAutoFit/>
            </a:bodyPr>
            <a:lstStyle/>
            <a:p>
              <a:pPr marL="1157288" lvl="1" indent="-342900" fontAlgn="auto">
                <a:spcBef>
                  <a:spcPts val="0"/>
                </a:spcBef>
                <a:spcAft>
                  <a:spcPts val="0"/>
                </a:spcAft>
                <a:buFont typeface="Wingdings" panose="05000000000000000000" pitchFamily="2" charset="2"/>
                <a:buAutoNum type="circleNumWdWhitePlain"/>
                <a:defRPr/>
              </a:pPr>
              <a:r>
                <a:rPr lang="zh-TW" altLang="en-US" sz="1800" b="1" dirty="0">
                  <a:solidFill>
                    <a:schemeClr val="bg2">
                      <a:lumMod val="10000"/>
                    </a:schemeClr>
                  </a:solidFill>
                  <a:latin typeface="微軟正黑體" panose="020B0604030504040204" pitchFamily="34" charset="-120"/>
                  <a:ea typeface="微軟正黑體" panose="020B0604030504040204" pitchFamily="34" charset="-120"/>
                </a:rPr>
                <a:t>於動員實施階段時，以軍用無線電頻率為優先。</a:t>
              </a:r>
            </a:p>
            <a:p>
              <a:pPr marL="1157288" lvl="1" indent="-342900" fontAlgn="auto">
                <a:spcBef>
                  <a:spcPts val="0"/>
                </a:spcBef>
                <a:spcAft>
                  <a:spcPts val="0"/>
                </a:spcAft>
                <a:buFont typeface="Wingdings" panose="05000000000000000000" pitchFamily="2" charset="2"/>
                <a:buAutoNum type="circleNumWdWhitePlain"/>
                <a:defRPr/>
              </a:pPr>
              <a:r>
                <a:rPr lang="zh-TW" altLang="en-US" sz="1800" b="1" dirty="0">
                  <a:solidFill>
                    <a:schemeClr val="bg2">
                      <a:lumMod val="10000"/>
                    </a:schemeClr>
                  </a:solidFill>
                  <a:latin typeface="微軟正黑體" panose="020B0604030504040204" pitchFamily="34" charset="-120"/>
                  <a:ea typeface="微軟正黑體" panose="020B0604030504040204" pitchFamily="34" charset="-120"/>
                </a:rPr>
                <a:t>飛航、船舶航行安全之任務。</a:t>
              </a:r>
            </a:p>
            <a:p>
              <a:pPr marL="1157288" lvl="1" indent="-342900" fontAlgn="auto">
                <a:spcBef>
                  <a:spcPts val="0"/>
                </a:spcBef>
                <a:spcAft>
                  <a:spcPts val="0"/>
                </a:spcAft>
                <a:buFont typeface="Wingdings" panose="05000000000000000000" pitchFamily="2" charset="2"/>
                <a:buAutoNum type="circleNumWdWhitePlain"/>
                <a:defRPr/>
              </a:pPr>
              <a:r>
                <a:rPr lang="zh-TW" altLang="en-US" sz="1800" b="1" dirty="0">
                  <a:solidFill>
                    <a:schemeClr val="bg2">
                      <a:lumMod val="10000"/>
                    </a:schemeClr>
                  </a:solidFill>
                  <a:latin typeface="微軟正黑體" panose="020B0604030504040204" pitchFamily="34" charset="-120"/>
                  <a:ea typeface="微軟正黑體" panose="020B0604030504040204" pitchFamily="34" charset="-120"/>
                </a:rPr>
                <a:t>災害防救之任務。</a:t>
              </a:r>
            </a:p>
            <a:p>
              <a:pPr marL="1157288" lvl="1" indent="-342900" fontAlgn="auto">
                <a:spcBef>
                  <a:spcPts val="0"/>
                </a:spcBef>
                <a:spcAft>
                  <a:spcPts val="0"/>
                </a:spcAft>
                <a:buFont typeface="Wingdings" panose="05000000000000000000" pitchFamily="2" charset="2"/>
                <a:buAutoNum type="circleNumWdWhitePlain"/>
                <a:defRPr/>
              </a:pPr>
              <a:r>
                <a:rPr lang="zh-TW" altLang="en-US" sz="1800" b="1" dirty="0">
                  <a:solidFill>
                    <a:schemeClr val="bg2">
                      <a:lumMod val="10000"/>
                    </a:schemeClr>
                  </a:solidFill>
                  <a:latin typeface="微軟正黑體" panose="020B0604030504040204" pitchFamily="34" charset="-120"/>
                  <a:ea typeface="微軟正黑體" panose="020B0604030504040204" pitchFamily="34" charset="-120"/>
                </a:rPr>
                <a:t>依業務性質之重要性。</a:t>
              </a:r>
            </a:p>
            <a:p>
              <a:pPr marL="1157288" lvl="1" indent="-342900" fontAlgn="auto">
                <a:spcBef>
                  <a:spcPts val="0"/>
                </a:spcBef>
                <a:spcAft>
                  <a:spcPts val="0"/>
                </a:spcAft>
                <a:buFont typeface="Wingdings" panose="05000000000000000000" pitchFamily="2" charset="2"/>
                <a:buAutoNum type="circleNumWdWhitePlain"/>
                <a:defRPr/>
              </a:pPr>
              <a:r>
                <a:rPr lang="zh-TW" altLang="en-US" sz="1800" b="1" dirty="0">
                  <a:solidFill>
                    <a:schemeClr val="tx1"/>
                  </a:solidFill>
                  <a:latin typeface="微軟正黑體" panose="020B0604030504040204" pitchFamily="34" charset="-120"/>
                  <a:ea typeface="微軟正黑體" panose="020B0604030504040204" pitchFamily="34" charset="-120"/>
                </a:rPr>
                <a:t>依無線電頻率核配先後。</a:t>
              </a:r>
              <a:endParaRPr lang="en-US" altLang="zh-TW" sz="1800" b="1" dirty="0">
                <a:solidFill>
                  <a:schemeClr val="tx1"/>
                </a:solidFill>
                <a:latin typeface="微軟正黑體" panose="020B0604030504040204" pitchFamily="34" charset="-120"/>
                <a:ea typeface="微軟正黑體" panose="020B0604030504040204" pitchFamily="34" charset="-120"/>
              </a:endParaRPr>
            </a:p>
          </p:txBody>
        </p:sp>
        <p:sp>
          <p:nvSpPr>
            <p:cNvPr id="3" name="左大括弧 2"/>
            <p:cNvSpPr/>
            <p:nvPr/>
          </p:nvSpPr>
          <p:spPr bwMode="auto">
            <a:xfrm>
              <a:off x="1810849" y="4242939"/>
              <a:ext cx="288032" cy="650498"/>
            </a:xfrm>
            <a:prstGeom prst="leftBrace">
              <a:avLst/>
            </a:prstGeom>
            <a:no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a:noFill/>
                </a:ln>
                <a:solidFill>
                  <a:srgbClr val="FF0000"/>
                </a:solidFill>
                <a:effectLst/>
                <a:latin typeface="Times New Roman" pitchFamily="18" charset="0"/>
                <a:ea typeface="標楷體" pitchFamily="65" charset="-120"/>
              </a:endParaRPr>
            </a:p>
          </p:txBody>
        </p:sp>
        <p:sp>
          <p:nvSpPr>
            <p:cNvPr id="12" name="文字方塊 11"/>
            <p:cNvSpPr txBox="1"/>
            <p:nvPr/>
          </p:nvSpPr>
          <p:spPr>
            <a:xfrm>
              <a:off x="1349184" y="4059251"/>
              <a:ext cx="461665" cy="1015663"/>
            </a:xfrm>
            <a:prstGeom prst="rect">
              <a:avLst/>
            </a:prstGeom>
            <a:noFill/>
          </p:spPr>
          <p:txBody>
            <a:bodyPr vert="eaVert" wrap="none" rtlCol="0">
              <a:spAutoFit/>
            </a:bodyPr>
            <a:lstStyle/>
            <a:p>
              <a:r>
                <a:rPr lang="zh-TW" altLang="en-US" sz="1800" b="1" dirty="0" smtClean="0">
                  <a:solidFill>
                    <a:schemeClr val="tx1"/>
                  </a:solidFill>
                  <a:latin typeface="微軟正黑體" panose="020B0604030504040204" pitchFamily="34" charset="-120"/>
                  <a:ea typeface="微軟正黑體" panose="020B0604030504040204" pitchFamily="34" charset="-120"/>
                </a:rPr>
                <a:t>公共利益</a:t>
              </a:r>
              <a:endParaRPr lang="zh-TW" altLang="en-US" sz="1800" b="1" dirty="0">
                <a:solidFill>
                  <a:schemeClr val="tx1"/>
                </a:solidFill>
                <a:latin typeface="微軟正黑體" panose="020B0604030504040204" pitchFamily="34" charset="-120"/>
                <a:ea typeface="微軟正黑體" panose="020B0604030504040204" pitchFamily="34" charset="-120"/>
              </a:endParaRPr>
            </a:p>
          </p:txBody>
        </p:sp>
      </p:grpSp>
      <p:grpSp>
        <p:nvGrpSpPr>
          <p:cNvPr id="14" name="群組 13"/>
          <p:cNvGrpSpPr/>
          <p:nvPr/>
        </p:nvGrpSpPr>
        <p:grpSpPr>
          <a:xfrm>
            <a:off x="845161" y="930343"/>
            <a:ext cx="7740860" cy="1401301"/>
            <a:chOff x="845586" y="885350"/>
            <a:chExt cx="7740860" cy="1702109"/>
          </a:xfrm>
        </p:grpSpPr>
        <p:sp>
          <p:nvSpPr>
            <p:cNvPr id="15" name="圓角矩形 14"/>
            <p:cNvSpPr/>
            <p:nvPr/>
          </p:nvSpPr>
          <p:spPr bwMode="auto">
            <a:xfrm>
              <a:off x="845586" y="885350"/>
              <a:ext cx="7740860" cy="1702105"/>
            </a:xfrm>
            <a:prstGeom prst="roundRect">
              <a:avLst/>
            </a:prstGeom>
            <a:solidFill>
              <a:schemeClr val="bg1"/>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w="76200">
                  <a:solidFill>
                    <a:schemeClr val="tx1"/>
                  </a:solidFill>
                </a:ln>
                <a:solidFill>
                  <a:srgbClr val="FF0000"/>
                </a:solidFill>
                <a:effectLst/>
                <a:latin typeface="Times New Roman" pitchFamily="18" charset="0"/>
                <a:ea typeface="標楷體" pitchFamily="65" charset="-120"/>
              </a:endParaRPr>
            </a:p>
          </p:txBody>
        </p:sp>
        <p:sp>
          <p:nvSpPr>
            <p:cNvPr id="16" name="圓角化同側角落矩形 15"/>
            <p:cNvSpPr/>
            <p:nvPr/>
          </p:nvSpPr>
          <p:spPr bwMode="auto">
            <a:xfrm rot="16200000">
              <a:off x="459886" y="1271053"/>
              <a:ext cx="1702108" cy="930703"/>
            </a:xfrm>
            <a:prstGeom prst="round2SameRect">
              <a:avLst/>
            </a:prstGeom>
            <a:solidFill>
              <a:srgbClr val="D6D6F5"/>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17" name="文字方塊 16"/>
            <p:cNvSpPr txBox="1"/>
            <p:nvPr/>
          </p:nvSpPr>
          <p:spPr>
            <a:xfrm>
              <a:off x="962125" y="1178283"/>
              <a:ext cx="697627" cy="707886"/>
            </a:xfrm>
            <a:prstGeom prst="rect">
              <a:avLst/>
            </a:prstGeom>
            <a:noFill/>
          </p:spPr>
          <p:txBody>
            <a:bodyPr wrap="none" rtlCol="0">
              <a:spAutoFit/>
            </a:bodyPr>
            <a:lstStyle/>
            <a:p>
              <a:r>
                <a:rPr lang="zh-TW" altLang="en-US" sz="2000" b="1" dirty="0" smtClean="0">
                  <a:solidFill>
                    <a:srgbClr val="1C1CA2"/>
                  </a:solidFill>
                  <a:latin typeface="微軟正黑體" panose="020B0604030504040204" pitchFamily="34" charset="-120"/>
                  <a:ea typeface="微軟正黑體" panose="020B0604030504040204" pitchFamily="34" charset="-120"/>
                </a:rPr>
                <a:t>議題</a:t>
              </a:r>
              <a:endParaRPr lang="en-US" altLang="zh-TW" sz="2000" b="1" dirty="0" smtClean="0">
                <a:solidFill>
                  <a:srgbClr val="1C1CA2"/>
                </a:solidFill>
                <a:latin typeface="微軟正黑體" panose="020B0604030504040204" pitchFamily="34" charset="-120"/>
                <a:ea typeface="微軟正黑體" panose="020B0604030504040204" pitchFamily="34" charset="-120"/>
              </a:endParaRPr>
            </a:p>
            <a:p>
              <a:r>
                <a:rPr lang="zh-TW" altLang="en-US" sz="2000" b="1" dirty="0" smtClean="0">
                  <a:solidFill>
                    <a:srgbClr val="1C1CA2"/>
                  </a:solidFill>
                  <a:latin typeface="微軟正黑體" panose="020B0604030504040204" pitchFamily="34" charset="-120"/>
                  <a:ea typeface="微軟正黑體" panose="020B0604030504040204" pitchFamily="34" charset="-120"/>
                </a:rPr>
                <a:t>說明</a:t>
              </a:r>
              <a:endParaRPr lang="zh-TW" altLang="en-US" sz="2000" b="1" dirty="0">
                <a:solidFill>
                  <a:srgbClr val="1C1CA2"/>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1875089" y="1014350"/>
              <a:ext cx="6612560" cy="1457994"/>
            </a:xfrm>
            <a:prstGeom prst="rect">
              <a:avLst/>
            </a:prstGeom>
          </p:spPr>
          <p:txBody>
            <a:bodyPr wrap="square">
              <a:spAutoFit/>
            </a:bodyPr>
            <a:lstStyle/>
            <a:p>
              <a:pPr lvl="0">
                <a:spcBef>
                  <a:spcPts val="600"/>
                </a:spcBef>
                <a:spcAft>
                  <a:spcPts val="0"/>
                </a:spcAft>
              </a:pP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行動寬頻專用電信網路使用</a:t>
              </a: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4.8-4.9G</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H</a:t>
              </a: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z</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頻段，目前為警消使用中，已規劃移頻，未來在申請的過程將</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面臨：</a:t>
              </a: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
              </a:r>
              <a:b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b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1)</a:t>
              </a:r>
              <a:r>
                <a:rPr lang="zh-TW" altLang="en-US" sz="1800" b="1" kern="100" dirty="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既有合法通訊之干擾問題</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(2)</a:t>
              </a:r>
              <a:r>
                <a:rPr lang="zh-TW" altLang="en-US" sz="1800" b="1" kern="100" dirty="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同頻干擾問題</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(3)</a:t>
              </a:r>
              <a:r>
                <a:rPr lang="zh-TW" altLang="en-US" sz="1800" b="1" kern="100" dirty="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鄰頻干擾問題</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en-US" altLang="zh-TW" sz="1800" b="1" kern="100" dirty="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4)TDD</a:t>
              </a:r>
              <a:r>
                <a:rPr lang="zh-TW" altLang="en-US" sz="1800" b="1" kern="100" dirty="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干擾</a:t>
              </a:r>
              <a:r>
                <a:rPr lang="zh-TW" altLang="en-US" sz="1800" b="1" kern="100" dirty="0" smtClean="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問題</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，故有規範干擾防制機制之必要。</a:t>
              </a: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grpSp>
    </p:spTree>
    <p:extLst>
      <p:ext uri="{BB962C8B-B14F-4D97-AF65-F5344CB8AC3E}">
        <p14:creationId xmlns:p14="http://schemas.microsoft.com/office/powerpoint/2010/main" val="2089202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981075"/>
          </a:xfrm>
        </p:spPr>
        <p:txBody>
          <a:bodyPr/>
          <a:lstStyle/>
          <a:p>
            <a:r>
              <a:rPr lang="zh-TW" altLang="en-US" dirty="0">
                <a:solidFill>
                  <a:srgbClr val="1C1CA2"/>
                </a:solidFill>
                <a:latin typeface="微軟正黑體" panose="020B0604030504040204" pitchFamily="34" charset="-120"/>
                <a:ea typeface="微軟正黑體" panose="020B0604030504040204" pitchFamily="34" charset="-120"/>
              </a:rPr>
              <a:t>七</a:t>
            </a:r>
            <a:r>
              <a:rPr lang="zh-TW" altLang="en-US" dirty="0" smtClean="0">
                <a:solidFill>
                  <a:srgbClr val="1C1CA2"/>
                </a:solidFill>
                <a:latin typeface="微軟正黑體" panose="020B0604030504040204" pitchFamily="34" charset="-120"/>
                <a:ea typeface="微軟正黑體" panose="020B0604030504040204" pitchFamily="34" charset="-120"/>
              </a:rPr>
              <a:t>、無線電頻率使用干擾防制機制</a:t>
            </a:r>
            <a:endParaRPr lang="zh-TW" altLang="en-US" dirty="0">
              <a:solidFill>
                <a:srgbClr val="1C1CA2"/>
              </a:solidFill>
              <a:latin typeface="微軟正黑體" panose="020B0604030504040204" pitchFamily="34" charset="-120"/>
              <a:ea typeface="微軟正黑體" panose="020B0604030504040204" pitchFamily="34" charset="-120"/>
            </a:endParaRPr>
          </a:p>
        </p:txBody>
      </p:sp>
      <p:sp>
        <p:nvSpPr>
          <p:cNvPr id="9" name="矩形 8"/>
          <p:cNvSpPr/>
          <p:nvPr/>
        </p:nvSpPr>
        <p:spPr>
          <a:xfrm>
            <a:off x="530230" y="947192"/>
            <a:ext cx="8083539" cy="3339376"/>
          </a:xfrm>
          <a:prstGeom prst="rect">
            <a:avLst/>
          </a:prstGeom>
        </p:spPr>
        <p:txBody>
          <a:bodyPr wrap="square">
            <a:spAutoFit/>
          </a:bodyPr>
          <a:lstStyle/>
          <a:p>
            <a:pPr marL="285750" indent="-285750">
              <a:lnSpc>
                <a:spcPct val="150000"/>
              </a:lnSpc>
              <a:spcBef>
                <a:spcPts val="600"/>
              </a:spcBef>
              <a:spcAft>
                <a:spcPts val="600"/>
              </a:spcAft>
              <a:buFont typeface="Wingdings" panose="05000000000000000000" pitchFamily="2" charset="2"/>
              <a:buChar char="l"/>
            </a:pPr>
            <a:r>
              <a:rPr lang="zh-TW" altLang="en-US" sz="1800" b="1" dirty="0" smtClean="0">
                <a:solidFill>
                  <a:srgbClr val="262699"/>
                </a:solidFill>
                <a:latin typeface="微軟正黑體" panose="020B0604030504040204" pitchFamily="34" charset="-120"/>
                <a:ea typeface="微軟正黑體" panose="020B0604030504040204" pitchFamily="34" charset="-120"/>
              </a:rPr>
              <a:t>干擾</a:t>
            </a:r>
            <a:r>
              <a:rPr lang="zh-TW" altLang="en-US" sz="1800" b="1" dirty="0">
                <a:solidFill>
                  <a:srgbClr val="262699"/>
                </a:solidFill>
                <a:latin typeface="微軟正黑體" panose="020B0604030504040204" pitchFamily="34" charset="-120"/>
                <a:ea typeface="微軟正黑體" panose="020B0604030504040204" pitchFamily="34" charset="-120"/>
              </a:rPr>
              <a:t>排除之方式：</a:t>
            </a:r>
          </a:p>
          <a:p>
            <a:pPr marL="714375" indent="-342900">
              <a:spcBef>
                <a:spcPts val="600"/>
              </a:spcBef>
              <a:spcAft>
                <a:spcPts val="600"/>
              </a:spcAft>
              <a:buFont typeface="+mj-lt"/>
              <a:buAutoNum type="arabicPeriod"/>
              <a:tabLst>
                <a:tab pos="714375" algn="l"/>
              </a:tabLst>
            </a:pPr>
            <a:r>
              <a:rPr lang="zh-TW" altLang="en-US" sz="1800" b="1" dirty="0" smtClean="0">
                <a:solidFill>
                  <a:srgbClr val="262699"/>
                </a:solidFill>
                <a:latin typeface="微軟正黑體" panose="020B0604030504040204" pitchFamily="34" charset="-120"/>
                <a:ea typeface="微軟正黑體" panose="020B0604030504040204" pitchFamily="34" charset="-120"/>
              </a:rPr>
              <a:t>得</a:t>
            </a:r>
            <a:r>
              <a:rPr lang="zh-TW" altLang="en-US" sz="1800" b="1" dirty="0">
                <a:solidFill>
                  <a:srgbClr val="262699"/>
                </a:solidFill>
                <a:latin typeface="微軟正黑體" panose="020B0604030504040204" pitchFamily="34" charset="-120"/>
                <a:ea typeface="微軟正黑體" panose="020B0604030504040204" pitchFamily="34" charset="-120"/>
              </a:rPr>
              <a:t>命設置者調整使用時間、變更使用地點、調整天線發射方向、功率或其他適當之技術方式</a:t>
            </a:r>
            <a:r>
              <a:rPr lang="zh-TW" altLang="en-US" sz="1800" b="1" dirty="0" smtClean="0">
                <a:solidFill>
                  <a:srgbClr val="262699"/>
                </a:solidFill>
                <a:latin typeface="微軟正黑體" panose="020B0604030504040204" pitchFamily="34" charset="-120"/>
                <a:ea typeface="微軟正黑體" panose="020B0604030504040204" pitchFamily="34" charset="-120"/>
              </a:rPr>
              <a:t>。</a:t>
            </a:r>
            <a:endParaRPr lang="en-US" altLang="zh-TW" sz="1800" b="1" dirty="0">
              <a:solidFill>
                <a:srgbClr val="262699"/>
              </a:solidFill>
              <a:latin typeface="微軟正黑體" panose="020B0604030504040204" pitchFamily="34" charset="-120"/>
              <a:ea typeface="微軟正黑體" panose="020B0604030504040204" pitchFamily="34" charset="-120"/>
            </a:endParaRPr>
          </a:p>
          <a:p>
            <a:pPr marL="714375" indent="-342900">
              <a:spcBef>
                <a:spcPts val="600"/>
              </a:spcBef>
              <a:spcAft>
                <a:spcPts val="600"/>
              </a:spcAft>
              <a:buFont typeface="+mj-lt"/>
              <a:buAutoNum type="arabicPeriod"/>
              <a:tabLst>
                <a:tab pos="714375" algn="l"/>
              </a:tabLst>
            </a:pPr>
            <a:r>
              <a:rPr lang="zh-TW" altLang="en-US" sz="1800" b="1" dirty="0" smtClean="0">
                <a:solidFill>
                  <a:srgbClr val="262699"/>
                </a:solidFill>
                <a:latin typeface="微軟正黑體" panose="020B0604030504040204" pitchFamily="34" charset="-120"/>
                <a:ea typeface="微軟正黑體" panose="020B0604030504040204" pitchFamily="34" charset="-120"/>
              </a:rPr>
              <a:t>電臺</a:t>
            </a:r>
            <a:r>
              <a:rPr lang="zh-TW" altLang="en-US" sz="1800" b="1" dirty="0">
                <a:solidFill>
                  <a:srgbClr val="262699"/>
                </a:solidFill>
                <a:latin typeface="微軟正黑體" panose="020B0604030504040204" pitchFamily="34" charset="-120"/>
                <a:ea typeface="微軟正黑體" panose="020B0604030504040204" pitchFamily="34" charset="-120"/>
              </a:rPr>
              <a:t>發射無線電頻率應力求準確穩定，其頻帶寬度及容許差度，應符合</a:t>
            </a:r>
            <a:r>
              <a:rPr lang="en-US" altLang="zh-TW" sz="1800" b="1" dirty="0">
                <a:solidFill>
                  <a:srgbClr val="262699"/>
                </a:solidFill>
                <a:latin typeface="微軟正黑體" panose="020B0604030504040204" pitchFamily="34" charset="-120"/>
                <a:ea typeface="微軟正黑體" panose="020B0604030504040204" pitchFamily="34" charset="-120"/>
              </a:rPr>
              <a:t>《</a:t>
            </a:r>
            <a:r>
              <a:rPr lang="zh-TW" altLang="en-US" sz="1800" b="1" dirty="0">
                <a:solidFill>
                  <a:srgbClr val="262699"/>
                </a:solidFill>
                <a:latin typeface="微軟正黑體" panose="020B0604030504040204" pitchFamily="34" charset="-120"/>
                <a:ea typeface="微軟正黑體" panose="020B0604030504040204" pitchFamily="34" charset="-120"/>
              </a:rPr>
              <a:t>無線電頻率使用管理辦法</a:t>
            </a:r>
            <a:r>
              <a:rPr lang="en-US" altLang="zh-TW" sz="1800" b="1" dirty="0">
                <a:solidFill>
                  <a:srgbClr val="262699"/>
                </a:solidFill>
                <a:latin typeface="微軟正黑體" panose="020B0604030504040204" pitchFamily="34" charset="-120"/>
                <a:ea typeface="微軟正黑體" panose="020B0604030504040204" pitchFamily="34" charset="-120"/>
              </a:rPr>
              <a:t>》</a:t>
            </a:r>
            <a:r>
              <a:rPr lang="zh-TW" altLang="en-US" sz="1800" b="1" dirty="0">
                <a:solidFill>
                  <a:srgbClr val="262699"/>
                </a:solidFill>
                <a:latin typeface="微軟正黑體" panose="020B0604030504040204" pitchFamily="34" charset="-120"/>
                <a:ea typeface="微軟正黑體" panose="020B0604030504040204" pitchFamily="34" charset="-120"/>
              </a:rPr>
              <a:t>之規定，並須避免混附發射與諧波干擾</a:t>
            </a:r>
            <a:r>
              <a:rPr lang="zh-TW" altLang="en-US" sz="1800" b="1" dirty="0" smtClean="0">
                <a:solidFill>
                  <a:srgbClr val="262699"/>
                </a:solidFill>
                <a:latin typeface="微軟正黑體" panose="020B0604030504040204" pitchFamily="34" charset="-120"/>
                <a:ea typeface="微軟正黑體" panose="020B0604030504040204" pitchFamily="34" charset="-120"/>
              </a:rPr>
              <a:t>。</a:t>
            </a:r>
            <a:endParaRPr lang="en-US" altLang="zh-TW" sz="1800" b="1" dirty="0">
              <a:solidFill>
                <a:srgbClr val="262699"/>
              </a:solidFill>
              <a:latin typeface="微軟正黑體" panose="020B0604030504040204" pitchFamily="34" charset="-120"/>
              <a:ea typeface="微軟正黑體" panose="020B0604030504040204" pitchFamily="34" charset="-120"/>
            </a:endParaRPr>
          </a:p>
          <a:p>
            <a:pPr marL="714375" indent="-342900">
              <a:spcBef>
                <a:spcPts val="600"/>
              </a:spcBef>
              <a:spcAft>
                <a:spcPts val="600"/>
              </a:spcAft>
              <a:buFont typeface="+mj-lt"/>
              <a:buAutoNum type="arabicPeriod"/>
              <a:tabLst>
                <a:tab pos="714375" algn="l"/>
              </a:tabLst>
            </a:pPr>
            <a:r>
              <a:rPr lang="zh-TW" altLang="en-US" sz="1800" b="1" dirty="0" smtClean="0">
                <a:solidFill>
                  <a:srgbClr val="262699"/>
                </a:solidFill>
                <a:latin typeface="微軟正黑體" panose="020B0604030504040204" pitchFamily="34" charset="-120"/>
                <a:ea typeface="微軟正黑體" panose="020B0604030504040204" pitchFamily="34" charset="-120"/>
              </a:rPr>
              <a:t>為</a:t>
            </a:r>
            <a:r>
              <a:rPr lang="zh-TW" altLang="en-US" sz="1800" b="1" dirty="0">
                <a:solidFill>
                  <a:srgbClr val="262699"/>
                </a:solidFill>
                <a:latin typeface="微軟正黑體" panose="020B0604030504040204" pitchFamily="34" charset="-120"/>
                <a:ea typeface="微軟正黑體" panose="020B0604030504040204" pitchFamily="34" charset="-120"/>
              </a:rPr>
              <a:t>改善或避免設置者間無線電頻率之干擾，設置者間應自行協調基地臺之設置地點及頻道安排，或運用其他有效技術至改善為止</a:t>
            </a:r>
            <a:r>
              <a:rPr lang="zh-TW" altLang="en-US" sz="1800" b="1" dirty="0" smtClean="0">
                <a:solidFill>
                  <a:srgbClr val="262699"/>
                </a:solidFill>
                <a:latin typeface="微軟正黑體" panose="020B0604030504040204" pitchFamily="34" charset="-120"/>
                <a:ea typeface="微軟正黑體" panose="020B0604030504040204" pitchFamily="34" charset="-120"/>
              </a:rPr>
              <a:t>。</a:t>
            </a:r>
            <a:endParaRPr lang="en-US" altLang="zh-TW" sz="1800" b="1" dirty="0">
              <a:solidFill>
                <a:srgbClr val="262699"/>
              </a:solidFill>
              <a:latin typeface="微軟正黑體" panose="020B0604030504040204" pitchFamily="34" charset="-120"/>
              <a:ea typeface="微軟正黑體" panose="020B0604030504040204" pitchFamily="34" charset="-120"/>
            </a:endParaRPr>
          </a:p>
          <a:p>
            <a:pPr marL="714375" indent="-342900">
              <a:spcBef>
                <a:spcPts val="600"/>
              </a:spcBef>
              <a:spcAft>
                <a:spcPts val="600"/>
              </a:spcAft>
              <a:buFont typeface="+mj-lt"/>
              <a:buAutoNum type="arabicPeriod"/>
              <a:tabLst>
                <a:tab pos="714375" algn="l"/>
              </a:tabLst>
            </a:pPr>
            <a:r>
              <a:rPr lang="zh-TW" altLang="en-US" sz="1800" b="1" dirty="0" smtClean="0">
                <a:solidFill>
                  <a:srgbClr val="262699"/>
                </a:solidFill>
                <a:latin typeface="微軟正黑體" panose="020B0604030504040204" pitchFamily="34" charset="-120"/>
                <a:ea typeface="微軟正黑體" panose="020B0604030504040204" pitchFamily="34" charset="-120"/>
              </a:rPr>
              <a:t>無法</a:t>
            </a:r>
            <a:r>
              <a:rPr lang="zh-TW" altLang="en-US" sz="1800" b="1" dirty="0">
                <a:solidFill>
                  <a:srgbClr val="262699"/>
                </a:solidFill>
                <a:latin typeface="微軟正黑體" panose="020B0604030504040204" pitchFamily="34" charset="-120"/>
                <a:ea typeface="微軟正黑體" panose="020B0604030504040204" pitchFamily="34" charset="-120"/>
              </a:rPr>
              <a:t>協商解決干擾之情形：得報請本會處理，並應依其決定辦理。必要時本會得命暫停該電臺運作至改善為止。</a:t>
            </a:r>
          </a:p>
        </p:txBody>
      </p:sp>
      <p:sp>
        <p:nvSpPr>
          <p:cNvPr id="10" name="文字方塊 9"/>
          <p:cNvSpPr txBox="1"/>
          <p:nvPr/>
        </p:nvSpPr>
        <p:spPr>
          <a:xfrm>
            <a:off x="7866491" y="423057"/>
            <a:ext cx="881973"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smtClean="0">
                <a:solidFill>
                  <a:srgbClr val="1C1CA2"/>
                </a:solidFill>
                <a:latin typeface="微軟正黑體" panose="020B0604030504040204" pitchFamily="34" charset="-120"/>
                <a:ea typeface="微軟正黑體" panose="020B0604030504040204" pitchFamily="34" charset="-120"/>
              </a:rPr>
              <a:t>2/2 </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777448" y="4405996"/>
            <a:ext cx="7848872" cy="2133727"/>
            <a:chOff x="958363" y="959222"/>
            <a:chExt cx="7848872" cy="2212595"/>
          </a:xfrm>
        </p:grpSpPr>
        <p:sp>
          <p:nvSpPr>
            <p:cNvPr id="6" name="矩形 5"/>
            <p:cNvSpPr/>
            <p:nvPr/>
          </p:nvSpPr>
          <p:spPr bwMode="auto">
            <a:xfrm>
              <a:off x="958363" y="1120121"/>
              <a:ext cx="7848872" cy="2051696"/>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7" name="Freeform 6"/>
            <p:cNvSpPr/>
            <p:nvPr/>
          </p:nvSpPr>
          <p:spPr bwMode="auto">
            <a:xfrm>
              <a:off x="1195113" y="959222"/>
              <a:ext cx="7192793" cy="193774"/>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Font typeface="Arial" panose="020B0604020202020204" pitchFamily="34" charset="0"/>
                <a:buNone/>
              </a:pPr>
              <a:endParaRPr kumimoji="0" lang="zh-CN" altLang="en-US" sz="1800">
                <a:solidFill>
                  <a:srgbClr val="FFFFFF"/>
                </a:solidFill>
                <a:latin typeface="Arial" panose="020B0604020202020204" pitchFamily="34" charset="0"/>
                <a:ea typeface="宋体" panose="02010600030101010101" pitchFamily="2" charset="-122"/>
              </a:endParaRPr>
            </a:p>
          </p:txBody>
        </p:sp>
        <p:sp>
          <p:nvSpPr>
            <p:cNvPr id="8" name="Freeform 7"/>
            <p:cNvSpPr/>
            <p:nvPr/>
          </p:nvSpPr>
          <p:spPr bwMode="auto">
            <a:xfrm>
              <a:off x="1664640" y="959222"/>
              <a:ext cx="6253737" cy="405614"/>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E690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54A0D8"/>
                </a:solidFill>
                <a:effectLst/>
                <a:uLnTx/>
                <a:uFillTx/>
                <a:latin typeface="Arial" panose="020B0604020202020204" pitchFamily="34" charset="0"/>
                <a:ea typeface="宋体" panose="02010600030101010101" pitchFamily="2" charset="-122"/>
              </a:endParaRPr>
            </a:p>
          </p:txBody>
        </p:sp>
      </p:grpSp>
      <p:sp>
        <p:nvSpPr>
          <p:cNvPr id="11" name="內容版面配置區 2"/>
          <p:cNvSpPr>
            <a:spLocks noGrp="1"/>
          </p:cNvSpPr>
          <p:nvPr>
            <p:ph idx="4294967295"/>
          </p:nvPr>
        </p:nvSpPr>
        <p:spPr>
          <a:xfrm>
            <a:off x="395536" y="4797152"/>
            <a:ext cx="8352928" cy="5108575"/>
          </a:xfrm>
        </p:spPr>
        <p:txBody>
          <a:bodyPr>
            <a:noAutofit/>
          </a:bodyPr>
          <a:lstStyle/>
          <a:p>
            <a:pPr lvl="1">
              <a:lnSpc>
                <a:spcPts val="2500"/>
              </a:lnSpc>
              <a:spcBef>
                <a:spcPts val="600"/>
              </a:spcBef>
              <a:spcAft>
                <a:spcPts val="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議題二十二：行動寬頻專用電信網路之無線電頻率使用干擾防制機制，以後進使用者不得干擾既有使用者為原則，並採協商先行，若無法協商方由本會介入解決，有何看法及建議？</a:t>
            </a:r>
          </a:p>
          <a:p>
            <a:pPr lvl="1">
              <a:lnSpc>
                <a:spcPts val="2500"/>
              </a:lnSpc>
              <a:spcBef>
                <a:spcPts val="600"/>
              </a:spcBef>
              <a:spcAft>
                <a:spcPts val="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議題二十三：若發生鄰頻干擾（如未來開放</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4.7-4.8GHz</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及</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4.9-5GHz</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商用頻段），採商用頻段優先使用原則，有何看法及建議？</a:t>
            </a:r>
          </a:p>
        </p:txBody>
      </p:sp>
      <p:sp>
        <p:nvSpPr>
          <p:cNvPr id="12" name="文字方塊 11"/>
          <p:cNvSpPr txBox="1"/>
          <p:nvPr/>
        </p:nvSpPr>
        <p:spPr>
          <a:xfrm>
            <a:off x="3791267" y="4362030"/>
            <a:ext cx="1492855" cy="461665"/>
          </a:xfrm>
          <a:prstGeom prst="rect">
            <a:avLst/>
          </a:prstGeom>
          <a:noFill/>
        </p:spPr>
        <p:txBody>
          <a:bodyPr wrap="square" rtlCol="0">
            <a:spAutoFit/>
          </a:bodyPr>
          <a:lstStyle/>
          <a:p>
            <a:r>
              <a:rPr lang="zh-TW" altLang="en-US" sz="2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a:t>
            </a:r>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議題</a:t>
            </a:r>
          </a:p>
        </p:txBody>
      </p:sp>
    </p:spTree>
    <p:extLst>
      <p:ext uri="{BB962C8B-B14F-4D97-AF65-F5344CB8AC3E}">
        <p14:creationId xmlns:p14="http://schemas.microsoft.com/office/powerpoint/2010/main" val="1506032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55825" y="2023367"/>
            <a:ext cx="7920880" cy="2100575"/>
          </a:xfrm>
          <a:prstGeom prst="rect">
            <a:avLst/>
          </a:prstGeom>
        </p:spPr>
        <p:txBody>
          <a:bodyPr wrap="square">
            <a:spAutoFit/>
          </a:bodyPr>
          <a:lstStyle/>
          <a:p>
            <a:pPr marL="342900" indent="-342900">
              <a:lnSpc>
                <a:spcPts val="2700"/>
              </a:lnSpc>
              <a:spcAft>
                <a:spcPts val="0"/>
              </a:spcAft>
              <a:buFont typeface="Wingdings" panose="05000000000000000000" pitchFamily="2" charset="2"/>
              <a:buChar char="l"/>
            </a:pPr>
            <a:r>
              <a:rPr lang="zh-TW" altLang="en-US" sz="20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建議計費公式與參數如下：</a:t>
            </a:r>
          </a:p>
          <a:p>
            <a:pPr lvl="0" algn="just">
              <a:spcAft>
                <a:spcPts val="0"/>
              </a:spcAft>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spcAft>
                <a:spcPts val="0"/>
              </a:spcAft>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spcAft>
                <a:spcPts val="0"/>
              </a:spcAft>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spcAft>
                <a:spcPts val="0"/>
              </a:spcAft>
            </a:pP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spcAft>
                <a:spcPts val="0"/>
              </a:spcAft>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spcAft>
                <a:spcPts val="0"/>
              </a:spcAft>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標題 1"/>
          <p:cNvSpPr>
            <a:spLocks noGrp="1"/>
          </p:cNvSpPr>
          <p:nvPr>
            <p:ph type="title"/>
          </p:nvPr>
        </p:nvSpPr>
        <p:spPr>
          <a:xfrm>
            <a:off x="0" y="0"/>
            <a:ext cx="9144000" cy="981075"/>
          </a:xfrm>
        </p:spPr>
        <p:txBody>
          <a:bodyPr/>
          <a:lstStyle/>
          <a:p>
            <a:r>
              <a:rPr lang="zh-TW" altLang="en-US" dirty="0">
                <a:solidFill>
                  <a:srgbClr val="1C1CA2"/>
                </a:solidFill>
                <a:latin typeface="微軟正黑體" panose="020B0604030504040204" pitchFamily="34" charset="-120"/>
                <a:ea typeface="微軟正黑體" panose="020B0604030504040204" pitchFamily="34" charset="-120"/>
              </a:rPr>
              <a:t>八</a:t>
            </a:r>
            <a:r>
              <a:rPr lang="zh-TW" altLang="en-US" dirty="0" smtClean="0">
                <a:solidFill>
                  <a:srgbClr val="1C1CA2"/>
                </a:solidFill>
                <a:latin typeface="微軟正黑體" panose="020B0604030504040204" pitchFamily="34" charset="-120"/>
                <a:ea typeface="微軟正黑體" panose="020B0604030504040204" pitchFamily="34" charset="-120"/>
              </a:rPr>
              <a:t>、頻率使用費</a:t>
            </a:r>
            <a:endParaRPr lang="zh-TW" altLang="en-US" dirty="0">
              <a:solidFill>
                <a:srgbClr val="1C1CA2"/>
              </a:solidFill>
              <a:latin typeface="微軟正黑體" panose="020B0604030504040204" pitchFamily="34" charset="-120"/>
              <a:ea typeface="微軟正黑體" panose="020B0604030504040204" pitchFamily="34" charset="-120"/>
            </a:endParaRPr>
          </a:p>
        </p:txBody>
      </p:sp>
      <p:grpSp>
        <p:nvGrpSpPr>
          <p:cNvPr id="3" name="群組 2"/>
          <p:cNvGrpSpPr/>
          <p:nvPr/>
        </p:nvGrpSpPr>
        <p:grpSpPr>
          <a:xfrm>
            <a:off x="455826" y="834122"/>
            <a:ext cx="8519531" cy="1110025"/>
            <a:chOff x="456251" y="789129"/>
            <a:chExt cx="8130195" cy="1110025"/>
          </a:xfrm>
        </p:grpSpPr>
        <p:sp>
          <p:nvSpPr>
            <p:cNvPr id="4" name="圓角矩形 3"/>
            <p:cNvSpPr/>
            <p:nvPr/>
          </p:nvSpPr>
          <p:spPr bwMode="auto">
            <a:xfrm>
              <a:off x="845586" y="789130"/>
              <a:ext cx="7740860" cy="1108823"/>
            </a:xfrm>
            <a:prstGeom prst="roundRect">
              <a:avLst/>
            </a:prstGeom>
            <a:solidFill>
              <a:schemeClr val="bg1"/>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w="76200">
                  <a:solidFill>
                    <a:schemeClr val="tx1"/>
                  </a:solidFill>
                </a:ln>
                <a:solidFill>
                  <a:srgbClr val="FF0000"/>
                </a:solidFill>
                <a:effectLst/>
                <a:latin typeface="Times New Roman" pitchFamily="18" charset="0"/>
                <a:ea typeface="標楷體" pitchFamily="65" charset="-120"/>
              </a:endParaRPr>
            </a:p>
          </p:txBody>
        </p:sp>
        <p:sp>
          <p:nvSpPr>
            <p:cNvPr id="5" name="圓角化同側角落矩形 4"/>
            <p:cNvSpPr/>
            <p:nvPr/>
          </p:nvSpPr>
          <p:spPr bwMode="auto">
            <a:xfrm rot="16200000">
              <a:off x="303743" y="941637"/>
              <a:ext cx="1108823" cy="803808"/>
            </a:xfrm>
            <a:prstGeom prst="round2SameRect">
              <a:avLst/>
            </a:prstGeom>
            <a:solidFill>
              <a:srgbClr val="D6D6F5"/>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6" name="文字方塊 5"/>
            <p:cNvSpPr txBox="1"/>
            <p:nvPr/>
          </p:nvSpPr>
          <p:spPr>
            <a:xfrm>
              <a:off x="562432" y="1014965"/>
              <a:ext cx="697627" cy="707886"/>
            </a:xfrm>
            <a:prstGeom prst="rect">
              <a:avLst/>
            </a:prstGeom>
            <a:noFill/>
          </p:spPr>
          <p:txBody>
            <a:bodyPr wrap="none" rtlCol="0">
              <a:spAutoFit/>
            </a:bodyPr>
            <a:lstStyle/>
            <a:p>
              <a:r>
                <a:rPr lang="zh-TW" altLang="en-US" sz="2000" b="1" dirty="0" smtClean="0">
                  <a:solidFill>
                    <a:srgbClr val="1C1CA2"/>
                  </a:solidFill>
                  <a:latin typeface="微軟正黑體" panose="020B0604030504040204" pitchFamily="34" charset="-120"/>
                  <a:ea typeface="微軟正黑體" panose="020B0604030504040204" pitchFamily="34" charset="-120"/>
                </a:rPr>
                <a:t>議題</a:t>
              </a:r>
              <a:endParaRPr lang="en-US" altLang="zh-TW" sz="2000" b="1" dirty="0" smtClean="0">
                <a:solidFill>
                  <a:srgbClr val="1C1CA2"/>
                </a:solidFill>
                <a:latin typeface="微軟正黑體" panose="020B0604030504040204" pitchFamily="34" charset="-120"/>
                <a:ea typeface="微軟正黑體" panose="020B0604030504040204" pitchFamily="34" charset="-120"/>
              </a:endParaRPr>
            </a:p>
            <a:p>
              <a:r>
                <a:rPr lang="zh-TW" altLang="en-US" sz="2000" b="1" dirty="0" smtClean="0">
                  <a:solidFill>
                    <a:srgbClr val="1C1CA2"/>
                  </a:solidFill>
                  <a:latin typeface="微軟正黑體" panose="020B0604030504040204" pitchFamily="34" charset="-120"/>
                  <a:ea typeface="微軟正黑體" panose="020B0604030504040204" pitchFamily="34" charset="-120"/>
                </a:rPr>
                <a:t>說明</a:t>
              </a:r>
              <a:endParaRPr lang="zh-TW" altLang="en-US" sz="2000" b="1" dirty="0">
                <a:solidFill>
                  <a:srgbClr val="1C1CA2"/>
                </a:solidFill>
                <a:latin typeface="微軟正黑體" panose="020B0604030504040204" pitchFamily="34" charset="-120"/>
                <a:ea typeface="微軟正黑體" panose="020B0604030504040204" pitchFamily="34" charset="-120"/>
              </a:endParaRPr>
            </a:p>
          </p:txBody>
        </p:sp>
        <p:sp>
          <p:nvSpPr>
            <p:cNvPr id="7" name="矩形 6"/>
            <p:cNvSpPr/>
            <p:nvPr/>
          </p:nvSpPr>
          <p:spPr>
            <a:xfrm>
              <a:off x="1260059" y="821936"/>
              <a:ext cx="7227590" cy="1077218"/>
            </a:xfrm>
            <a:prstGeom prst="rect">
              <a:avLst/>
            </a:prstGeom>
          </p:spPr>
          <p:txBody>
            <a:bodyPr wrap="square">
              <a:spAutoFit/>
            </a:bodyPr>
            <a:lstStyle/>
            <a:p>
              <a:pPr>
                <a:spcBef>
                  <a:spcPts val="600"/>
                </a:spcBef>
                <a:spcAft>
                  <a:spcPts val="0"/>
                </a:spcAft>
              </a:pPr>
              <a:r>
                <a:rPr lang="zh-TW" altLang="en-US" sz="16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基於頻譜資源之稀有</a:t>
              </a:r>
              <a:r>
                <a:rPr lang="zh-TW" altLang="en-US"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性，行動寬頻專用電信網路</a:t>
              </a:r>
              <a:r>
                <a:rPr lang="zh-TW" altLang="en-US"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應繳交頻率使用費。在計費上</a:t>
              </a:r>
              <a:r>
                <a:rPr lang="zh-TW" altLang="zh-TW"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參考我國電信業者每年應繳</a:t>
              </a:r>
              <a:r>
                <a:rPr lang="en-US" altLang="zh-TW"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3.5GHz</a:t>
              </a:r>
              <a:r>
                <a:rPr lang="zh-TW" altLang="zh-TW"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頻段之行動通信頻譜使用成本（包含</a:t>
              </a:r>
              <a:r>
                <a:rPr lang="en-US" altLang="zh-TW"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3.5GHz</a:t>
              </a:r>
              <a:r>
                <a:rPr lang="zh-TW" altLang="zh-TW"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得標金及行動通信頻率使用費），並按照行動寬頻專用電信網路著重特定使用場域之特性</a:t>
              </a:r>
              <a:r>
                <a:rPr lang="zh-TW" altLang="en-US" sz="16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，確保頻率使用效率及公平性，避免使用成本過高扼殺創新契機。</a:t>
              </a:r>
            </a:p>
          </p:txBody>
        </p:sp>
      </p:grpSp>
      <p:pic>
        <p:nvPicPr>
          <p:cNvPr id="11" name="圖片 10"/>
          <p:cNvPicPr/>
          <p:nvPr/>
        </p:nvPicPr>
        <p:blipFill>
          <a:blip r:embed="rId2">
            <a:extLst>
              <a:ext uri="{28A0092B-C50C-407E-A947-70E740481C1C}">
                <a14:useLocalDpi xmlns:a14="http://schemas.microsoft.com/office/drawing/2010/main" val="0"/>
              </a:ext>
            </a:extLst>
          </a:blip>
          <a:srcRect/>
          <a:stretch>
            <a:fillRect/>
          </a:stretch>
        </p:blipFill>
        <p:spPr bwMode="auto">
          <a:xfrm>
            <a:off x="507180" y="2413409"/>
            <a:ext cx="8364648" cy="914412"/>
          </a:xfrm>
          <a:prstGeom prst="rect">
            <a:avLst/>
          </a:prstGeom>
          <a:noFill/>
        </p:spPr>
      </p:pic>
      <p:graphicFrame>
        <p:nvGraphicFramePr>
          <p:cNvPr id="8" name="表格 7"/>
          <p:cNvGraphicFramePr>
            <a:graphicFrameLocks noGrp="1"/>
          </p:cNvGraphicFramePr>
          <p:nvPr>
            <p:extLst>
              <p:ext uri="{D42A27DB-BD31-4B8C-83A1-F6EECF244321}">
                <p14:modId xmlns:p14="http://schemas.microsoft.com/office/powerpoint/2010/main" val="3067619144"/>
              </p:ext>
            </p:extLst>
          </p:nvPr>
        </p:nvGraphicFramePr>
        <p:xfrm>
          <a:off x="398449" y="3442438"/>
          <a:ext cx="8576907" cy="3108960"/>
        </p:xfrm>
        <a:graphic>
          <a:graphicData uri="http://schemas.openxmlformats.org/drawingml/2006/table">
            <a:tbl>
              <a:tblPr firstRow="1" bandRow="1"/>
              <a:tblGrid>
                <a:gridCol w="1564252">
                  <a:extLst>
                    <a:ext uri="{9D8B030D-6E8A-4147-A177-3AD203B41FA5}">
                      <a16:colId xmlns:a16="http://schemas.microsoft.com/office/drawing/2014/main" val="20000"/>
                    </a:ext>
                  </a:extLst>
                </a:gridCol>
                <a:gridCol w="7012655">
                  <a:extLst>
                    <a:ext uri="{9D8B030D-6E8A-4147-A177-3AD203B41FA5}">
                      <a16:colId xmlns:a16="http://schemas.microsoft.com/office/drawing/2014/main" val="20001"/>
                    </a:ext>
                  </a:extLst>
                </a:gridCol>
              </a:tblGrid>
              <a:tr h="172085">
                <a:tc>
                  <a:txBody>
                    <a:bodyPr/>
                    <a:lstStyle/>
                    <a:p>
                      <a:pPr indent="-1270" algn="ctr">
                        <a:spcAft>
                          <a:spcPts val="0"/>
                        </a:spcAft>
                        <a:tabLst>
                          <a:tab pos="1768475" algn="l"/>
                        </a:tabLs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參數</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a:spcAft>
                          <a:spcPts val="0"/>
                        </a:spcAft>
                        <a:tabLst>
                          <a:tab pos="1768475" algn="l"/>
                        </a:tabLs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參數說明</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0"/>
                  </a:ext>
                </a:extLst>
              </a:tr>
              <a:tr h="278765">
                <a:tc>
                  <a:txBody>
                    <a:bodyPr/>
                    <a:lstStyle/>
                    <a:p>
                      <a:pPr indent="-1270" algn="just">
                        <a:spcAft>
                          <a:spcPts val="0"/>
                        </a:spcAft>
                        <a:tabLst>
                          <a:tab pos="1768475" algn="l"/>
                        </a:tabLs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每</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MHz</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頻率使用費</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just">
                        <a:spcAft>
                          <a:spcPts val="0"/>
                        </a:spcAft>
                        <a:tabLst>
                          <a:tab pos="1768475" algn="l"/>
                        </a:tabLs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參考行動通信業者於相近頻段</a:t>
                      </a:r>
                      <a:r>
                        <a:rPr lang="en-US"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3.5GHz</a:t>
                      </a: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之頻譜使用成本以及人口集中居住面積等參數</a:t>
                      </a:r>
                      <a:r>
                        <a:rPr 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計算</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。公式：</a:t>
                      </a:r>
                      <a:endPar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indent="-1270" algn="just">
                        <a:spcAft>
                          <a:spcPts val="0"/>
                        </a:spcAft>
                        <a:tabLst>
                          <a:tab pos="1768475" algn="l"/>
                        </a:tabLst>
                      </a:pPr>
                      <a:endParaRPr lang="en-US" alt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indent="-1270" algn="just">
                        <a:spcAft>
                          <a:spcPts val="0"/>
                        </a:spcAft>
                        <a:tabLst>
                          <a:tab pos="1768475" algn="l"/>
                        </a:tabLst>
                      </a:pP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47015">
                <a:tc>
                  <a:txBody>
                    <a:bodyPr/>
                    <a:lstStyle/>
                    <a:p>
                      <a:pPr indent="-1270" algn="just">
                        <a:spcAft>
                          <a:spcPts val="0"/>
                        </a:spcAft>
                        <a:tabLst>
                          <a:tab pos="1768475" algn="l"/>
                        </a:tabLst>
                      </a:pPr>
                      <a:r>
                        <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rPr>
                        <a:t>場域型態調整係數</a:t>
                      </a:r>
                      <a:endParaRPr lang="zh-TW" sz="14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just">
                        <a:spcAft>
                          <a:spcPts val="0"/>
                        </a:spcAft>
                        <a:tabLst>
                          <a:tab pos="1768475" algn="l"/>
                        </a:tabLs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區分純室內封閉場域及其他（包括戶外及半開放場域</a:t>
                      </a:r>
                      <a:r>
                        <a:rPr 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，擬對「純室內封閉場域」將給予較低之係數，引導業者申請封閉室內場域。</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0505">
                <a:tc>
                  <a:txBody>
                    <a:bodyPr/>
                    <a:lstStyle/>
                    <a:p>
                      <a:pPr indent="-1270" algn="just">
                        <a:spcAft>
                          <a:spcPts val="0"/>
                        </a:spcAft>
                        <a:tabLst>
                          <a:tab pos="1768475" algn="l"/>
                        </a:tabLst>
                      </a:pPr>
                      <a:r>
                        <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rPr>
                        <a:t>運用面積涵蓋係數</a:t>
                      </a:r>
                      <a:endParaRPr lang="zh-TW" sz="14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just">
                        <a:spcAft>
                          <a:spcPts val="0"/>
                        </a:spcAft>
                        <a:tabLst>
                          <a:tab pos="1768475" algn="l"/>
                        </a:tabLst>
                      </a:pPr>
                      <a:r>
                        <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考量行動寬頻專用電信網路適用於特定區域範圍，故以申請者之場域範圍對應運用面積係數。</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8765">
                <a:tc>
                  <a:txBody>
                    <a:bodyPr/>
                    <a:lstStyle/>
                    <a:p>
                      <a:pPr indent="-1270" algn="just">
                        <a:spcAft>
                          <a:spcPts val="0"/>
                        </a:spcAft>
                        <a:tabLst>
                          <a:tab pos="1768475" algn="l"/>
                        </a:tabLst>
                      </a:pPr>
                      <a:r>
                        <a:rPr lang="zh-TW" sz="1600" b="1" kern="100">
                          <a:effectLst/>
                          <a:latin typeface="微軟正黑體" panose="020B0604030504040204" pitchFamily="34" charset="-120"/>
                          <a:ea typeface="微軟正黑體" panose="020B0604030504040204" pitchFamily="34" charset="-120"/>
                          <a:cs typeface="Times New Roman" panose="02020603050405020304" pitchFamily="18" charset="0"/>
                        </a:rPr>
                        <a:t>調整係數</a:t>
                      </a:r>
                      <a:endParaRPr lang="zh-TW" sz="14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 algn="just">
                        <a:spcAft>
                          <a:spcPts val="0"/>
                        </a:spcAft>
                        <a:tabLst>
                          <a:tab pos="1768475" algn="l"/>
                        </a:tabLst>
                      </a:pPr>
                      <a:r>
                        <a:rPr lang="zh-TW"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參考我國專用電信調整係數訂定標準，</a:t>
                      </a:r>
                      <a:r>
                        <a:rPr lang="zh-TW" altLang="en-US" sz="16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擬針對「政府機關」 及「非營利機構」 給予較低係數。</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sp>
            <p:nvSpPr>
              <p:cNvPr id="10" name="矩形 9"/>
              <p:cNvSpPr/>
              <p:nvPr/>
            </p:nvSpPr>
            <p:spPr>
              <a:xfrm>
                <a:off x="2483768" y="4343114"/>
                <a:ext cx="5323192" cy="444032"/>
              </a:xfrm>
              <a:prstGeom prst="rect">
                <a:avLst/>
              </a:prstGeom>
            </p:spPr>
            <p:txBody>
              <a:bodyPr wrap="square">
                <a:spAutoFit/>
              </a:bodyPr>
              <a:lstStyle/>
              <a:p>
                <a:pPr marL="539750" indent="359410" algn="just">
                  <a:spcAft>
                    <a:spcPts val="0"/>
                  </a:spcAft>
                  <a:tabLst>
                    <a:tab pos="1768475" algn="l"/>
                  </a:tabLst>
                </a:pPr>
                <a14:m>
                  <m:oMathPara xmlns:m="http://schemas.openxmlformats.org/officeDocument/2006/math">
                    <m:oMathParaPr>
                      <m:jc m:val="centerGroup"/>
                    </m:oMathParaPr>
                    <m:oMath xmlns:m="http://schemas.openxmlformats.org/officeDocument/2006/math">
                      <m:f>
                        <m:fPr>
                          <m:ctrlPr>
                            <a:rPr lang="zh-TW" altLang="zh-TW" sz="1100" b="1"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TW" sz="1100" b="1" i="0" kern="100">
                              <a:effectLst/>
                              <a:latin typeface="Cambria Math" panose="02040503050406030204" pitchFamily="18" charset="0"/>
                              <a:ea typeface="微軟正黑體" panose="020B0604030504040204" pitchFamily="34" charset="-120"/>
                              <a:cs typeface="Times New Roman" panose="02020603050405020304" pitchFamily="18" charset="0"/>
                            </a:rPr>
                            <m:t>𝟑</m:t>
                          </m:r>
                          <m:r>
                            <a:rPr lang="en-US" altLang="zh-TW" sz="1100" b="1" i="0" kern="100">
                              <a:effectLst/>
                              <a:latin typeface="Cambria Math" panose="02040503050406030204" pitchFamily="18" charset="0"/>
                              <a:ea typeface="微軟正黑體" panose="020B0604030504040204" pitchFamily="34" charset="-120"/>
                              <a:cs typeface="Times New Roman" panose="02020603050405020304" pitchFamily="18" charset="0"/>
                            </a:rPr>
                            <m:t>.</m:t>
                          </m:r>
                          <m:r>
                            <a:rPr lang="en-US" altLang="zh-TW" sz="1100" b="1" i="0" kern="100">
                              <a:effectLst/>
                              <a:latin typeface="Cambria Math" panose="02040503050406030204" pitchFamily="18" charset="0"/>
                              <a:ea typeface="微軟正黑體" panose="020B0604030504040204" pitchFamily="34" charset="-120"/>
                              <a:cs typeface="Times New Roman" panose="02020603050405020304" pitchFamily="18" charset="0"/>
                            </a:rPr>
                            <m:t>𝟓𝐆𝐇𝐳</m:t>
                          </m:r>
                          <m:r>
                            <a:rPr lang="zh-TW" altLang="zh-TW" sz="1100" b="1" i="0" kern="100">
                              <a:effectLst/>
                              <a:latin typeface="Cambria Math" panose="02040503050406030204" pitchFamily="18" charset="0"/>
                              <a:ea typeface="微軟正黑體" panose="020B0604030504040204" pitchFamily="34" charset="-120"/>
                              <a:cs typeface="Times New Roman" panose="02020603050405020304" pitchFamily="18" charset="0"/>
                            </a:rPr>
                            <m:t>頻段行動通信業者單位頻譜使用成本</m:t>
                          </m:r>
                          <m:r>
                            <a:rPr lang="zh-TW" altLang="zh-TW" sz="1100" b="1" i="0" kern="100">
                              <a:effectLst/>
                              <a:latin typeface="Cambria Math" panose="02040503050406030204" pitchFamily="18" charset="0"/>
                              <a:ea typeface="Cambria Math" panose="02040503050406030204" pitchFamily="18" charset="0"/>
                              <a:cs typeface="Times New Roman" panose="02020603050405020304" pitchFamily="18" charset="0"/>
                            </a:rPr>
                            <m:t> </m:t>
                          </m:r>
                        </m:num>
                        <m:den>
                          <m:r>
                            <a:rPr lang="zh-TW" altLang="zh-TW" sz="1100" b="1" i="0" kern="100">
                              <a:effectLst/>
                              <a:latin typeface="Cambria Math" panose="02040503050406030204" pitchFamily="18" charset="0"/>
                              <a:ea typeface="微軟正黑體" panose="020B0604030504040204" pitchFamily="34" charset="-120"/>
                              <a:cs typeface="Times New Roman" panose="02020603050405020304" pitchFamily="18" charset="0"/>
                            </a:rPr>
                            <m:t>全臺多數人口居住面積</m:t>
                          </m:r>
                          <m:r>
                            <a:rPr lang="zh-TW" altLang="zh-TW" sz="1100" b="1" i="0" kern="100">
                              <a:effectLst/>
                              <a:latin typeface="Cambria Math" panose="02040503050406030204" pitchFamily="18" charset="0"/>
                              <a:ea typeface="Cambria Math" panose="02040503050406030204" pitchFamily="18" charset="0"/>
                              <a:cs typeface="Times New Roman" panose="02020603050405020304" pitchFamily="18" charset="0"/>
                            </a:rPr>
                            <m:t> </m:t>
                          </m:r>
                        </m:den>
                      </m:f>
                      <m:r>
                        <a:rPr lang="en-US" altLang="zh-TW" sz="1100" b="1" i="0" kern="100">
                          <a:effectLst/>
                          <a:latin typeface="Cambria Math" panose="02040503050406030204" pitchFamily="18" charset="0"/>
                          <a:ea typeface="微軟正黑體" panose="020B0604030504040204" pitchFamily="34" charset="-120"/>
                          <a:cs typeface="Times New Roman" panose="02020603050405020304" pitchFamily="18" charset="0"/>
                        </a:rPr>
                        <m:t>×</m:t>
                      </m:r>
                      <m:r>
                        <a:rPr lang="zh-TW" altLang="zh-TW" sz="1100" b="1" i="0" kern="100">
                          <a:effectLst/>
                          <a:latin typeface="Cambria Math" panose="02040503050406030204" pitchFamily="18" charset="0"/>
                          <a:ea typeface="微軟正黑體" panose="020B0604030504040204" pitchFamily="34" charset="-120"/>
                          <a:cs typeface="Times New Roman" panose="02020603050405020304" pitchFamily="18" charset="0"/>
                        </a:rPr>
                        <m:t>全台平均村里面積</m:t>
                      </m:r>
                      <m:r>
                        <a:rPr lang="zh-TW" altLang="zh-TW" sz="1100" b="1" i="0" kern="100">
                          <a:effectLst/>
                          <a:latin typeface="Cambria Math" panose="02040503050406030204" pitchFamily="18" charset="0"/>
                          <a:ea typeface="Cambria Math" panose="02040503050406030204" pitchFamily="18" charset="0"/>
                          <a:cs typeface="Times New Roman" panose="02020603050405020304" pitchFamily="18" charset="0"/>
                        </a:rPr>
                        <m:t> </m:t>
                      </m:r>
                    </m:oMath>
                  </m:oMathPara>
                </a14:m>
                <a:endParaRPr lang="zh-TW" altLang="zh-TW" b="1" kern="100" dirty="0">
                  <a:latin typeface="Calibri" panose="020F0502020204030204" pitchFamily="34" charset="0"/>
                  <a:ea typeface="新細明體" panose="02020500000000000000" pitchFamily="18" charset="-120"/>
                  <a:cs typeface="Times New Roman" panose="02020603050405020304" pitchFamily="18" charset="0"/>
                </a:endParaRPr>
              </a:p>
            </p:txBody>
          </p:sp>
        </mc:Choice>
        <mc:Fallback xmlns="">
          <p:sp>
            <p:nvSpPr>
              <p:cNvPr id="10" name="矩形 9"/>
              <p:cNvSpPr>
                <a:spLocks noRot="1" noChangeAspect="1" noMove="1" noResize="1" noEditPoints="1" noAdjustHandles="1" noChangeArrowheads="1" noChangeShapeType="1" noTextEdit="1"/>
              </p:cNvSpPr>
              <p:nvPr/>
            </p:nvSpPr>
            <p:spPr>
              <a:xfrm>
                <a:off x="2483768" y="4343114"/>
                <a:ext cx="5323192" cy="444032"/>
              </a:xfrm>
              <a:prstGeom prst="rect">
                <a:avLst/>
              </a:prstGeom>
              <a:blipFill rotWithShape="0">
                <a:blip r:embed="rId3"/>
                <a:stretch>
                  <a:fillRect b="-547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6194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a:spLocks noGrp="1"/>
          </p:cNvSpPr>
          <p:nvPr>
            <p:ph type="title"/>
          </p:nvPr>
        </p:nvSpPr>
        <p:spPr>
          <a:xfrm>
            <a:off x="0" y="0"/>
            <a:ext cx="9144000" cy="981075"/>
          </a:xfrm>
        </p:spPr>
        <p:txBody>
          <a:bodyPr/>
          <a:lstStyle/>
          <a:p>
            <a:r>
              <a:rPr lang="zh-TW" altLang="en-US" dirty="0" smtClean="0">
                <a:solidFill>
                  <a:srgbClr val="1C1CA2"/>
                </a:solidFill>
                <a:latin typeface="微軟正黑體" panose="020B0604030504040204" pitchFamily="34" charset="-120"/>
                <a:ea typeface="微軟正黑體" panose="020B0604030504040204" pitchFamily="34" charset="-120"/>
              </a:rPr>
              <a:t>背景說明</a:t>
            </a:r>
            <a:endParaRPr lang="zh-TW" altLang="en-US" dirty="0">
              <a:solidFill>
                <a:srgbClr val="1C1CA2"/>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603024" y="981075"/>
            <a:ext cx="8082068" cy="3524042"/>
          </a:xfrm>
          <a:prstGeom prst="rect">
            <a:avLst/>
          </a:prstGeom>
        </p:spPr>
        <p:txBody>
          <a:bodyPr wrap="square">
            <a:spAutoFit/>
          </a:bodyPr>
          <a:lstStyle/>
          <a:p>
            <a:pPr marL="457200" indent="-457200">
              <a:spcBef>
                <a:spcPts val="600"/>
              </a:spcBef>
              <a:buFont typeface="Wingdings" panose="05000000000000000000" pitchFamily="2" charset="2"/>
              <a:buChar char="l"/>
            </a:pP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108</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年</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5</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月</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10</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日</a:t>
            </a:r>
            <a:r>
              <a:rPr lang="zh-TW" altLang="en-US" sz="1800" b="1" dirty="0">
                <a:solidFill>
                  <a:srgbClr val="C00000"/>
                </a:solidFill>
                <a:latin typeface="微軟正黑體" panose="020B0604030504040204" pitchFamily="34" charset="-120"/>
                <a:ea typeface="微軟正黑體" panose="020B0604030504040204" pitchFamily="34" charset="-120"/>
              </a:rPr>
              <a:t>行政院核定「台灣</a:t>
            </a:r>
            <a:r>
              <a:rPr lang="en-US" altLang="zh-TW" sz="1800" b="1" dirty="0">
                <a:solidFill>
                  <a:srgbClr val="C00000"/>
                </a:solidFill>
                <a:latin typeface="微軟正黑體" panose="020B0604030504040204" pitchFamily="34" charset="-120"/>
                <a:ea typeface="微軟正黑體" panose="020B0604030504040204" pitchFamily="34" charset="-120"/>
              </a:rPr>
              <a:t>5G</a:t>
            </a:r>
            <a:r>
              <a:rPr lang="zh-TW" altLang="en-US" sz="1800" b="1" dirty="0">
                <a:solidFill>
                  <a:srgbClr val="C00000"/>
                </a:solidFill>
                <a:latin typeface="微軟正黑體" panose="020B0604030504040204" pitchFamily="34" charset="-120"/>
                <a:ea typeface="微軟正黑體" panose="020B0604030504040204" pitchFamily="34" charset="-120"/>
              </a:rPr>
              <a:t>行動計畫」</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，預計</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4</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年投入</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204.66</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億元，以發展</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5G</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電信加值服務及垂直應用服務。</a:t>
            </a:r>
          </a:p>
          <a:p>
            <a:pPr marL="457200" indent="-457200">
              <a:spcBef>
                <a:spcPts val="600"/>
              </a:spcBef>
              <a:buFont typeface="Wingdings" panose="05000000000000000000" pitchFamily="2" charset="2"/>
              <a:buChar char="l"/>
            </a:pP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108</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年</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12</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月</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5</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日</a:t>
            </a:r>
            <a:r>
              <a:rPr lang="zh-TW" altLang="en-US" sz="1800" b="1" dirty="0">
                <a:solidFill>
                  <a:srgbClr val="C00000"/>
                </a:solidFill>
                <a:latin typeface="微軟正黑體" panose="020B0604030504040204" pitchFamily="34" charset="-120"/>
                <a:ea typeface="微軟正黑體" panose="020B0604030504040204" pitchFamily="34" charset="-120"/>
              </a:rPr>
              <a:t>行政院</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第</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3679</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次會議－我國</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5G</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頻譜政策與專網發展報告案裁示，</a:t>
            </a:r>
            <a:r>
              <a:rPr lang="zh-TW" altLang="en-US" sz="1800" b="1" dirty="0">
                <a:solidFill>
                  <a:srgbClr val="C00000"/>
                </a:solidFill>
                <a:latin typeface="微軟正黑體" panose="020B0604030504040204" pitchFamily="34" charset="-120"/>
                <a:ea typeface="微軟正黑體" panose="020B0604030504040204" pitchFamily="34" charset="-120"/>
              </a:rPr>
              <a:t>決定指配</a:t>
            </a:r>
            <a:r>
              <a:rPr lang="en-US" altLang="zh-TW" sz="1800" b="1" dirty="0">
                <a:solidFill>
                  <a:srgbClr val="C00000"/>
                </a:solidFill>
                <a:latin typeface="微軟正黑體" panose="020B0604030504040204" pitchFamily="34" charset="-120"/>
                <a:ea typeface="微軟正黑體" panose="020B0604030504040204" pitchFamily="34" charset="-120"/>
              </a:rPr>
              <a:t>4.8-4.9GHz</a:t>
            </a:r>
            <a:r>
              <a:rPr lang="zh-TW" altLang="en-US" sz="1800" b="1" dirty="0">
                <a:solidFill>
                  <a:srgbClr val="C00000"/>
                </a:solidFill>
                <a:latin typeface="微軟正黑體" panose="020B0604030504040204" pitchFamily="34" charset="-120"/>
                <a:ea typeface="微軟正黑體" panose="020B0604030504040204" pitchFamily="34" charset="-120"/>
              </a:rPr>
              <a:t>頻段</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作為</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5G</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專網頻譜，以「</a:t>
            </a:r>
            <a:r>
              <a:rPr lang="zh-TW" altLang="en-US" sz="1800" b="1" dirty="0" smtClean="0">
                <a:solidFill>
                  <a:srgbClr val="C00000"/>
                </a:solidFill>
                <a:latin typeface="微軟正黑體" panose="020B0604030504040204" pitchFamily="34" charset="-120"/>
                <a:ea typeface="微軟正黑體" panose="020B0604030504040204" pitchFamily="34" charset="-120"/>
              </a:rPr>
              <a:t>專</a:t>
            </a:r>
            <a:r>
              <a:rPr lang="zh-TW" altLang="en-US" sz="1800" b="1" dirty="0">
                <a:solidFill>
                  <a:srgbClr val="C00000"/>
                </a:solidFill>
                <a:latin typeface="微軟正黑體" panose="020B0604030504040204" pitchFamily="34" charset="-120"/>
                <a:ea typeface="微軟正黑體" panose="020B0604030504040204" pitchFamily="34" charset="-120"/>
              </a:rPr>
              <a:t>頻</a:t>
            </a:r>
            <a:r>
              <a:rPr lang="zh-TW" altLang="en-US" sz="1800" b="1" dirty="0" smtClean="0">
                <a:solidFill>
                  <a:srgbClr val="C00000"/>
                </a:solidFill>
                <a:latin typeface="微軟正黑體" panose="020B0604030504040204" pitchFamily="34" charset="-120"/>
                <a:ea typeface="微軟正黑體" panose="020B0604030504040204" pitchFamily="34" charset="-120"/>
              </a:rPr>
              <a:t>專網</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方式獨立運作，確保通訊品質與資訊安全，並於</a:t>
            </a:r>
            <a:r>
              <a:rPr lang="en-US" altLang="zh-TW" sz="1800" b="1" dirty="0">
                <a:solidFill>
                  <a:srgbClr val="C00000"/>
                </a:solidFill>
                <a:latin typeface="微軟正黑體" panose="020B0604030504040204" pitchFamily="34" charset="-120"/>
                <a:ea typeface="微軟正黑體" panose="020B0604030504040204" pitchFamily="34" charset="-120"/>
              </a:rPr>
              <a:t>110-111</a:t>
            </a:r>
            <a:r>
              <a:rPr lang="zh-TW" altLang="en-US" sz="1800" b="1" dirty="0">
                <a:solidFill>
                  <a:srgbClr val="C00000"/>
                </a:solidFill>
                <a:latin typeface="微軟正黑體" panose="020B0604030504040204" pitchFamily="34" charset="-120"/>
                <a:ea typeface="微軟正黑體" panose="020B0604030504040204" pitchFamily="34" charset="-120"/>
              </a:rPr>
              <a:t>年間擇期開放申請</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a:t>
            </a:r>
          </a:p>
          <a:p>
            <a:pPr marL="457200" indent="-457200">
              <a:spcBef>
                <a:spcPts val="600"/>
              </a:spcBef>
              <a:buFont typeface="Wingdings" panose="05000000000000000000" pitchFamily="2" charset="2"/>
              <a:buChar char="l"/>
            </a:pP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109</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年</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2</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月</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19</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日</a:t>
            </a:r>
            <a:r>
              <a:rPr lang="zh-TW" altLang="en-US" sz="1800" b="1" dirty="0" smtClean="0">
                <a:solidFill>
                  <a:srgbClr val="C00000"/>
                </a:solidFill>
                <a:latin typeface="微軟正黑體" panose="020B0604030504040204" pitchFamily="34" charset="-120"/>
                <a:ea typeface="微軟正黑體" panose="020B0604030504040204" pitchFamily="34" charset="-120"/>
              </a:rPr>
              <a:t>交通部</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公告</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修正中華民國無線電頻率分配表：明定「</a:t>
            </a:r>
            <a:r>
              <a:rPr lang="en-US" altLang="zh-TW" sz="1800" b="1" dirty="0">
                <a:solidFill>
                  <a:srgbClr val="C00000"/>
                </a:solidFill>
                <a:latin typeface="微軟正黑體" panose="020B0604030504040204" pitchFamily="34" charset="-120"/>
                <a:ea typeface="微軟正黑體" panose="020B0604030504040204" pitchFamily="34" charset="-120"/>
              </a:rPr>
              <a:t>4.8-4.9GHz</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供</a:t>
            </a:r>
            <a:r>
              <a:rPr lang="zh-TW" altLang="en-US" sz="1800" b="1" dirty="0">
                <a:solidFill>
                  <a:srgbClr val="C00000"/>
                </a:solidFill>
                <a:latin typeface="微軟正黑體" panose="020B0604030504040204" pitchFamily="34" charset="-120"/>
                <a:ea typeface="微軟正黑體" panose="020B0604030504040204" pitchFamily="34" charset="-120"/>
              </a:rPr>
              <a:t>行動寬頻專網</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於不得干擾合法通信且須忍受合法通信干擾之條件下</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使用。</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a:t>
            </a:r>
            <a:endParaRPr lang="en-US" altLang="zh-TW" sz="1800" b="1" dirty="0" smtClean="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buFont typeface="Wingdings" panose="05000000000000000000" pitchFamily="2" charset="2"/>
              <a:buChar char="l"/>
            </a:pP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5G</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專網對企業的好處：</a:t>
            </a:r>
            <a:endParaRPr lang="en-US" altLang="zh-TW" sz="18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buFont typeface="Wingdings" panose="05000000000000000000" pitchFamily="2" charset="2"/>
              <a:buChar char="l"/>
            </a:pPr>
            <a:endParaRPr lang="zh-TW" altLang="en-US" sz="18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buFont typeface="Wingdings" panose="05000000000000000000" pitchFamily="2" charset="2"/>
              <a:buChar char="l"/>
            </a:pPr>
            <a:endParaRPr lang="zh-TW" altLang="zh-TW" sz="18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97" name="文字方塊 96"/>
          <p:cNvSpPr txBox="1"/>
          <p:nvPr/>
        </p:nvSpPr>
        <p:spPr>
          <a:xfrm>
            <a:off x="5352819" y="433392"/>
            <a:ext cx="926857"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a:solidFill>
                  <a:srgbClr val="1C1CA2"/>
                </a:solidFill>
                <a:latin typeface="微軟正黑體" panose="020B0604030504040204" pitchFamily="34" charset="-120"/>
                <a:ea typeface="微軟正黑體" panose="020B0604030504040204" pitchFamily="34" charset="-120"/>
              </a:rPr>
              <a:t> </a:t>
            </a:r>
            <a:r>
              <a:rPr lang="en-US" altLang="zh-TW" sz="1400" b="1" dirty="0" smtClean="0">
                <a:solidFill>
                  <a:srgbClr val="1C1CA2"/>
                </a:solidFill>
                <a:latin typeface="微軟正黑體" panose="020B0604030504040204" pitchFamily="34" charset="-120"/>
                <a:ea typeface="微軟正黑體" panose="020B0604030504040204" pitchFamily="34" charset="-120"/>
              </a:rPr>
              <a:t>1/4 </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grpSp>
        <p:nvGrpSpPr>
          <p:cNvPr id="86" name="群組 85"/>
          <p:cNvGrpSpPr/>
          <p:nvPr/>
        </p:nvGrpSpPr>
        <p:grpSpPr>
          <a:xfrm>
            <a:off x="837564" y="3861048"/>
            <a:ext cx="7468871" cy="2529407"/>
            <a:chOff x="847545" y="2726378"/>
            <a:chExt cx="7592926" cy="3535555"/>
          </a:xfrm>
        </p:grpSpPr>
        <p:grpSp>
          <p:nvGrpSpPr>
            <p:cNvPr id="87" name="群組 86"/>
            <p:cNvGrpSpPr/>
            <p:nvPr/>
          </p:nvGrpSpPr>
          <p:grpSpPr>
            <a:xfrm>
              <a:off x="1331640" y="2951022"/>
              <a:ext cx="3312368" cy="1536789"/>
              <a:chOff x="813145" y="2492896"/>
              <a:chExt cx="3312368" cy="1536789"/>
            </a:xfrm>
            <a:solidFill>
              <a:srgbClr val="E6F4F5"/>
            </a:solidFill>
          </p:grpSpPr>
          <p:sp>
            <p:nvSpPr>
              <p:cNvPr id="138" name="矩形 137"/>
              <p:cNvSpPr/>
              <p:nvPr/>
            </p:nvSpPr>
            <p:spPr bwMode="auto">
              <a:xfrm>
                <a:off x="813145" y="2492896"/>
                <a:ext cx="3312368" cy="1536789"/>
              </a:xfrm>
              <a:prstGeom prst="rect">
                <a:avLst/>
              </a:prstGeom>
              <a:grpFill/>
              <a:ln w="9525" cap="flat" cmpd="sng" algn="ctr">
                <a:no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a:noFill/>
                  </a:ln>
                  <a:solidFill>
                    <a:srgbClr val="FF0000"/>
                  </a:solidFill>
                  <a:effectLst/>
                  <a:latin typeface="Times New Roman" pitchFamily="18" charset="0"/>
                  <a:ea typeface="標楷體" pitchFamily="65" charset="-120"/>
                </a:endParaRPr>
              </a:p>
            </p:txBody>
          </p:sp>
          <p:cxnSp>
            <p:nvCxnSpPr>
              <p:cNvPr id="139" name="直線接點 138"/>
              <p:cNvCxnSpPr/>
              <p:nvPr/>
            </p:nvCxnSpPr>
            <p:spPr bwMode="auto">
              <a:xfrm>
                <a:off x="1187624" y="2996952"/>
                <a:ext cx="2448272" cy="0"/>
              </a:xfrm>
              <a:prstGeom prst="line">
                <a:avLst/>
              </a:prstGeom>
              <a:grpFill/>
              <a:ln w="38100" cap="flat" cmpd="sng" algn="ctr">
                <a:solidFill>
                  <a:srgbClr val="005A92"/>
                </a:solidFill>
                <a:prstDash val="solid"/>
                <a:round/>
                <a:headEnd type="none" w="med" len="med"/>
                <a:tailEnd type="none" w="med" len="med"/>
              </a:ln>
              <a:effectLst/>
            </p:spPr>
          </p:cxnSp>
          <p:sp>
            <p:nvSpPr>
              <p:cNvPr id="140" name="矩形 139"/>
              <p:cNvSpPr/>
              <p:nvPr/>
            </p:nvSpPr>
            <p:spPr>
              <a:xfrm>
                <a:off x="1799914" y="2527484"/>
                <a:ext cx="1338828" cy="369333"/>
              </a:xfrm>
              <a:prstGeom prst="rect">
                <a:avLst/>
              </a:prstGeom>
              <a:noFill/>
            </p:spPr>
            <p:txBody>
              <a:bodyPr wrap="none">
                <a:spAutoFit/>
              </a:bodyPr>
              <a:lstStyle/>
              <a:p>
                <a:pPr>
                  <a:spcAft>
                    <a:spcPts val="0"/>
                  </a:spcAft>
                </a:pPr>
                <a:r>
                  <a:rPr lang="zh-TW" altLang="zh-TW" sz="18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rPr>
                  <a:t>覆蓋與控制</a:t>
                </a:r>
              </a:p>
            </p:txBody>
          </p:sp>
          <p:sp>
            <p:nvSpPr>
              <p:cNvPr id="141" name="矩形 140"/>
              <p:cNvSpPr/>
              <p:nvPr/>
            </p:nvSpPr>
            <p:spPr>
              <a:xfrm>
                <a:off x="1187625" y="3076624"/>
                <a:ext cx="2448272" cy="584775"/>
              </a:xfrm>
              <a:prstGeom prst="rect">
                <a:avLst/>
              </a:prstGeom>
              <a:grpFill/>
            </p:spPr>
            <p:txBody>
              <a:bodyPr wrap="square">
                <a:spAutoFit/>
              </a:bodyPr>
              <a:lstStyle/>
              <a:p>
                <a:pPr algn="ctr">
                  <a:spcAft>
                    <a:spcPts val="0"/>
                  </a:spcAft>
                </a:pPr>
                <a:r>
                  <a:rPr lang="zh-TW" altLang="en-US" sz="16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rPr>
                  <a:t>更好的網路涵蓋力與自主營運能力。 </a:t>
                </a:r>
                <a:endParaRPr lang="zh-TW" altLang="zh-TW" sz="16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8" name="群組 87"/>
            <p:cNvGrpSpPr/>
            <p:nvPr/>
          </p:nvGrpSpPr>
          <p:grpSpPr>
            <a:xfrm>
              <a:off x="1331640" y="4725144"/>
              <a:ext cx="3312368" cy="1536789"/>
              <a:chOff x="965545" y="2645296"/>
              <a:chExt cx="3312368" cy="1536789"/>
            </a:xfrm>
            <a:solidFill>
              <a:srgbClr val="E6F4F5"/>
            </a:solidFill>
          </p:grpSpPr>
          <p:sp>
            <p:nvSpPr>
              <p:cNvPr id="134" name="矩形 133"/>
              <p:cNvSpPr/>
              <p:nvPr/>
            </p:nvSpPr>
            <p:spPr bwMode="auto">
              <a:xfrm>
                <a:off x="965545" y="2645296"/>
                <a:ext cx="3312368" cy="1536789"/>
              </a:xfrm>
              <a:prstGeom prst="rect">
                <a:avLst/>
              </a:prstGeom>
              <a:grpFill/>
              <a:ln w="9525" cap="flat" cmpd="sng" algn="ctr">
                <a:no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a:noFill/>
                  </a:ln>
                  <a:solidFill>
                    <a:srgbClr val="FF0000"/>
                  </a:solidFill>
                  <a:effectLst/>
                  <a:latin typeface="Times New Roman" pitchFamily="18" charset="0"/>
                  <a:ea typeface="標楷體" pitchFamily="65" charset="-120"/>
                </a:endParaRPr>
              </a:p>
            </p:txBody>
          </p:sp>
          <p:cxnSp>
            <p:nvCxnSpPr>
              <p:cNvPr id="135" name="直線接點 134"/>
              <p:cNvCxnSpPr/>
              <p:nvPr/>
            </p:nvCxnSpPr>
            <p:spPr bwMode="auto">
              <a:xfrm>
                <a:off x="1340024" y="3149352"/>
                <a:ext cx="2448272" cy="0"/>
              </a:xfrm>
              <a:prstGeom prst="line">
                <a:avLst/>
              </a:prstGeom>
              <a:grpFill/>
              <a:ln w="38100" cap="flat" cmpd="sng" algn="ctr">
                <a:solidFill>
                  <a:srgbClr val="005A92"/>
                </a:solidFill>
                <a:prstDash val="solid"/>
                <a:round/>
                <a:headEnd type="none" w="med" len="med"/>
                <a:tailEnd type="none" w="med" len="med"/>
              </a:ln>
              <a:effectLst/>
            </p:spPr>
          </p:cxnSp>
          <p:sp>
            <p:nvSpPr>
              <p:cNvPr id="136" name="矩形 135"/>
              <p:cNvSpPr/>
              <p:nvPr/>
            </p:nvSpPr>
            <p:spPr>
              <a:xfrm>
                <a:off x="1606065" y="2688616"/>
                <a:ext cx="2031325" cy="369333"/>
              </a:xfrm>
              <a:prstGeom prst="rect">
                <a:avLst/>
              </a:prstGeom>
              <a:noFill/>
            </p:spPr>
            <p:txBody>
              <a:bodyPr wrap="none">
                <a:spAutoFit/>
              </a:bodyPr>
              <a:lstStyle/>
              <a:p>
                <a:pPr>
                  <a:spcAft>
                    <a:spcPts val="0"/>
                  </a:spcAft>
                </a:pPr>
                <a:r>
                  <a:rPr lang="zh-TW" altLang="en-US" sz="18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rPr>
                  <a:t>網路效能與可靠度</a:t>
                </a:r>
                <a:endParaRPr lang="zh-TW" altLang="zh-TW" sz="18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7" name="矩形 136"/>
              <p:cNvSpPr/>
              <p:nvPr/>
            </p:nvSpPr>
            <p:spPr>
              <a:xfrm>
                <a:off x="1305897" y="3244716"/>
                <a:ext cx="2934142" cy="817387"/>
              </a:xfrm>
              <a:prstGeom prst="rect">
                <a:avLst/>
              </a:prstGeom>
              <a:grpFill/>
            </p:spPr>
            <p:txBody>
              <a:bodyPr wrap="square">
                <a:spAutoFit/>
              </a:bodyPr>
              <a:lstStyle/>
              <a:p>
                <a:pPr algn="ctr">
                  <a:spcAft>
                    <a:spcPts val="0"/>
                  </a:spcAft>
                </a:pPr>
                <a:r>
                  <a:rPr lang="zh-TW" altLang="en-US" sz="1600" b="1" kern="100" dirty="0" smtClean="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rPr>
                  <a:t>隨著用戶</a:t>
                </a:r>
                <a:r>
                  <a:rPr lang="zh-TW" altLang="en-US" sz="16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rPr>
                  <a:t>與設備使用數量增長</a:t>
                </a:r>
                <a:r>
                  <a:rPr lang="zh-TW" altLang="en-US" sz="1600" b="1" kern="100" dirty="0" smtClean="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rPr>
                  <a:t>，須更好的網路可靠</a:t>
                </a:r>
                <a:r>
                  <a:rPr lang="zh-TW" altLang="en-US" sz="16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rPr>
                  <a:t>度與</a:t>
                </a:r>
                <a:r>
                  <a:rPr lang="zh-TW" altLang="en-US" sz="1600" b="1" kern="100" dirty="0" smtClean="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rPr>
                  <a:t>效能。</a:t>
                </a:r>
                <a:endParaRPr lang="zh-TW" altLang="zh-TW" sz="16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89" name="群組 88"/>
            <p:cNvGrpSpPr/>
            <p:nvPr/>
          </p:nvGrpSpPr>
          <p:grpSpPr>
            <a:xfrm>
              <a:off x="5128103" y="2928807"/>
              <a:ext cx="3312368" cy="1536789"/>
              <a:chOff x="965545" y="2645296"/>
              <a:chExt cx="3312368" cy="1536789"/>
            </a:xfrm>
            <a:solidFill>
              <a:srgbClr val="E6F4F5"/>
            </a:solidFill>
          </p:grpSpPr>
          <p:sp>
            <p:nvSpPr>
              <p:cNvPr id="130" name="矩形 129"/>
              <p:cNvSpPr/>
              <p:nvPr/>
            </p:nvSpPr>
            <p:spPr bwMode="auto">
              <a:xfrm>
                <a:off x="965545" y="2645296"/>
                <a:ext cx="3312368" cy="1536789"/>
              </a:xfrm>
              <a:prstGeom prst="rect">
                <a:avLst/>
              </a:prstGeom>
              <a:grpFill/>
              <a:ln w="9525" cap="flat" cmpd="sng" algn="ctr">
                <a:no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a:noFill/>
                  </a:ln>
                  <a:solidFill>
                    <a:srgbClr val="FF0000"/>
                  </a:solidFill>
                  <a:effectLst/>
                  <a:latin typeface="Times New Roman" pitchFamily="18" charset="0"/>
                  <a:ea typeface="標楷體" pitchFamily="65" charset="-120"/>
                </a:endParaRPr>
              </a:p>
            </p:txBody>
          </p:sp>
          <p:cxnSp>
            <p:nvCxnSpPr>
              <p:cNvPr id="131" name="直線接點 130"/>
              <p:cNvCxnSpPr/>
              <p:nvPr/>
            </p:nvCxnSpPr>
            <p:spPr bwMode="auto">
              <a:xfrm>
                <a:off x="1340024" y="3149352"/>
                <a:ext cx="2448272" cy="0"/>
              </a:xfrm>
              <a:prstGeom prst="line">
                <a:avLst/>
              </a:prstGeom>
              <a:grpFill/>
              <a:ln w="38100" cap="flat" cmpd="sng" algn="ctr">
                <a:solidFill>
                  <a:srgbClr val="005A92"/>
                </a:solidFill>
                <a:prstDash val="solid"/>
                <a:round/>
                <a:headEnd type="none" w="med" len="med"/>
                <a:tailEnd type="none" w="med" len="med"/>
              </a:ln>
              <a:effectLst/>
            </p:spPr>
          </p:cxnSp>
          <p:sp>
            <p:nvSpPr>
              <p:cNvPr id="132" name="矩形 131"/>
              <p:cNvSpPr/>
              <p:nvPr/>
            </p:nvSpPr>
            <p:spPr>
              <a:xfrm>
                <a:off x="1721483" y="2679435"/>
                <a:ext cx="1800493" cy="369333"/>
              </a:xfrm>
              <a:prstGeom prst="rect">
                <a:avLst/>
              </a:prstGeom>
              <a:noFill/>
            </p:spPr>
            <p:txBody>
              <a:bodyPr wrap="none">
                <a:spAutoFit/>
              </a:bodyPr>
              <a:lstStyle/>
              <a:p>
                <a:pPr>
                  <a:spcAft>
                    <a:spcPts val="0"/>
                  </a:spcAft>
                </a:pPr>
                <a:r>
                  <a:rPr lang="zh-TW" altLang="en-US" sz="18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rPr>
                  <a:t>運作彈性與整合</a:t>
                </a:r>
                <a:endParaRPr lang="zh-TW" altLang="zh-TW" sz="18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3" name="矩形 132"/>
              <p:cNvSpPr/>
              <p:nvPr/>
            </p:nvSpPr>
            <p:spPr>
              <a:xfrm>
                <a:off x="1340024" y="3224091"/>
                <a:ext cx="2801627" cy="817387"/>
              </a:xfrm>
              <a:prstGeom prst="rect">
                <a:avLst/>
              </a:prstGeom>
              <a:noFill/>
            </p:spPr>
            <p:txBody>
              <a:bodyPr wrap="square">
                <a:spAutoFit/>
              </a:bodyPr>
              <a:lstStyle/>
              <a:p>
                <a:pPr algn="ctr">
                  <a:spcAft>
                    <a:spcPts val="0"/>
                  </a:spcAft>
                </a:pPr>
                <a:r>
                  <a:rPr lang="zh-TW" altLang="en-US" sz="16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rPr>
                  <a:t>可</a:t>
                </a:r>
                <a:r>
                  <a:rPr lang="zh-TW" altLang="en-US" sz="1600" b="1" kern="100" dirty="0" smtClean="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rPr>
                  <a:t>配合企業本身需求，進行網路優化提供客製服務。</a:t>
                </a:r>
                <a:endParaRPr lang="zh-TW" altLang="zh-TW" sz="16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nvGrpSpPr>
            <p:cNvPr id="90" name="群組 89"/>
            <p:cNvGrpSpPr/>
            <p:nvPr/>
          </p:nvGrpSpPr>
          <p:grpSpPr>
            <a:xfrm>
              <a:off x="5128103" y="4702929"/>
              <a:ext cx="3312368" cy="1536789"/>
              <a:chOff x="965545" y="2645296"/>
              <a:chExt cx="3312368" cy="1536789"/>
            </a:xfrm>
            <a:solidFill>
              <a:srgbClr val="E6F4F5"/>
            </a:solidFill>
          </p:grpSpPr>
          <p:sp>
            <p:nvSpPr>
              <p:cNvPr id="126" name="矩形 125"/>
              <p:cNvSpPr/>
              <p:nvPr/>
            </p:nvSpPr>
            <p:spPr bwMode="auto">
              <a:xfrm>
                <a:off x="965545" y="2645296"/>
                <a:ext cx="3312368" cy="1536789"/>
              </a:xfrm>
              <a:prstGeom prst="rect">
                <a:avLst/>
              </a:prstGeom>
              <a:grpFill/>
              <a:ln w="9525" cap="flat" cmpd="sng" algn="ctr">
                <a:no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a:noFill/>
                  </a:ln>
                  <a:solidFill>
                    <a:srgbClr val="FF0000"/>
                  </a:solidFill>
                  <a:effectLst/>
                  <a:latin typeface="Times New Roman" pitchFamily="18" charset="0"/>
                  <a:ea typeface="標楷體" pitchFamily="65" charset="-120"/>
                </a:endParaRPr>
              </a:p>
            </p:txBody>
          </p:sp>
          <p:cxnSp>
            <p:nvCxnSpPr>
              <p:cNvPr id="127" name="直線接點 126"/>
              <p:cNvCxnSpPr/>
              <p:nvPr/>
            </p:nvCxnSpPr>
            <p:spPr bwMode="auto">
              <a:xfrm>
                <a:off x="1340024" y="3149352"/>
                <a:ext cx="2448272" cy="0"/>
              </a:xfrm>
              <a:prstGeom prst="line">
                <a:avLst/>
              </a:prstGeom>
              <a:grpFill/>
              <a:ln w="38100" cap="flat" cmpd="sng" algn="ctr">
                <a:solidFill>
                  <a:srgbClr val="005A92"/>
                </a:solidFill>
                <a:prstDash val="solid"/>
                <a:round/>
                <a:headEnd type="none" w="med" len="med"/>
                <a:tailEnd type="none" w="med" len="med"/>
              </a:ln>
              <a:effectLst/>
            </p:spPr>
          </p:cxnSp>
          <p:sp>
            <p:nvSpPr>
              <p:cNvPr id="128" name="矩形 127"/>
              <p:cNvSpPr/>
              <p:nvPr/>
            </p:nvSpPr>
            <p:spPr>
              <a:xfrm>
                <a:off x="2302423" y="2667721"/>
                <a:ext cx="646331" cy="369333"/>
              </a:xfrm>
              <a:prstGeom prst="rect">
                <a:avLst/>
              </a:prstGeom>
              <a:noFill/>
            </p:spPr>
            <p:txBody>
              <a:bodyPr wrap="none">
                <a:spAutoFit/>
              </a:bodyPr>
              <a:lstStyle/>
              <a:p>
                <a:pPr>
                  <a:spcAft>
                    <a:spcPts val="0"/>
                  </a:spcAft>
                </a:pPr>
                <a:r>
                  <a:rPr lang="zh-TW" altLang="en-US" sz="1800" b="1" kern="100" dirty="0" smtClean="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rPr>
                  <a:t>資安</a:t>
                </a:r>
                <a:endParaRPr lang="zh-TW" altLang="zh-TW" sz="18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9" name="矩形 128"/>
              <p:cNvSpPr/>
              <p:nvPr/>
            </p:nvSpPr>
            <p:spPr>
              <a:xfrm>
                <a:off x="1340024" y="3224091"/>
                <a:ext cx="2801627" cy="817387"/>
              </a:xfrm>
              <a:prstGeom prst="rect">
                <a:avLst/>
              </a:prstGeom>
              <a:grpFill/>
            </p:spPr>
            <p:txBody>
              <a:bodyPr wrap="square">
                <a:spAutoFit/>
              </a:bodyPr>
              <a:lstStyle/>
              <a:p>
                <a:pPr algn="ctr">
                  <a:spcAft>
                    <a:spcPts val="0"/>
                  </a:spcAft>
                </a:pPr>
                <a:r>
                  <a:rPr lang="zh-TW" altLang="en-US" sz="16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rPr>
                  <a:t>專網對身分及使用具有管制，隱私與數據更具完整性。</a:t>
                </a:r>
                <a:endParaRPr lang="zh-TW" altLang="zh-TW" sz="1600" b="1" kern="100" dirty="0">
                  <a:solidFill>
                    <a:srgbClr val="191966"/>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91" name="橢圓 90"/>
            <p:cNvSpPr/>
            <p:nvPr/>
          </p:nvSpPr>
          <p:spPr bwMode="auto">
            <a:xfrm>
              <a:off x="985549" y="2746193"/>
              <a:ext cx="692182" cy="692182"/>
            </a:xfrm>
            <a:prstGeom prst="ellipse">
              <a:avLst/>
            </a:prstGeom>
            <a:solidFill>
              <a:srgbClr val="005A92"/>
            </a:solidFill>
            <a:ln w="9525" cap="flat" cmpd="sng" algn="ctr">
              <a:no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a:noFill/>
                </a:ln>
                <a:solidFill>
                  <a:srgbClr val="FF0000"/>
                </a:solidFill>
                <a:effectLst/>
                <a:latin typeface="Times New Roman" pitchFamily="18" charset="0"/>
                <a:ea typeface="標楷體" pitchFamily="65" charset="-120"/>
              </a:endParaRPr>
            </a:p>
          </p:txBody>
        </p:sp>
        <p:sp>
          <p:nvSpPr>
            <p:cNvPr id="92" name="橢圓 91"/>
            <p:cNvSpPr/>
            <p:nvPr/>
          </p:nvSpPr>
          <p:spPr bwMode="auto">
            <a:xfrm>
              <a:off x="4789563" y="2727866"/>
              <a:ext cx="692182" cy="692182"/>
            </a:xfrm>
            <a:prstGeom prst="ellipse">
              <a:avLst/>
            </a:prstGeom>
            <a:solidFill>
              <a:srgbClr val="005A92"/>
            </a:solidFill>
            <a:ln w="9525" cap="flat" cmpd="sng" algn="ctr">
              <a:no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a:noFill/>
                </a:ln>
                <a:solidFill>
                  <a:srgbClr val="FF0000"/>
                </a:solidFill>
                <a:effectLst/>
                <a:latin typeface="Times New Roman" pitchFamily="18" charset="0"/>
                <a:ea typeface="標楷體" pitchFamily="65" charset="-120"/>
              </a:endParaRPr>
            </a:p>
          </p:txBody>
        </p:sp>
        <p:sp>
          <p:nvSpPr>
            <p:cNvPr id="93" name="橢圓 92"/>
            <p:cNvSpPr/>
            <p:nvPr/>
          </p:nvSpPr>
          <p:spPr bwMode="auto">
            <a:xfrm>
              <a:off x="4785556" y="4515407"/>
              <a:ext cx="692182" cy="692182"/>
            </a:xfrm>
            <a:prstGeom prst="ellipse">
              <a:avLst/>
            </a:prstGeom>
            <a:solidFill>
              <a:srgbClr val="005A92"/>
            </a:solidFill>
            <a:ln w="9525" cap="flat" cmpd="sng" algn="ctr">
              <a:no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a:noFill/>
                </a:ln>
                <a:solidFill>
                  <a:srgbClr val="FF0000"/>
                </a:solidFill>
                <a:effectLst/>
                <a:latin typeface="Times New Roman" pitchFamily="18" charset="0"/>
                <a:ea typeface="標楷體" pitchFamily="65" charset="-120"/>
              </a:endParaRPr>
            </a:p>
          </p:txBody>
        </p:sp>
        <p:sp>
          <p:nvSpPr>
            <p:cNvPr id="94" name="橢圓 93"/>
            <p:cNvSpPr/>
            <p:nvPr/>
          </p:nvSpPr>
          <p:spPr bwMode="auto">
            <a:xfrm>
              <a:off x="985548" y="4542335"/>
              <a:ext cx="692182" cy="692182"/>
            </a:xfrm>
            <a:prstGeom prst="ellipse">
              <a:avLst/>
            </a:prstGeom>
            <a:solidFill>
              <a:srgbClr val="005A92"/>
            </a:solidFill>
            <a:ln w="9525" cap="flat" cmpd="sng" algn="ctr">
              <a:no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a:noFill/>
                </a:ln>
                <a:solidFill>
                  <a:srgbClr val="FF0000"/>
                </a:solidFill>
                <a:effectLst/>
                <a:latin typeface="Times New Roman" pitchFamily="18" charset="0"/>
                <a:ea typeface="標楷體" pitchFamily="65" charset="-120"/>
              </a:endParaRPr>
            </a:p>
          </p:txBody>
        </p:sp>
        <p:sp>
          <p:nvSpPr>
            <p:cNvPr id="95" name="Freeform 99"/>
            <p:cNvSpPr>
              <a:spLocks noEditPoints="1"/>
            </p:cNvSpPr>
            <p:nvPr/>
          </p:nvSpPr>
          <p:spPr bwMode="auto">
            <a:xfrm>
              <a:off x="4950838" y="4645866"/>
              <a:ext cx="354529" cy="409885"/>
            </a:xfrm>
            <a:custGeom>
              <a:avLst/>
              <a:gdLst>
                <a:gd name="T0" fmla="*/ 82 w 83"/>
                <a:gd name="T1" fmla="*/ 22 h 101"/>
                <a:gd name="T2" fmla="*/ 81 w 83"/>
                <a:gd name="T3" fmla="*/ 22 h 101"/>
                <a:gd name="T4" fmla="*/ 74 w 83"/>
                <a:gd name="T5" fmla="*/ 23 h 101"/>
                <a:gd name="T6" fmla="*/ 42 w 83"/>
                <a:gd name="T7" fmla="*/ 1 h 101"/>
                <a:gd name="T8" fmla="*/ 41 w 83"/>
                <a:gd name="T9" fmla="*/ 0 h 101"/>
                <a:gd name="T10" fmla="*/ 41 w 83"/>
                <a:gd name="T11" fmla="*/ 1 h 101"/>
                <a:gd name="T12" fmla="*/ 9 w 83"/>
                <a:gd name="T13" fmla="*/ 23 h 101"/>
                <a:gd name="T14" fmla="*/ 9 w 83"/>
                <a:gd name="T15" fmla="*/ 23 h 101"/>
                <a:gd name="T16" fmla="*/ 2 w 83"/>
                <a:gd name="T17" fmla="*/ 22 h 101"/>
                <a:gd name="T18" fmla="*/ 1 w 83"/>
                <a:gd name="T19" fmla="*/ 22 h 101"/>
                <a:gd name="T20" fmla="*/ 0 w 83"/>
                <a:gd name="T21" fmla="*/ 23 h 101"/>
                <a:gd name="T22" fmla="*/ 10 w 83"/>
                <a:gd name="T23" fmla="*/ 74 h 101"/>
                <a:gd name="T24" fmla="*/ 33 w 83"/>
                <a:gd name="T25" fmla="*/ 94 h 101"/>
                <a:gd name="T26" fmla="*/ 40 w 83"/>
                <a:gd name="T27" fmla="*/ 101 h 101"/>
                <a:gd name="T28" fmla="*/ 41 w 83"/>
                <a:gd name="T29" fmla="*/ 101 h 101"/>
                <a:gd name="T30" fmla="*/ 42 w 83"/>
                <a:gd name="T31" fmla="*/ 101 h 101"/>
                <a:gd name="T32" fmla="*/ 50 w 83"/>
                <a:gd name="T33" fmla="*/ 94 h 101"/>
                <a:gd name="T34" fmla="*/ 73 w 83"/>
                <a:gd name="T35" fmla="*/ 74 h 101"/>
                <a:gd name="T36" fmla="*/ 83 w 83"/>
                <a:gd name="T37" fmla="*/ 23 h 101"/>
                <a:gd name="T38" fmla="*/ 82 w 83"/>
                <a:gd name="T39" fmla="*/ 22 h 101"/>
                <a:gd name="T40" fmla="*/ 54 w 83"/>
                <a:gd name="T41" fmla="*/ 67 h 101"/>
                <a:gd name="T42" fmla="*/ 28 w 83"/>
                <a:gd name="T43" fmla="*/ 67 h 101"/>
                <a:gd name="T44" fmla="*/ 24 w 83"/>
                <a:gd name="T45" fmla="*/ 63 h 101"/>
                <a:gd name="T46" fmla="*/ 28 w 83"/>
                <a:gd name="T47" fmla="*/ 59 h 101"/>
                <a:gd name="T48" fmla="*/ 54 w 83"/>
                <a:gd name="T49" fmla="*/ 59 h 101"/>
                <a:gd name="T50" fmla="*/ 58 w 83"/>
                <a:gd name="T51" fmla="*/ 63 h 101"/>
                <a:gd name="T52" fmla="*/ 54 w 83"/>
                <a:gd name="T53" fmla="*/ 67 h 101"/>
                <a:gd name="T54" fmla="*/ 59 w 83"/>
                <a:gd name="T55" fmla="*/ 48 h 101"/>
                <a:gd name="T56" fmla="*/ 23 w 83"/>
                <a:gd name="T57" fmla="*/ 48 h 101"/>
                <a:gd name="T58" fmla="*/ 19 w 83"/>
                <a:gd name="T59" fmla="*/ 44 h 101"/>
                <a:gd name="T60" fmla="*/ 23 w 83"/>
                <a:gd name="T61" fmla="*/ 40 h 101"/>
                <a:gd name="T62" fmla="*/ 59 w 83"/>
                <a:gd name="T63" fmla="*/ 40 h 101"/>
                <a:gd name="T64" fmla="*/ 63 w 83"/>
                <a:gd name="T65" fmla="*/ 44 h 101"/>
                <a:gd name="T66" fmla="*/ 59 w 83"/>
                <a:gd name="T67" fmla="*/ 4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101">
                  <a:moveTo>
                    <a:pt x="82" y="22"/>
                  </a:moveTo>
                  <a:cubicBezTo>
                    <a:pt x="82" y="22"/>
                    <a:pt x="82" y="22"/>
                    <a:pt x="81" y="22"/>
                  </a:cubicBezTo>
                  <a:cubicBezTo>
                    <a:pt x="79" y="22"/>
                    <a:pt x="77" y="23"/>
                    <a:pt x="74" y="23"/>
                  </a:cubicBezTo>
                  <a:cubicBezTo>
                    <a:pt x="54" y="23"/>
                    <a:pt x="43" y="1"/>
                    <a:pt x="42" y="1"/>
                  </a:cubicBezTo>
                  <a:cubicBezTo>
                    <a:pt x="42" y="0"/>
                    <a:pt x="42" y="0"/>
                    <a:pt x="41" y="0"/>
                  </a:cubicBezTo>
                  <a:cubicBezTo>
                    <a:pt x="41" y="0"/>
                    <a:pt x="41" y="0"/>
                    <a:pt x="41" y="1"/>
                  </a:cubicBezTo>
                  <a:cubicBezTo>
                    <a:pt x="40" y="1"/>
                    <a:pt x="29" y="23"/>
                    <a:pt x="9" y="23"/>
                  </a:cubicBezTo>
                  <a:cubicBezTo>
                    <a:pt x="9" y="23"/>
                    <a:pt x="9" y="23"/>
                    <a:pt x="9" y="23"/>
                  </a:cubicBezTo>
                  <a:cubicBezTo>
                    <a:pt x="6" y="23"/>
                    <a:pt x="4" y="22"/>
                    <a:pt x="2" y="22"/>
                  </a:cubicBezTo>
                  <a:cubicBezTo>
                    <a:pt x="1" y="22"/>
                    <a:pt x="1" y="22"/>
                    <a:pt x="1" y="22"/>
                  </a:cubicBezTo>
                  <a:cubicBezTo>
                    <a:pt x="1" y="22"/>
                    <a:pt x="0" y="23"/>
                    <a:pt x="0" y="23"/>
                  </a:cubicBezTo>
                  <a:cubicBezTo>
                    <a:pt x="1" y="25"/>
                    <a:pt x="3" y="62"/>
                    <a:pt x="10" y="74"/>
                  </a:cubicBezTo>
                  <a:cubicBezTo>
                    <a:pt x="18" y="87"/>
                    <a:pt x="26" y="91"/>
                    <a:pt x="33" y="94"/>
                  </a:cubicBezTo>
                  <a:cubicBezTo>
                    <a:pt x="37" y="96"/>
                    <a:pt x="40" y="98"/>
                    <a:pt x="40" y="101"/>
                  </a:cubicBezTo>
                  <a:cubicBezTo>
                    <a:pt x="41" y="101"/>
                    <a:pt x="41" y="101"/>
                    <a:pt x="41" y="101"/>
                  </a:cubicBezTo>
                  <a:cubicBezTo>
                    <a:pt x="42" y="101"/>
                    <a:pt x="42" y="101"/>
                    <a:pt x="42" y="101"/>
                  </a:cubicBezTo>
                  <a:cubicBezTo>
                    <a:pt x="43" y="98"/>
                    <a:pt x="46" y="96"/>
                    <a:pt x="50" y="94"/>
                  </a:cubicBezTo>
                  <a:cubicBezTo>
                    <a:pt x="57" y="91"/>
                    <a:pt x="65" y="87"/>
                    <a:pt x="73" y="74"/>
                  </a:cubicBezTo>
                  <a:cubicBezTo>
                    <a:pt x="80" y="62"/>
                    <a:pt x="82" y="25"/>
                    <a:pt x="83" y="23"/>
                  </a:cubicBezTo>
                  <a:cubicBezTo>
                    <a:pt x="83" y="23"/>
                    <a:pt x="82" y="22"/>
                    <a:pt x="82" y="22"/>
                  </a:cubicBezTo>
                  <a:close/>
                  <a:moveTo>
                    <a:pt x="54" y="67"/>
                  </a:moveTo>
                  <a:cubicBezTo>
                    <a:pt x="28" y="67"/>
                    <a:pt x="28" y="67"/>
                    <a:pt x="28" y="67"/>
                  </a:cubicBezTo>
                  <a:cubicBezTo>
                    <a:pt x="25" y="67"/>
                    <a:pt x="24" y="66"/>
                    <a:pt x="24" y="63"/>
                  </a:cubicBezTo>
                  <a:cubicBezTo>
                    <a:pt x="24" y="61"/>
                    <a:pt x="25" y="59"/>
                    <a:pt x="28" y="59"/>
                  </a:cubicBezTo>
                  <a:cubicBezTo>
                    <a:pt x="54" y="59"/>
                    <a:pt x="54" y="59"/>
                    <a:pt x="54" y="59"/>
                  </a:cubicBezTo>
                  <a:cubicBezTo>
                    <a:pt x="57" y="59"/>
                    <a:pt x="58" y="61"/>
                    <a:pt x="58" y="63"/>
                  </a:cubicBezTo>
                  <a:cubicBezTo>
                    <a:pt x="58" y="66"/>
                    <a:pt x="57" y="67"/>
                    <a:pt x="54" y="67"/>
                  </a:cubicBezTo>
                  <a:close/>
                  <a:moveTo>
                    <a:pt x="59" y="48"/>
                  </a:moveTo>
                  <a:cubicBezTo>
                    <a:pt x="23" y="48"/>
                    <a:pt x="23" y="48"/>
                    <a:pt x="23" y="48"/>
                  </a:cubicBezTo>
                  <a:cubicBezTo>
                    <a:pt x="21" y="48"/>
                    <a:pt x="19" y="47"/>
                    <a:pt x="19" y="44"/>
                  </a:cubicBezTo>
                  <a:cubicBezTo>
                    <a:pt x="19" y="42"/>
                    <a:pt x="21" y="40"/>
                    <a:pt x="23" y="40"/>
                  </a:cubicBezTo>
                  <a:cubicBezTo>
                    <a:pt x="59" y="40"/>
                    <a:pt x="59" y="40"/>
                    <a:pt x="59" y="40"/>
                  </a:cubicBezTo>
                  <a:cubicBezTo>
                    <a:pt x="61" y="40"/>
                    <a:pt x="63" y="42"/>
                    <a:pt x="63" y="44"/>
                  </a:cubicBezTo>
                  <a:cubicBezTo>
                    <a:pt x="63" y="47"/>
                    <a:pt x="61" y="48"/>
                    <a:pt x="59" y="48"/>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98" name="群組 97"/>
            <p:cNvGrpSpPr/>
            <p:nvPr/>
          </p:nvGrpSpPr>
          <p:grpSpPr>
            <a:xfrm>
              <a:off x="1127073" y="4676662"/>
              <a:ext cx="409131" cy="409185"/>
              <a:chOff x="1628563" y="3155950"/>
              <a:chExt cx="552379" cy="552451"/>
            </a:xfrm>
            <a:solidFill>
              <a:schemeClr val="bg1"/>
            </a:solidFill>
          </p:grpSpPr>
          <p:sp>
            <p:nvSpPr>
              <p:cNvPr id="110" name="Freeform 55"/>
              <p:cNvSpPr>
                <a:spLocks/>
              </p:cNvSpPr>
              <p:nvPr/>
            </p:nvSpPr>
            <p:spPr bwMode="auto">
              <a:xfrm>
                <a:off x="1787293" y="3159126"/>
                <a:ext cx="106349" cy="111125"/>
              </a:xfrm>
              <a:custGeom>
                <a:avLst/>
                <a:gdLst>
                  <a:gd name="T0" fmla="*/ 0 w 37"/>
                  <a:gd name="T1" fmla="*/ 39 h 39"/>
                  <a:gd name="T2" fmla="*/ 37 w 37"/>
                  <a:gd name="T3" fmla="*/ 39 h 39"/>
                  <a:gd name="T4" fmla="*/ 37 w 37"/>
                  <a:gd name="T5" fmla="*/ 0 h 39"/>
                  <a:gd name="T6" fmla="*/ 0 w 37"/>
                  <a:gd name="T7" fmla="*/ 39 h 39"/>
                </a:gdLst>
                <a:ahLst/>
                <a:cxnLst>
                  <a:cxn ang="0">
                    <a:pos x="T0" y="T1"/>
                  </a:cxn>
                  <a:cxn ang="0">
                    <a:pos x="T2" y="T3"/>
                  </a:cxn>
                  <a:cxn ang="0">
                    <a:pos x="T4" y="T5"/>
                  </a:cxn>
                  <a:cxn ang="0">
                    <a:pos x="T6" y="T7"/>
                  </a:cxn>
                </a:cxnLst>
                <a:rect l="0" t="0" r="r" b="b"/>
                <a:pathLst>
                  <a:path w="37" h="39">
                    <a:moveTo>
                      <a:pt x="0" y="39"/>
                    </a:moveTo>
                    <a:cubicBezTo>
                      <a:pt x="37" y="39"/>
                      <a:pt x="37" y="39"/>
                      <a:pt x="37" y="39"/>
                    </a:cubicBezTo>
                    <a:cubicBezTo>
                      <a:pt x="37" y="0"/>
                      <a:pt x="37" y="0"/>
                      <a:pt x="37" y="0"/>
                    </a:cubicBezTo>
                    <a:cubicBezTo>
                      <a:pt x="22" y="2"/>
                      <a:pt x="9" y="17"/>
                      <a:pt x="0" y="3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56"/>
              <p:cNvSpPr>
                <a:spLocks/>
              </p:cNvSpPr>
              <p:nvPr/>
            </p:nvSpPr>
            <p:spPr bwMode="auto">
              <a:xfrm>
                <a:off x="1760309" y="3297239"/>
                <a:ext cx="133333" cy="123825"/>
              </a:xfrm>
              <a:custGeom>
                <a:avLst/>
                <a:gdLst>
                  <a:gd name="T0" fmla="*/ 46 w 46"/>
                  <a:gd name="T1" fmla="*/ 43 h 43"/>
                  <a:gd name="T2" fmla="*/ 46 w 46"/>
                  <a:gd name="T3" fmla="*/ 0 h 43"/>
                  <a:gd name="T4" fmla="*/ 7 w 46"/>
                  <a:gd name="T5" fmla="*/ 0 h 43"/>
                  <a:gd name="T6" fmla="*/ 0 w 46"/>
                  <a:gd name="T7" fmla="*/ 43 h 43"/>
                  <a:gd name="T8" fmla="*/ 46 w 46"/>
                  <a:gd name="T9" fmla="*/ 43 h 43"/>
                </a:gdLst>
                <a:ahLst/>
                <a:cxnLst>
                  <a:cxn ang="0">
                    <a:pos x="T0" y="T1"/>
                  </a:cxn>
                  <a:cxn ang="0">
                    <a:pos x="T2" y="T3"/>
                  </a:cxn>
                  <a:cxn ang="0">
                    <a:pos x="T4" y="T5"/>
                  </a:cxn>
                  <a:cxn ang="0">
                    <a:pos x="T6" y="T7"/>
                  </a:cxn>
                  <a:cxn ang="0">
                    <a:pos x="T8" y="T9"/>
                  </a:cxn>
                </a:cxnLst>
                <a:rect l="0" t="0" r="r" b="b"/>
                <a:pathLst>
                  <a:path w="46" h="43">
                    <a:moveTo>
                      <a:pt x="46" y="43"/>
                    </a:moveTo>
                    <a:cubicBezTo>
                      <a:pt x="46" y="0"/>
                      <a:pt x="46" y="0"/>
                      <a:pt x="46" y="0"/>
                    </a:cubicBezTo>
                    <a:cubicBezTo>
                      <a:pt x="7" y="0"/>
                      <a:pt x="7" y="0"/>
                      <a:pt x="7" y="0"/>
                    </a:cubicBezTo>
                    <a:cubicBezTo>
                      <a:pt x="3" y="13"/>
                      <a:pt x="1" y="27"/>
                      <a:pt x="0" y="43"/>
                    </a:cubicBezTo>
                    <a:lnTo>
                      <a:pt x="46" y="4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57"/>
              <p:cNvSpPr>
                <a:spLocks/>
              </p:cNvSpPr>
              <p:nvPr/>
            </p:nvSpPr>
            <p:spPr bwMode="auto">
              <a:xfrm>
                <a:off x="1915863" y="3159126"/>
                <a:ext cx="103175" cy="111125"/>
              </a:xfrm>
              <a:custGeom>
                <a:avLst/>
                <a:gdLst>
                  <a:gd name="T0" fmla="*/ 0 w 36"/>
                  <a:gd name="T1" fmla="*/ 0 h 39"/>
                  <a:gd name="T2" fmla="*/ 0 w 36"/>
                  <a:gd name="T3" fmla="*/ 39 h 39"/>
                  <a:gd name="T4" fmla="*/ 36 w 36"/>
                  <a:gd name="T5" fmla="*/ 39 h 39"/>
                  <a:gd name="T6" fmla="*/ 0 w 36"/>
                  <a:gd name="T7" fmla="*/ 0 h 39"/>
                </a:gdLst>
                <a:ahLst/>
                <a:cxnLst>
                  <a:cxn ang="0">
                    <a:pos x="T0" y="T1"/>
                  </a:cxn>
                  <a:cxn ang="0">
                    <a:pos x="T2" y="T3"/>
                  </a:cxn>
                  <a:cxn ang="0">
                    <a:pos x="T4" y="T5"/>
                  </a:cxn>
                  <a:cxn ang="0">
                    <a:pos x="T6" y="T7"/>
                  </a:cxn>
                </a:cxnLst>
                <a:rect l="0" t="0" r="r" b="b"/>
                <a:pathLst>
                  <a:path w="36" h="39">
                    <a:moveTo>
                      <a:pt x="0" y="0"/>
                    </a:moveTo>
                    <a:cubicBezTo>
                      <a:pt x="0" y="39"/>
                      <a:pt x="0" y="39"/>
                      <a:pt x="0" y="39"/>
                    </a:cubicBezTo>
                    <a:cubicBezTo>
                      <a:pt x="36" y="39"/>
                      <a:pt x="36" y="39"/>
                      <a:pt x="36" y="39"/>
                    </a:cubicBezTo>
                    <a:cubicBezTo>
                      <a:pt x="27" y="17"/>
                      <a:pt x="14" y="2"/>
                      <a:pt x="0"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58"/>
              <p:cNvSpPr>
                <a:spLocks/>
              </p:cNvSpPr>
              <p:nvPr/>
            </p:nvSpPr>
            <p:spPr bwMode="auto">
              <a:xfrm>
                <a:off x="1628563" y="3446464"/>
                <a:ext cx="126983" cy="123825"/>
              </a:xfrm>
              <a:custGeom>
                <a:avLst/>
                <a:gdLst>
                  <a:gd name="T0" fmla="*/ 38 w 44"/>
                  <a:gd name="T1" fmla="*/ 0 h 43"/>
                  <a:gd name="T2" fmla="*/ 0 w 44"/>
                  <a:gd name="T3" fmla="*/ 0 h 43"/>
                  <a:gd name="T4" fmla="*/ 12 w 44"/>
                  <a:gd name="T5" fmla="*/ 43 h 43"/>
                  <a:gd name="T6" fmla="*/ 13 w 44"/>
                  <a:gd name="T7" fmla="*/ 43 h 43"/>
                  <a:gd name="T8" fmla="*/ 44 w 44"/>
                  <a:gd name="T9" fmla="*/ 43 h 43"/>
                  <a:gd name="T10" fmla="*/ 38 w 44"/>
                  <a:gd name="T11" fmla="*/ 0 h 43"/>
                </a:gdLst>
                <a:ahLst/>
                <a:cxnLst>
                  <a:cxn ang="0">
                    <a:pos x="T0" y="T1"/>
                  </a:cxn>
                  <a:cxn ang="0">
                    <a:pos x="T2" y="T3"/>
                  </a:cxn>
                  <a:cxn ang="0">
                    <a:pos x="T4" y="T5"/>
                  </a:cxn>
                  <a:cxn ang="0">
                    <a:pos x="T6" y="T7"/>
                  </a:cxn>
                  <a:cxn ang="0">
                    <a:pos x="T8" y="T9"/>
                  </a:cxn>
                  <a:cxn ang="0">
                    <a:pos x="T10" y="T11"/>
                  </a:cxn>
                </a:cxnLst>
                <a:rect l="0" t="0" r="r" b="b"/>
                <a:pathLst>
                  <a:path w="44" h="43">
                    <a:moveTo>
                      <a:pt x="38" y="0"/>
                    </a:moveTo>
                    <a:cubicBezTo>
                      <a:pt x="0" y="0"/>
                      <a:pt x="0" y="0"/>
                      <a:pt x="0" y="0"/>
                    </a:cubicBezTo>
                    <a:cubicBezTo>
                      <a:pt x="0" y="15"/>
                      <a:pt x="4" y="30"/>
                      <a:pt x="12" y="43"/>
                    </a:cubicBezTo>
                    <a:cubicBezTo>
                      <a:pt x="12" y="43"/>
                      <a:pt x="12" y="43"/>
                      <a:pt x="13" y="43"/>
                    </a:cubicBezTo>
                    <a:cubicBezTo>
                      <a:pt x="44" y="43"/>
                      <a:pt x="44" y="43"/>
                      <a:pt x="44" y="43"/>
                    </a:cubicBezTo>
                    <a:cubicBezTo>
                      <a:pt x="41" y="30"/>
                      <a:pt x="38" y="15"/>
                      <a:pt x="38"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59"/>
              <p:cNvSpPr>
                <a:spLocks/>
              </p:cNvSpPr>
              <p:nvPr/>
            </p:nvSpPr>
            <p:spPr bwMode="auto">
              <a:xfrm>
                <a:off x="2050784" y="3446464"/>
                <a:ext cx="130158" cy="123825"/>
              </a:xfrm>
              <a:custGeom>
                <a:avLst/>
                <a:gdLst>
                  <a:gd name="T0" fmla="*/ 6 w 45"/>
                  <a:gd name="T1" fmla="*/ 0 h 43"/>
                  <a:gd name="T2" fmla="*/ 0 w 45"/>
                  <a:gd name="T3" fmla="*/ 43 h 43"/>
                  <a:gd name="T4" fmla="*/ 31 w 45"/>
                  <a:gd name="T5" fmla="*/ 43 h 43"/>
                  <a:gd name="T6" fmla="*/ 33 w 45"/>
                  <a:gd name="T7" fmla="*/ 43 h 43"/>
                  <a:gd name="T8" fmla="*/ 45 w 45"/>
                  <a:gd name="T9" fmla="*/ 0 h 43"/>
                  <a:gd name="T10" fmla="*/ 6 w 45"/>
                  <a:gd name="T11" fmla="*/ 0 h 43"/>
                </a:gdLst>
                <a:ahLst/>
                <a:cxnLst>
                  <a:cxn ang="0">
                    <a:pos x="T0" y="T1"/>
                  </a:cxn>
                  <a:cxn ang="0">
                    <a:pos x="T2" y="T3"/>
                  </a:cxn>
                  <a:cxn ang="0">
                    <a:pos x="T4" y="T5"/>
                  </a:cxn>
                  <a:cxn ang="0">
                    <a:pos x="T6" y="T7"/>
                  </a:cxn>
                  <a:cxn ang="0">
                    <a:pos x="T8" y="T9"/>
                  </a:cxn>
                  <a:cxn ang="0">
                    <a:pos x="T10" y="T11"/>
                  </a:cxn>
                </a:cxnLst>
                <a:rect l="0" t="0" r="r" b="b"/>
                <a:pathLst>
                  <a:path w="45" h="43">
                    <a:moveTo>
                      <a:pt x="6" y="0"/>
                    </a:moveTo>
                    <a:cubicBezTo>
                      <a:pt x="6" y="15"/>
                      <a:pt x="4" y="30"/>
                      <a:pt x="0" y="43"/>
                    </a:cubicBezTo>
                    <a:cubicBezTo>
                      <a:pt x="31" y="43"/>
                      <a:pt x="31" y="43"/>
                      <a:pt x="31" y="43"/>
                    </a:cubicBezTo>
                    <a:cubicBezTo>
                      <a:pt x="32" y="43"/>
                      <a:pt x="32" y="43"/>
                      <a:pt x="33" y="43"/>
                    </a:cubicBezTo>
                    <a:cubicBezTo>
                      <a:pt x="40" y="30"/>
                      <a:pt x="44" y="15"/>
                      <a:pt x="45" y="0"/>
                    </a:cubicBezTo>
                    <a:lnTo>
                      <a:pt x="6"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60"/>
              <p:cNvSpPr>
                <a:spLocks/>
              </p:cNvSpPr>
              <p:nvPr/>
            </p:nvSpPr>
            <p:spPr bwMode="auto">
              <a:xfrm>
                <a:off x="1760309" y="3446464"/>
                <a:ext cx="133333" cy="123825"/>
              </a:xfrm>
              <a:custGeom>
                <a:avLst/>
                <a:gdLst>
                  <a:gd name="T0" fmla="*/ 46 w 46"/>
                  <a:gd name="T1" fmla="*/ 0 h 43"/>
                  <a:gd name="T2" fmla="*/ 0 w 46"/>
                  <a:gd name="T3" fmla="*/ 0 h 43"/>
                  <a:gd name="T4" fmla="*/ 7 w 46"/>
                  <a:gd name="T5" fmla="*/ 43 h 43"/>
                  <a:gd name="T6" fmla="*/ 46 w 46"/>
                  <a:gd name="T7" fmla="*/ 43 h 43"/>
                  <a:gd name="T8" fmla="*/ 46 w 46"/>
                  <a:gd name="T9" fmla="*/ 0 h 43"/>
                </a:gdLst>
                <a:ahLst/>
                <a:cxnLst>
                  <a:cxn ang="0">
                    <a:pos x="T0" y="T1"/>
                  </a:cxn>
                  <a:cxn ang="0">
                    <a:pos x="T2" y="T3"/>
                  </a:cxn>
                  <a:cxn ang="0">
                    <a:pos x="T4" y="T5"/>
                  </a:cxn>
                  <a:cxn ang="0">
                    <a:pos x="T6" y="T7"/>
                  </a:cxn>
                  <a:cxn ang="0">
                    <a:pos x="T8" y="T9"/>
                  </a:cxn>
                </a:cxnLst>
                <a:rect l="0" t="0" r="r" b="b"/>
                <a:pathLst>
                  <a:path w="46" h="43">
                    <a:moveTo>
                      <a:pt x="46" y="0"/>
                    </a:moveTo>
                    <a:cubicBezTo>
                      <a:pt x="0" y="0"/>
                      <a:pt x="0" y="0"/>
                      <a:pt x="0" y="0"/>
                    </a:cubicBezTo>
                    <a:cubicBezTo>
                      <a:pt x="1" y="15"/>
                      <a:pt x="3" y="30"/>
                      <a:pt x="7" y="43"/>
                    </a:cubicBezTo>
                    <a:cubicBezTo>
                      <a:pt x="46" y="43"/>
                      <a:pt x="46" y="43"/>
                      <a:pt x="46" y="43"/>
                    </a:cubicBezTo>
                    <a:lnTo>
                      <a:pt x="46"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61"/>
              <p:cNvSpPr>
                <a:spLocks/>
              </p:cNvSpPr>
              <p:nvPr/>
            </p:nvSpPr>
            <p:spPr bwMode="auto">
              <a:xfrm>
                <a:off x="1628563" y="3294063"/>
                <a:ext cx="126983" cy="127000"/>
              </a:xfrm>
              <a:custGeom>
                <a:avLst/>
                <a:gdLst>
                  <a:gd name="T0" fmla="*/ 38 w 44"/>
                  <a:gd name="T1" fmla="*/ 44 h 44"/>
                  <a:gd name="T2" fmla="*/ 44 w 44"/>
                  <a:gd name="T3" fmla="*/ 1 h 44"/>
                  <a:gd name="T4" fmla="*/ 13 w 44"/>
                  <a:gd name="T5" fmla="*/ 1 h 44"/>
                  <a:gd name="T6" fmla="*/ 12 w 44"/>
                  <a:gd name="T7" fmla="*/ 0 h 44"/>
                  <a:gd name="T8" fmla="*/ 0 w 44"/>
                  <a:gd name="T9" fmla="*/ 44 h 44"/>
                  <a:gd name="T10" fmla="*/ 38 w 44"/>
                  <a:gd name="T11" fmla="*/ 44 h 44"/>
                </a:gdLst>
                <a:ahLst/>
                <a:cxnLst>
                  <a:cxn ang="0">
                    <a:pos x="T0" y="T1"/>
                  </a:cxn>
                  <a:cxn ang="0">
                    <a:pos x="T2" y="T3"/>
                  </a:cxn>
                  <a:cxn ang="0">
                    <a:pos x="T4" y="T5"/>
                  </a:cxn>
                  <a:cxn ang="0">
                    <a:pos x="T6" y="T7"/>
                  </a:cxn>
                  <a:cxn ang="0">
                    <a:pos x="T8" y="T9"/>
                  </a:cxn>
                  <a:cxn ang="0">
                    <a:pos x="T10" y="T11"/>
                  </a:cxn>
                </a:cxnLst>
                <a:rect l="0" t="0" r="r" b="b"/>
                <a:pathLst>
                  <a:path w="44" h="44">
                    <a:moveTo>
                      <a:pt x="38" y="44"/>
                    </a:moveTo>
                    <a:cubicBezTo>
                      <a:pt x="38" y="29"/>
                      <a:pt x="41" y="14"/>
                      <a:pt x="44" y="1"/>
                    </a:cubicBezTo>
                    <a:cubicBezTo>
                      <a:pt x="13" y="1"/>
                      <a:pt x="13" y="1"/>
                      <a:pt x="13" y="1"/>
                    </a:cubicBezTo>
                    <a:cubicBezTo>
                      <a:pt x="12" y="1"/>
                      <a:pt x="12" y="1"/>
                      <a:pt x="12" y="0"/>
                    </a:cubicBezTo>
                    <a:cubicBezTo>
                      <a:pt x="4" y="14"/>
                      <a:pt x="0" y="28"/>
                      <a:pt x="0" y="44"/>
                    </a:cubicBezTo>
                    <a:lnTo>
                      <a:pt x="38"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62"/>
              <p:cNvSpPr>
                <a:spLocks/>
              </p:cNvSpPr>
              <p:nvPr/>
            </p:nvSpPr>
            <p:spPr bwMode="auto">
              <a:xfrm>
                <a:off x="1915864" y="3297239"/>
                <a:ext cx="130158" cy="123825"/>
              </a:xfrm>
              <a:custGeom>
                <a:avLst/>
                <a:gdLst>
                  <a:gd name="T0" fmla="*/ 45 w 45"/>
                  <a:gd name="T1" fmla="*/ 43 h 43"/>
                  <a:gd name="T2" fmla="*/ 38 w 45"/>
                  <a:gd name="T3" fmla="*/ 0 h 43"/>
                  <a:gd name="T4" fmla="*/ 0 w 45"/>
                  <a:gd name="T5" fmla="*/ 0 h 43"/>
                  <a:gd name="T6" fmla="*/ 0 w 45"/>
                  <a:gd name="T7" fmla="*/ 43 h 43"/>
                  <a:gd name="T8" fmla="*/ 45 w 45"/>
                  <a:gd name="T9" fmla="*/ 43 h 43"/>
                </a:gdLst>
                <a:ahLst/>
                <a:cxnLst>
                  <a:cxn ang="0">
                    <a:pos x="T0" y="T1"/>
                  </a:cxn>
                  <a:cxn ang="0">
                    <a:pos x="T2" y="T3"/>
                  </a:cxn>
                  <a:cxn ang="0">
                    <a:pos x="T4" y="T5"/>
                  </a:cxn>
                  <a:cxn ang="0">
                    <a:pos x="T6" y="T7"/>
                  </a:cxn>
                  <a:cxn ang="0">
                    <a:pos x="T8" y="T9"/>
                  </a:cxn>
                </a:cxnLst>
                <a:rect l="0" t="0" r="r" b="b"/>
                <a:pathLst>
                  <a:path w="45" h="43">
                    <a:moveTo>
                      <a:pt x="45" y="43"/>
                    </a:moveTo>
                    <a:cubicBezTo>
                      <a:pt x="45" y="27"/>
                      <a:pt x="42" y="13"/>
                      <a:pt x="38" y="0"/>
                    </a:cubicBezTo>
                    <a:cubicBezTo>
                      <a:pt x="0" y="0"/>
                      <a:pt x="0" y="0"/>
                      <a:pt x="0" y="0"/>
                    </a:cubicBezTo>
                    <a:cubicBezTo>
                      <a:pt x="0" y="43"/>
                      <a:pt x="0" y="43"/>
                      <a:pt x="0" y="43"/>
                    </a:cubicBezTo>
                    <a:lnTo>
                      <a:pt x="45" y="4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63"/>
              <p:cNvSpPr>
                <a:spLocks/>
              </p:cNvSpPr>
              <p:nvPr/>
            </p:nvSpPr>
            <p:spPr bwMode="auto">
              <a:xfrm>
                <a:off x="1674595" y="3155950"/>
                <a:ext cx="163492" cy="114300"/>
              </a:xfrm>
              <a:custGeom>
                <a:avLst/>
                <a:gdLst>
                  <a:gd name="T0" fmla="*/ 31 w 57"/>
                  <a:gd name="T1" fmla="*/ 40 h 40"/>
                  <a:gd name="T2" fmla="*/ 57 w 57"/>
                  <a:gd name="T3" fmla="*/ 0 h 40"/>
                  <a:gd name="T4" fmla="*/ 0 w 57"/>
                  <a:gd name="T5" fmla="*/ 40 h 40"/>
                  <a:gd name="T6" fmla="*/ 31 w 57"/>
                  <a:gd name="T7" fmla="*/ 40 h 40"/>
                </a:gdLst>
                <a:ahLst/>
                <a:cxnLst>
                  <a:cxn ang="0">
                    <a:pos x="T0" y="T1"/>
                  </a:cxn>
                  <a:cxn ang="0">
                    <a:pos x="T2" y="T3"/>
                  </a:cxn>
                  <a:cxn ang="0">
                    <a:pos x="T4" y="T5"/>
                  </a:cxn>
                  <a:cxn ang="0">
                    <a:pos x="T6" y="T7"/>
                  </a:cxn>
                </a:cxnLst>
                <a:rect l="0" t="0" r="r" b="b"/>
                <a:pathLst>
                  <a:path w="57" h="40">
                    <a:moveTo>
                      <a:pt x="31" y="40"/>
                    </a:moveTo>
                    <a:cubicBezTo>
                      <a:pt x="37" y="23"/>
                      <a:pt x="46" y="9"/>
                      <a:pt x="57" y="0"/>
                    </a:cubicBezTo>
                    <a:cubicBezTo>
                      <a:pt x="34" y="6"/>
                      <a:pt x="14" y="21"/>
                      <a:pt x="0" y="40"/>
                    </a:cubicBezTo>
                    <a:lnTo>
                      <a:pt x="31" y="40"/>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64"/>
              <p:cNvSpPr>
                <a:spLocks/>
              </p:cNvSpPr>
              <p:nvPr/>
            </p:nvSpPr>
            <p:spPr bwMode="auto">
              <a:xfrm>
                <a:off x="1674595" y="3592513"/>
                <a:ext cx="163492" cy="115888"/>
              </a:xfrm>
              <a:custGeom>
                <a:avLst/>
                <a:gdLst>
                  <a:gd name="T0" fmla="*/ 31 w 57"/>
                  <a:gd name="T1" fmla="*/ 0 h 40"/>
                  <a:gd name="T2" fmla="*/ 0 w 57"/>
                  <a:gd name="T3" fmla="*/ 0 h 40"/>
                  <a:gd name="T4" fmla="*/ 57 w 57"/>
                  <a:gd name="T5" fmla="*/ 40 h 40"/>
                  <a:gd name="T6" fmla="*/ 31 w 57"/>
                  <a:gd name="T7" fmla="*/ 0 h 40"/>
                </a:gdLst>
                <a:ahLst/>
                <a:cxnLst>
                  <a:cxn ang="0">
                    <a:pos x="T0" y="T1"/>
                  </a:cxn>
                  <a:cxn ang="0">
                    <a:pos x="T2" y="T3"/>
                  </a:cxn>
                  <a:cxn ang="0">
                    <a:pos x="T4" y="T5"/>
                  </a:cxn>
                  <a:cxn ang="0">
                    <a:pos x="T6" y="T7"/>
                  </a:cxn>
                </a:cxnLst>
                <a:rect l="0" t="0" r="r" b="b"/>
                <a:pathLst>
                  <a:path w="57" h="40">
                    <a:moveTo>
                      <a:pt x="31" y="0"/>
                    </a:moveTo>
                    <a:cubicBezTo>
                      <a:pt x="0" y="0"/>
                      <a:pt x="0" y="0"/>
                      <a:pt x="0" y="0"/>
                    </a:cubicBezTo>
                    <a:cubicBezTo>
                      <a:pt x="14" y="20"/>
                      <a:pt x="34" y="35"/>
                      <a:pt x="57" y="40"/>
                    </a:cubicBezTo>
                    <a:cubicBezTo>
                      <a:pt x="46" y="32"/>
                      <a:pt x="37" y="18"/>
                      <a:pt x="31"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65"/>
              <p:cNvSpPr>
                <a:spLocks/>
              </p:cNvSpPr>
              <p:nvPr/>
            </p:nvSpPr>
            <p:spPr bwMode="auto">
              <a:xfrm>
                <a:off x="1968244" y="3155950"/>
                <a:ext cx="163492" cy="114300"/>
              </a:xfrm>
              <a:custGeom>
                <a:avLst/>
                <a:gdLst>
                  <a:gd name="T0" fmla="*/ 26 w 57"/>
                  <a:gd name="T1" fmla="*/ 40 h 40"/>
                  <a:gd name="T2" fmla="*/ 57 w 57"/>
                  <a:gd name="T3" fmla="*/ 40 h 40"/>
                  <a:gd name="T4" fmla="*/ 0 w 57"/>
                  <a:gd name="T5" fmla="*/ 0 h 40"/>
                  <a:gd name="T6" fmla="*/ 26 w 57"/>
                  <a:gd name="T7" fmla="*/ 40 h 40"/>
                </a:gdLst>
                <a:ahLst/>
                <a:cxnLst>
                  <a:cxn ang="0">
                    <a:pos x="T0" y="T1"/>
                  </a:cxn>
                  <a:cxn ang="0">
                    <a:pos x="T2" y="T3"/>
                  </a:cxn>
                  <a:cxn ang="0">
                    <a:pos x="T4" y="T5"/>
                  </a:cxn>
                  <a:cxn ang="0">
                    <a:pos x="T6" y="T7"/>
                  </a:cxn>
                </a:cxnLst>
                <a:rect l="0" t="0" r="r" b="b"/>
                <a:pathLst>
                  <a:path w="57" h="40">
                    <a:moveTo>
                      <a:pt x="26" y="40"/>
                    </a:moveTo>
                    <a:cubicBezTo>
                      <a:pt x="57" y="40"/>
                      <a:pt x="57" y="40"/>
                      <a:pt x="57" y="40"/>
                    </a:cubicBezTo>
                    <a:cubicBezTo>
                      <a:pt x="43" y="21"/>
                      <a:pt x="23" y="6"/>
                      <a:pt x="0" y="0"/>
                    </a:cubicBezTo>
                    <a:cubicBezTo>
                      <a:pt x="11" y="9"/>
                      <a:pt x="20" y="23"/>
                      <a:pt x="26" y="4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6"/>
              <p:cNvSpPr>
                <a:spLocks/>
              </p:cNvSpPr>
              <p:nvPr/>
            </p:nvSpPr>
            <p:spPr bwMode="auto">
              <a:xfrm>
                <a:off x="1968244" y="3592513"/>
                <a:ext cx="163492" cy="115888"/>
              </a:xfrm>
              <a:custGeom>
                <a:avLst/>
                <a:gdLst>
                  <a:gd name="T0" fmla="*/ 26 w 57"/>
                  <a:gd name="T1" fmla="*/ 0 h 40"/>
                  <a:gd name="T2" fmla="*/ 0 w 57"/>
                  <a:gd name="T3" fmla="*/ 40 h 40"/>
                  <a:gd name="T4" fmla="*/ 57 w 57"/>
                  <a:gd name="T5" fmla="*/ 0 h 40"/>
                  <a:gd name="T6" fmla="*/ 26 w 57"/>
                  <a:gd name="T7" fmla="*/ 0 h 40"/>
                </a:gdLst>
                <a:ahLst/>
                <a:cxnLst>
                  <a:cxn ang="0">
                    <a:pos x="T0" y="T1"/>
                  </a:cxn>
                  <a:cxn ang="0">
                    <a:pos x="T2" y="T3"/>
                  </a:cxn>
                  <a:cxn ang="0">
                    <a:pos x="T4" y="T5"/>
                  </a:cxn>
                  <a:cxn ang="0">
                    <a:pos x="T6" y="T7"/>
                  </a:cxn>
                </a:cxnLst>
                <a:rect l="0" t="0" r="r" b="b"/>
                <a:pathLst>
                  <a:path w="57" h="40">
                    <a:moveTo>
                      <a:pt x="26" y="0"/>
                    </a:moveTo>
                    <a:cubicBezTo>
                      <a:pt x="20" y="18"/>
                      <a:pt x="11" y="32"/>
                      <a:pt x="0" y="40"/>
                    </a:cubicBezTo>
                    <a:cubicBezTo>
                      <a:pt x="23" y="35"/>
                      <a:pt x="43" y="20"/>
                      <a:pt x="57" y="0"/>
                    </a:cubicBezTo>
                    <a:lnTo>
                      <a:pt x="26"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67"/>
              <p:cNvSpPr>
                <a:spLocks/>
              </p:cNvSpPr>
              <p:nvPr/>
            </p:nvSpPr>
            <p:spPr bwMode="auto">
              <a:xfrm>
                <a:off x="2050784" y="3294063"/>
                <a:ext cx="130158" cy="127000"/>
              </a:xfrm>
              <a:custGeom>
                <a:avLst/>
                <a:gdLst>
                  <a:gd name="T0" fmla="*/ 31 w 45"/>
                  <a:gd name="T1" fmla="*/ 1 h 44"/>
                  <a:gd name="T2" fmla="*/ 0 w 45"/>
                  <a:gd name="T3" fmla="*/ 1 h 44"/>
                  <a:gd name="T4" fmla="*/ 6 w 45"/>
                  <a:gd name="T5" fmla="*/ 44 h 44"/>
                  <a:gd name="T6" fmla="*/ 45 w 45"/>
                  <a:gd name="T7" fmla="*/ 44 h 44"/>
                  <a:gd name="T8" fmla="*/ 33 w 45"/>
                  <a:gd name="T9" fmla="*/ 0 h 44"/>
                  <a:gd name="T10" fmla="*/ 31 w 45"/>
                  <a:gd name="T11" fmla="*/ 1 h 44"/>
                </a:gdLst>
                <a:ahLst/>
                <a:cxnLst>
                  <a:cxn ang="0">
                    <a:pos x="T0" y="T1"/>
                  </a:cxn>
                  <a:cxn ang="0">
                    <a:pos x="T2" y="T3"/>
                  </a:cxn>
                  <a:cxn ang="0">
                    <a:pos x="T4" y="T5"/>
                  </a:cxn>
                  <a:cxn ang="0">
                    <a:pos x="T6" y="T7"/>
                  </a:cxn>
                  <a:cxn ang="0">
                    <a:pos x="T8" y="T9"/>
                  </a:cxn>
                  <a:cxn ang="0">
                    <a:pos x="T10" y="T11"/>
                  </a:cxn>
                </a:cxnLst>
                <a:rect l="0" t="0" r="r" b="b"/>
                <a:pathLst>
                  <a:path w="45" h="44">
                    <a:moveTo>
                      <a:pt x="31" y="1"/>
                    </a:moveTo>
                    <a:cubicBezTo>
                      <a:pt x="0" y="1"/>
                      <a:pt x="0" y="1"/>
                      <a:pt x="0" y="1"/>
                    </a:cubicBezTo>
                    <a:cubicBezTo>
                      <a:pt x="4" y="14"/>
                      <a:pt x="6" y="29"/>
                      <a:pt x="6" y="44"/>
                    </a:cubicBezTo>
                    <a:cubicBezTo>
                      <a:pt x="45" y="44"/>
                      <a:pt x="45" y="44"/>
                      <a:pt x="45" y="44"/>
                    </a:cubicBezTo>
                    <a:cubicBezTo>
                      <a:pt x="44" y="28"/>
                      <a:pt x="40" y="14"/>
                      <a:pt x="33" y="0"/>
                    </a:cubicBezTo>
                    <a:cubicBezTo>
                      <a:pt x="32" y="1"/>
                      <a:pt x="32" y="1"/>
                      <a:pt x="31" y="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68"/>
              <p:cNvSpPr>
                <a:spLocks/>
              </p:cNvSpPr>
              <p:nvPr/>
            </p:nvSpPr>
            <p:spPr bwMode="auto">
              <a:xfrm>
                <a:off x="1915863" y="3592513"/>
                <a:ext cx="103175" cy="115888"/>
              </a:xfrm>
              <a:custGeom>
                <a:avLst/>
                <a:gdLst>
                  <a:gd name="T0" fmla="*/ 36 w 36"/>
                  <a:gd name="T1" fmla="*/ 0 h 40"/>
                  <a:gd name="T2" fmla="*/ 0 w 36"/>
                  <a:gd name="T3" fmla="*/ 0 h 40"/>
                  <a:gd name="T4" fmla="*/ 0 w 36"/>
                  <a:gd name="T5" fmla="*/ 40 h 40"/>
                  <a:gd name="T6" fmla="*/ 36 w 36"/>
                  <a:gd name="T7" fmla="*/ 0 h 40"/>
                </a:gdLst>
                <a:ahLst/>
                <a:cxnLst>
                  <a:cxn ang="0">
                    <a:pos x="T0" y="T1"/>
                  </a:cxn>
                  <a:cxn ang="0">
                    <a:pos x="T2" y="T3"/>
                  </a:cxn>
                  <a:cxn ang="0">
                    <a:pos x="T4" y="T5"/>
                  </a:cxn>
                  <a:cxn ang="0">
                    <a:pos x="T6" y="T7"/>
                  </a:cxn>
                </a:cxnLst>
                <a:rect l="0" t="0" r="r" b="b"/>
                <a:pathLst>
                  <a:path w="36" h="40">
                    <a:moveTo>
                      <a:pt x="36" y="0"/>
                    </a:moveTo>
                    <a:cubicBezTo>
                      <a:pt x="0" y="0"/>
                      <a:pt x="0" y="0"/>
                      <a:pt x="0" y="0"/>
                    </a:cubicBezTo>
                    <a:cubicBezTo>
                      <a:pt x="0" y="40"/>
                      <a:pt x="0" y="40"/>
                      <a:pt x="0" y="40"/>
                    </a:cubicBezTo>
                    <a:cubicBezTo>
                      <a:pt x="14" y="38"/>
                      <a:pt x="27" y="23"/>
                      <a:pt x="36"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69"/>
              <p:cNvSpPr>
                <a:spLocks/>
              </p:cNvSpPr>
              <p:nvPr/>
            </p:nvSpPr>
            <p:spPr bwMode="auto">
              <a:xfrm>
                <a:off x="1915864" y="3446464"/>
                <a:ext cx="130158" cy="123825"/>
              </a:xfrm>
              <a:custGeom>
                <a:avLst/>
                <a:gdLst>
                  <a:gd name="T0" fmla="*/ 0 w 45"/>
                  <a:gd name="T1" fmla="*/ 0 h 43"/>
                  <a:gd name="T2" fmla="*/ 0 w 45"/>
                  <a:gd name="T3" fmla="*/ 43 h 43"/>
                  <a:gd name="T4" fmla="*/ 38 w 45"/>
                  <a:gd name="T5" fmla="*/ 43 h 43"/>
                  <a:gd name="T6" fmla="*/ 45 w 45"/>
                  <a:gd name="T7" fmla="*/ 0 h 43"/>
                  <a:gd name="T8" fmla="*/ 0 w 45"/>
                  <a:gd name="T9" fmla="*/ 0 h 43"/>
                </a:gdLst>
                <a:ahLst/>
                <a:cxnLst>
                  <a:cxn ang="0">
                    <a:pos x="T0" y="T1"/>
                  </a:cxn>
                  <a:cxn ang="0">
                    <a:pos x="T2" y="T3"/>
                  </a:cxn>
                  <a:cxn ang="0">
                    <a:pos x="T4" y="T5"/>
                  </a:cxn>
                  <a:cxn ang="0">
                    <a:pos x="T6" y="T7"/>
                  </a:cxn>
                  <a:cxn ang="0">
                    <a:pos x="T8" y="T9"/>
                  </a:cxn>
                </a:cxnLst>
                <a:rect l="0" t="0" r="r" b="b"/>
                <a:pathLst>
                  <a:path w="45" h="43">
                    <a:moveTo>
                      <a:pt x="0" y="0"/>
                    </a:moveTo>
                    <a:cubicBezTo>
                      <a:pt x="0" y="43"/>
                      <a:pt x="0" y="43"/>
                      <a:pt x="0" y="43"/>
                    </a:cubicBezTo>
                    <a:cubicBezTo>
                      <a:pt x="38" y="43"/>
                      <a:pt x="38" y="43"/>
                      <a:pt x="38" y="43"/>
                    </a:cubicBezTo>
                    <a:cubicBezTo>
                      <a:pt x="42" y="30"/>
                      <a:pt x="45" y="15"/>
                      <a:pt x="45" y="0"/>
                    </a:cubicBez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70"/>
              <p:cNvSpPr>
                <a:spLocks/>
              </p:cNvSpPr>
              <p:nvPr/>
            </p:nvSpPr>
            <p:spPr bwMode="auto">
              <a:xfrm>
                <a:off x="1787293" y="3592513"/>
                <a:ext cx="106349" cy="115888"/>
              </a:xfrm>
              <a:custGeom>
                <a:avLst/>
                <a:gdLst>
                  <a:gd name="T0" fmla="*/ 37 w 37"/>
                  <a:gd name="T1" fmla="*/ 40 h 40"/>
                  <a:gd name="T2" fmla="*/ 37 w 37"/>
                  <a:gd name="T3" fmla="*/ 0 h 40"/>
                  <a:gd name="T4" fmla="*/ 0 w 37"/>
                  <a:gd name="T5" fmla="*/ 0 h 40"/>
                  <a:gd name="T6" fmla="*/ 37 w 37"/>
                  <a:gd name="T7" fmla="*/ 40 h 40"/>
                </a:gdLst>
                <a:ahLst/>
                <a:cxnLst>
                  <a:cxn ang="0">
                    <a:pos x="T0" y="T1"/>
                  </a:cxn>
                  <a:cxn ang="0">
                    <a:pos x="T2" y="T3"/>
                  </a:cxn>
                  <a:cxn ang="0">
                    <a:pos x="T4" y="T5"/>
                  </a:cxn>
                  <a:cxn ang="0">
                    <a:pos x="T6" y="T7"/>
                  </a:cxn>
                </a:cxnLst>
                <a:rect l="0" t="0" r="r" b="b"/>
                <a:pathLst>
                  <a:path w="37" h="40">
                    <a:moveTo>
                      <a:pt x="37" y="40"/>
                    </a:moveTo>
                    <a:cubicBezTo>
                      <a:pt x="37" y="0"/>
                      <a:pt x="37" y="0"/>
                      <a:pt x="37" y="0"/>
                    </a:cubicBezTo>
                    <a:cubicBezTo>
                      <a:pt x="0" y="0"/>
                      <a:pt x="0" y="0"/>
                      <a:pt x="0" y="0"/>
                    </a:cubicBezTo>
                    <a:cubicBezTo>
                      <a:pt x="9" y="23"/>
                      <a:pt x="22" y="38"/>
                      <a:pt x="37" y="4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9" name="群組 98"/>
            <p:cNvGrpSpPr/>
            <p:nvPr/>
          </p:nvGrpSpPr>
          <p:grpSpPr>
            <a:xfrm>
              <a:off x="4903385" y="2885493"/>
              <a:ext cx="449434" cy="467094"/>
              <a:chOff x="5234893" y="3167064"/>
              <a:chExt cx="526981" cy="547688"/>
            </a:xfrm>
            <a:solidFill>
              <a:schemeClr val="bg1"/>
            </a:solidFill>
          </p:grpSpPr>
          <p:sp>
            <p:nvSpPr>
              <p:cNvPr id="101" name="Freeform 61"/>
              <p:cNvSpPr>
                <a:spLocks/>
              </p:cNvSpPr>
              <p:nvPr/>
            </p:nvSpPr>
            <p:spPr bwMode="auto">
              <a:xfrm>
                <a:off x="5234893" y="3167064"/>
                <a:ext cx="188888" cy="344488"/>
              </a:xfrm>
              <a:custGeom>
                <a:avLst/>
                <a:gdLst>
                  <a:gd name="T0" fmla="*/ 66 w 66"/>
                  <a:gd name="T1" fmla="*/ 38 h 121"/>
                  <a:gd name="T2" fmla="*/ 16 w 66"/>
                  <a:gd name="T3" fmla="*/ 0 h 121"/>
                  <a:gd name="T4" fmla="*/ 0 w 66"/>
                  <a:gd name="T5" fmla="*/ 0 h 121"/>
                  <a:gd name="T6" fmla="*/ 0 w 66"/>
                  <a:gd name="T7" fmla="*/ 121 h 121"/>
                  <a:gd name="T8" fmla="*/ 12 w 66"/>
                  <a:gd name="T9" fmla="*/ 111 h 121"/>
                  <a:gd name="T10" fmla="*/ 15 w 66"/>
                  <a:gd name="T11" fmla="*/ 110 h 121"/>
                  <a:gd name="T12" fmla="*/ 65 w 66"/>
                  <a:gd name="T13" fmla="*/ 47 h 121"/>
                  <a:gd name="T14" fmla="*/ 66 w 66"/>
                  <a:gd name="T15" fmla="*/ 38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21">
                    <a:moveTo>
                      <a:pt x="66" y="38"/>
                    </a:moveTo>
                    <a:cubicBezTo>
                      <a:pt x="16" y="0"/>
                      <a:pt x="16" y="0"/>
                      <a:pt x="16" y="0"/>
                    </a:cubicBezTo>
                    <a:cubicBezTo>
                      <a:pt x="0" y="0"/>
                      <a:pt x="0" y="0"/>
                      <a:pt x="0" y="0"/>
                    </a:cubicBezTo>
                    <a:cubicBezTo>
                      <a:pt x="0" y="121"/>
                      <a:pt x="0" y="121"/>
                      <a:pt x="0" y="121"/>
                    </a:cubicBezTo>
                    <a:cubicBezTo>
                      <a:pt x="12" y="111"/>
                      <a:pt x="12" y="111"/>
                      <a:pt x="12" y="111"/>
                    </a:cubicBezTo>
                    <a:cubicBezTo>
                      <a:pt x="12" y="110"/>
                      <a:pt x="14" y="110"/>
                      <a:pt x="15" y="110"/>
                    </a:cubicBezTo>
                    <a:cubicBezTo>
                      <a:pt x="65" y="47"/>
                      <a:pt x="65" y="47"/>
                      <a:pt x="65" y="47"/>
                    </a:cubicBezTo>
                    <a:lnTo>
                      <a:pt x="66" y="38"/>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62"/>
              <p:cNvSpPr>
                <a:spLocks/>
              </p:cNvSpPr>
              <p:nvPr/>
            </p:nvSpPr>
            <p:spPr bwMode="auto">
              <a:xfrm>
                <a:off x="5331718" y="3579814"/>
                <a:ext cx="39682" cy="39688"/>
              </a:xfrm>
              <a:custGeom>
                <a:avLst/>
                <a:gdLst>
                  <a:gd name="T0" fmla="*/ 7 w 14"/>
                  <a:gd name="T1" fmla="*/ 0 h 14"/>
                  <a:gd name="T2" fmla="*/ 2 w 14"/>
                  <a:gd name="T3" fmla="*/ 2 h 14"/>
                  <a:gd name="T4" fmla="*/ 3 w 14"/>
                  <a:gd name="T5" fmla="*/ 12 h 14"/>
                  <a:gd name="T6" fmla="*/ 11 w 14"/>
                  <a:gd name="T7" fmla="*/ 11 h 14"/>
                  <a:gd name="T8" fmla="*/ 11 w 14"/>
                  <a:gd name="T9" fmla="*/ 1 h 14"/>
                  <a:gd name="T10" fmla="*/ 7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7" y="0"/>
                    </a:moveTo>
                    <a:cubicBezTo>
                      <a:pt x="5" y="0"/>
                      <a:pt x="3" y="1"/>
                      <a:pt x="2" y="2"/>
                    </a:cubicBezTo>
                    <a:cubicBezTo>
                      <a:pt x="0" y="5"/>
                      <a:pt x="0" y="10"/>
                      <a:pt x="3" y="12"/>
                    </a:cubicBezTo>
                    <a:cubicBezTo>
                      <a:pt x="5" y="14"/>
                      <a:pt x="9" y="13"/>
                      <a:pt x="11" y="11"/>
                    </a:cubicBezTo>
                    <a:cubicBezTo>
                      <a:pt x="14" y="8"/>
                      <a:pt x="13" y="4"/>
                      <a:pt x="11" y="1"/>
                    </a:cubicBezTo>
                    <a:cubicBezTo>
                      <a:pt x="9" y="1"/>
                      <a:pt x="8" y="0"/>
                      <a:pt x="7"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63"/>
              <p:cNvSpPr>
                <a:spLocks/>
              </p:cNvSpPr>
              <p:nvPr/>
            </p:nvSpPr>
            <p:spPr bwMode="auto">
              <a:xfrm>
                <a:off x="5285686" y="3543302"/>
                <a:ext cx="41270" cy="39688"/>
              </a:xfrm>
              <a:custGeom>
                <a:avLst/>
                <a:gdLst>
                  <a:gd name="T0" fmla="*/ 7 w 14"/>
                  <a:gd name="T1" fmla="*/ 0 h 14"/>
                  <a:gd name="T2" fmla="*/ 2 w 14"/>
                  <a:gd name="T3" fmla="*/ 2 h 14"/>
                  <a:gd name="T4" fmla="*/ 3 w 14"/>
                  <a:gd name="T5" fmla="*/ 12 h 14"/>
                  <a:gd name="T6" fmla="*/ 11 w 14"/>
                  <a:gd name="T7" fmla="*/ 10 h 14"/>
                  <a:gd name="T8" fmla="*/ 10 w 14"/>
                  <a:gd name="T9" fmla="*/ 1 h 14"/>
                  <a:gd name="T10" fmla="*/ 7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7" y="0"/>
                    </a:moveTo>
                    <a:cubicBezTo>
                      <a:pt x="5" y="0"/>
                      <a:pt x="3" y="1"/>
                      <a:pt x="2" y="2"/>
                    </a:cubicBezTo>
                    <a:cubicBezTo>
                      <a:pt x="0" y="5"/>
                      <a:pt x="0" y="9"/>
                      <a:pt x="3" y="12"/>
                    </a:cubicBezTo>
                    <a:cubicBezTo>
                      <a:pt x="5" y="14"/>
                      <a:pt x="9" y="13"/>
                      <a:pt x="11" y="10"/>
                    </a:cubicBezTo>
                    <a:cubicBezTo>
                      <a:pt x="14" y="8"/>
                      <a:pt x="13" y="3"/>
                      <a:pt x="10" y="1"/>
                    </a:cubicBezTo>
                    <a:cubicBezTo>
                      <a:pt x="9" y="0"/>
                      <a:pt x="8" y="0"/>
                      <a:pt x="7"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64"/>
              <p:cNvSpPr>
                <a:spLocks/>
              </p:cNvSpPr>
              <p:nvPr/>
            </p:nvSpPr>
            <p:spPr bwMode="auto">
              <a:xfrm>
                <a:off x="5604732" y="3167064"/>
                <a:ext cx="157142" cy="293688"/>
              </a:xfrm>
              <a:custGeom>
                <a:avLst/>
                <a:gdLst>
                  <a:gd name="T0" fmla="*/ 54 w 99"/>
                  <a:gd name="T1" fmla="*/ 0 h 185"/>
                  <a:gd name="T2" fmla="*/ 0 w 99"/>
                  <a:gd name="T3" fmla="*/ 61 h 185"/>
                  <a:gd name="T4" fmla="*/ 99 w 99"/>
                  <a:gd name="T5" fmla="*/ 185 h 185"/>
                  <a:gd name="T6" fmla="*/ 99 w 99"/>
                  <a:gd name="T7" fmla="*/ 0 h 185"/>
                  <a:gd name="T8" fmla="*/ 54 w 99"/>
                  <a:gd name="T9" fmla="*/ 0 h 185"/>
                </a:gdLst>
                <a:ahLst/>
                <a:cxnLst>
                  <a:cxn ang="0">
                    <a:pos x="T0" y="T1"/>
                  </a:cxn>
                  <a:cxn ang="0">
                    <a:pos x="T2" y="T3"/>
                  </a:cxn>
                  <a:cxn ang="0">
                    <a:pos x="T4" y="T5"/>
                  </a:cxn>
                  <a:cxn ang="0">
                    <a:pos x="T6" y="T7"/>
                  </a:cxn>
                  <a:cxn ang="0">
                    <a:pos x="T8" y="T9"/>
                  </a:cxn>
                </a:cxnLst>
                <a:rect l="0" t="0" r="r" b="b"/>
                <a:pathLst>
                  <a:path w="99" h="185">
                    <a:moveTo>
                      <a:pt x="54" y="0"/>
                    </a:moveTo>
                    <a:lnTo>
                      <a:pt x="0" y="61"/>
                    </a:lnTo>
                    <a:lnTo>
                      <a:pt x="99" y="185"/>
                    </a:lnTo>
                    <a:lnTo>
                      <a:pt x="99" y="0"/>
                    </a:lnTo>
                    <a:lnTo>
                      <a:pt x="54"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65"/>
              <p:cNvSpPr>
                <a:spLocks/>
              </p:cNvSpPr>
              <p:nvPr/>
            </p:nvSpPr>
            <p:spPr bwMode="auto">
              <a:xfrm>
                <a:off x="5377749" y="3617914"/>
                <a:ext cx="39682" cy="39688"/>
              </a:xfrm>
              <a:custGeom>
                <a:avLst/>
                <a:gdLst>
                  <a:gd name="T0" fmla="*/ 7 w 14"/>
                  <a:gd name="T1" fmla="*/ 0 h 14"/>
                  <a:gd name="T2" fmla="*/ 2 w 14"/>
                  <a:gd name="T3" fmla="*/ 3 h 14"/>
                  <a:gd name="T4" fmla="*/ 3 w 14"/>
                  <a:gd name="T5" fmla="*/ 12 h 14"/>
                  <a:gd name="T6" fmla="*/ 12 w 14"/>
                  <a:gd name="T7" fmla="*/ 11 h 14"/>
                  <a:gd name="T8" fmla="*/ 11 w 14"/>
                  <a:gd name="T9" fmla="*/ 2 h 14"/>
                  <a:gd name="T10" fmla="*/ 7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7" y="0"/>
                    </a:moveTo>
                    <a:cubicBezTo>
                      <a:pt x="5" y="0"/>
                      <a:pt x="3" y="1"/>
                      <a:pt x="2" y="3"/>
                    </a:cubicBezTo>
                    <a:cubicBezTo>
                      <a:pt x="0" y="6"/>
                      <a:pt x="0" y="10"/>
                      <a:pt x="3" y="12"/>
                    </a:cubicBezTo>
                    <a:cubicBezTo>
                      <a:pt x="5" y="14"/>
                      <a:pt x="9" y="14"/>
                      <a:pt x="12" y="11"/>
                    </a:cubicBezTo>
                    <a:cubicBezTo>
                      <a:pt x="14" y="8"/>
                      <a:pt x="13" y="4"/>
                      <a:pt x="11" y="2"/>
                    </a:cubicBezTo>
                    <a:cubicBezTo>
                      <a:pt x="9" y="1"/>
                      <a:pt x="8" y="0"/>
                      <a:pt x="7"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66"/>
              <p:cNvSpPr>
                <a:spLocks/>
              </p:cNvSpPr>
              <p:nvPr/>
            </p:nvSpPr>
            <p:spPr bwMode="auto">
              <a:xfrm>
                <a:off x="5414257" y="3286127"/>
                <a:ext cx="315871" cy="214313"/>
              </a:xfrm>
              <a:custGeom>
                <a:avLst/>
                <a:gdLst>
                  <a:gd name="T0" fmla="*/ 3 w 111"/>
                  <a:gd name="T1" fmla="*/ 41 h 75"/>
                  <a:gd name="T2" fmla="*/ 2 w 111"/>
                  <a:gd name="T3" fmla="*/ 51 h 75"/>
                  <a:gd name="T4" fmla="*/ 14 w 111"/>
                  <a:gd name="T5" fmla="*/ 51 h 75"/>
                  <a:gd name="T6" fmla="*/ 38 w 111"/>
                  <a:gd name="T7" fmla="*/ 33 h 75"/>
                  <a:gd name="T8" fmla="*/ 38 w 111"/>
                  <a:gd name="T9" fmla="*/ 33 h 75"/>
                  <a:gd name="T10" fmla="*/ 39 w 111"/>
                  <a:gd name="T11" fmla="*/ 33 h 75"/>
                  <a:gd name="T12" fmla="*/ 40 w 111"/>
                  <a:gd name="T13" fmla="*/ 33 h 75"/>
                  <a:gd name="T14" fmla="*/ 41 w 111"/>
                  <a:gd name="T15" fmla="*/ 33 h 75"/>
                  <a:gd name="T16" fmla="*/ 42 w 111"/>
                  <a:gd name="T17" fmla="*/ 34 h 75"/>
                  <a:gd name="T18" fmla="*/ 42 w 111"/>
                  <a:gd name="T19" fmla="*/ 34 h 75"/>
                  <a:gd name="T20" fmla="*/ 71 w 111"/>
                  <a:gd name="T21" fmla="*/ 58 h 75"/>
                  <a:gd name="T22" fmla="*/ 71 w 111"/>
                  <a:gd name="T23" fmla="*/ 58 h 75"/>
                  <a:gd name="T24" fmla="*/ 91 w 111"/>
                  <a:gd name="T25" fmla="*/ 75 h 75"/>
                  <a:gd name="T26" fmla="*/ 111 w 111"/>
                  <a:gd name="T27" fmla="*/ 60 h 75"/>
                  <a:gd name="T28" fmla="*/ 62 w 111"/>
                  <a:gd name="T29" fmla="*/ 0 h 75"/>
                  <a:gd name="T30" fmla="*/ 3 w 111"/>
                  <a:gd name="T31" fmla="*/ 4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75">
                    <a:moveTo>
                      <a:pt x="3" y="41"/>
                    </a:moveTo>
                    <a:cubicBezTo>
                      <a:pt x="3" y="43"/>
                      <a:pt x="0" y="49"/>
                      <a:pt x="2" y="51"/>
                    </a:cubicBezTo>
                    <a:cubicBezTo>
                      <a:pt x="7" y="55"/>
                      <a:pt x="11" y="54"/>
                      <a:pt x="14" y="51"/>
                    </a:cubicBezTo>
                    <a:cubicBezTo>
                      <a:pt x="18" y="47"/>
                      <a:pt x="31" y="34"/>
                      <a:pt x="38" y="33"/>
                    </a:cubicBezTo>
                    <a:cubicBezTo>
                      <a:pt x="38" y="33"/>
                      <a:pt x="38" y="33"/>
                      <a:pt x="38" y="33"/>
                    </a:cubicBezTo>
                    <a:cubicBezTo>
                      <a:pt x="39" y="33"/>
                      <a:pt x="39" y="33"/>
                      <a:pt x="39" y="33"/>
                    </a:cubicBezTo>
                    <a:cubicBezTo>
                      <a:pt x="40" y="33"/>
                      <a:pt x="40" y="33"/>
                      <a:pt x="40" y="33"/>
                    </a:cubicBezTo>
                    <a:cubicBezTo>
                      <a:pt x="40" y="33"/>
                      <a:pt x="40" y="33"/>
                      <a:pt x="41" y="33"/>
                    </a:cubicBezTo>
                    <a:cubicBezTo>
                      <a:pt x="41" y="33"/>
                      <a:pt x="41" y="33"/>
                      <a:pt x="42" y="34"/>
                    </a:cubicBezTo>
                    <a:cubicBezTo>
                      <a:pt x="42" y="34"/>
                      <a:pt x="42" y="34"/>
                      <a:pt x="42" y="34"/>
                    </a:cubicBezTo>
                    <a:cubicBezTo>
                      <a:pt x="71" y="58"/>
                      <a:pt x="71" y="58"/>
                      <a:pt x="71" y="58"/>
                    </a:cubicBezTo>
                    <a:cubicBezTo>
                      <a:pt x="71" y="58"/>
                      <a:pt x="71" y="58"/>
                      <a:pt x="71" y="58"/>
                    </a:cubicBezTo>
                    <a:cubicBezTo>
                      <a:pt x="91" y="75"/>
                      <a:pt x="91" y="75"/>
                      <a:pt x="91" y="75"/>
                    </a:cubicBezTo>
                    <a:cubicBezTo>
                      <a:pt x="111" y="60"/>
                      <a:pt x="111" y="60"/>
                      <a:pt x="111" y="60"/>
                    </a:cubicBezTo>
                    <a:cubicBezTo>
                      <a:pt x="62" y="0"/>
                      <a:pt x="62" y="0"/>
                      <a:pt x="62" y="0"/>
                    </a:cubicBezTo>
                    <a:cubicBezTo>
                      <a:pt x="52" y="3"/>
                      <a:pt x="16" y="19"/>
                      <a:pt x="3" y="4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67"/>
              <p:cNvSpPr>
                <a:spLocks/>
              </p:cNvSpPr>
              <p:nvPr/>
            </p:nvSpPr>
            <p:spPr bwMode="auto">
              <a:xfrm>
                <a:off x="5298385" y="3311527"/>
                <a:ext cx="387300" cy="379413"/>
              </a:xfrm>
              <a:custGeom>
                <a:avLst/>
                <a:gdLst>
                  <a:gd name="T0" fmla="*/ 79 w 136"/>
                  <a:gd name="T1" fmla="*/ 32 h 133"/>
                  <a:gd name="T2" fmla="*/ 61 w 136"/>
                  <a:gd name="T3" fmla="*/ 48 h 133"/>
                  <a:gd name="T4" fmla="*/ 38 w 136"/>
                  <a:gd name="T5" fmla="*/ 48 h 133"/>
                  <a:gd name="T6" fmla="*/ 37 w 136"/>
                  <a:gd name="T7" fmla="*/ 28 h 133"/>
                  <a:gd name="T8" fmla="*/ 67 w 136"/>
                  <a:gd name="T9" fmla="*/ 0 h 133"/>
                  <a:gd name="T10" fmla="*/ 48 w 136"/>
                  <a:gd name="T11" fmla="*/ 3 h 133"/>
                  <a:gd name="T12" fmla="*/ 0 w 136"/>
                  <a:gd name="T13" fmla="*/ 63 h 133"/>
                  <a:gd name="T14" fmla="*/ 84 w 136"/>
                  <a:gd name="T15" fmla="*/ 132 h 133"/>
                  <a:gd name="T16" fmla="*/ 86 w 136"/>
                  <a:gd name="T17" fmla="*/ 133 h 133"/>
                  <a:gd name="T18" fmla="*/ 87 w 136"/>
                  <a:gd name="T19" fmla="*/ 133 h 133"/>
                  <a:gd name="T20" fmla="*/ 91 w 136"/>
                  <a:gd name="T21" fmla="*/ 131 h 133"/>
                  <a:gd name="T22" fmla="*/ 93 w 136"/>
                  <a:gd name="T23" fmla="*/ 126 h 133"/>
                  <a:gd name="T24" fmla="*/ 91 w 136"/>
                  <a:gd name="T25" fmla="*/ 122 h 133"/>
                  <a:gd name="T26" fmla="*/ 64 w 136"/>
                  <a:gd name="T27" fmla="*/ 99 h 133"/>
                  <a:gd name="T28" fmla="*/ 63 w 136"/>
                  <a:gd name="T29" fmla="*/ 94 h 133"/>
                  <a:gd name="T30" fmla="*/ 69 w 136"/>
                  <a:gd name="T31" fmla="*/ 93 h 133"/>
                  <a:gd name="T32" fmla="*/ 74 w 136"/>
                  <a:gd name="T33" fmla="*/ 97 h 133"/>
                  <a:gd name="T34" fmla="*/ 74 w 136"/>
                  <a:gd name="T35" fmla="*/ 97 h 133"/>
                  <a:gd name="T36" fmla="*/ 96 w 136"/>
                  <a:gd name="T37" fmla="*/ 116 h 133"/>
                  <a:gd name="T38" fmla="*/ 96 w 136"/>
                  <a:gd name="T39" fmla="*/ 116 h 133"/>
                  <a:gd name="T40" fmla="*/ 101 w 136"/>
                  <a:gd name="T41" fmla="*/ 120 h 133"/>
                  <a:gd name="T42" fmla="*/ 105 w 136"/>
                  <a:gd name="T43" fmla="*/ 121 h 133"/>
                  <a:gd name="T44" fmla="*/ 109 w 136"/>
                  <a:gd name="T45" fmla="*/ 118 h 133"/>
                  <a:gd name="T46" fmla="*/ 109 w 136"/>
                  <a:gd name="T47" fmla="*/ 110 h 133"/>
                  <a:gd name="T48" fmla="*/ 81 w 136"/>
                  <a:gd name="T49" fmla="*/ 87 h 133"/>
                  <a:gd name="T50" fmla="*/ 81 w 136"/>
                  <a:gd name="T51" fmla="*/ 81 h 133"/>
                  <a:gd name="T52" fmla="*/ 86 w 136"/>
                  <a:gd name="T53" fmla="*/ 81 h 133"/>
                  <a:gd name="T54" fmla="*/ 89 w 136"/>
                  <a:gd name="T55" fmla="*/ 83 h 133"/>
                  <a:gd name="T56" fmla="*/ 116 w 136"/>
                  <a:gd name="T57" fmla="*/ 106 h 133"/>
                  <a:gd name="T58" fmla="*/ 116 w 136"/>
                  <a:gd name="T59" fmla="*/ 106 h 133"/>
                  <a:gd name="T60" fmla="*/ 117 w 136"/>
                  <a:gd name="T61" fmla="*/ 106 h 133"/>
                  <a:gd name="T62" fmla="*/ 117 w 136"/>
                  <a:gd name="T63" fmla="*/ 106 h 133"/>
                  <a:gd name="T64" fmla="*/ 118 w 136"/>
                  <a:gd name="T65" fmla="*/ 107 h 133"/>
                  <a:gd name="T66" fmla="*/ 118 w 136"/>
                  <a:gd name="T67" fmla="*/ 107 h 133"/>
                  <a:gd name="T68" fmla="*/ 120 w 136"/>
                  <a:gd name="T69" fmla="*/ 107 h 133"/>
                  <a:gd name="T70" fmla="*/ 124 w 136"/>
                  <a:gd name="T71" fmla="*/ 104 h 133"/>
                  <a:gd name="T72" fmla="*/ 124 w 136"/>
                  <a:gd name="T73" fmla="*/ 96 h 133"/>
                  <a:gd name="T74" fmla="*/ 96 w 136"/>
                  <a:gd name="T75" fmla="*/ 73 h 133"/>
                  <a:gd name="T76" fmla="*/ 96 w 136"/>
                  <a:gd name="T77" fmla="*/ 73 h 133"/>
                  <a:gd name="T78" fmla="*/ 94 w 136"/>
                  <a:gd name="T79" fmla="*/ 71 h 133"/>
                  <a:gd name="T80" fmla="*/ 93 w 136"/>
                  <a:gd name="T81" fmla="*/ 65 h 133"/>
                  <a:gd name="T82" fmla="*/ 99 w 136"/>
                  <a:gd name="T83" fmla="*/ 65 h 133"/>
                  <a:gd name="T84" fmla="*/ 127 w 136"/>
                  <a:gd name="T85" fmla="*/ 88 h 133"/>
                  <a:gd name="T86" fmla="*/ 127 w 136"/>
                  <a:gd name="T87" fmla="*/ 88 h 133"/>
                  <a:gd name="T88" fmla="*/ 129 w 136"/>
                  <a:gd name="T89" fmla="*/ 89 h 133"/>
                  <a:gd name="T90" fmla="*/ 130 w 136"/>
                  <a:gd name="T91" fmla="*/ 89 h 133"/>
                  <a:gd name="T92" fmla="*/ 134 w 136"/>
                  <a:gd name="T93" fmla="*/ 86 h 133"/>
                  <a:gd name="T94" fmla="*/ 134 w 136"/>
                  <a:gd name="T95" fmla="*/ 78 h 133"/>
                  <a:gd name="T96" fmla="*/ 79 w 136"/>
                  <a:gd name="T97"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 h="133">
                    <a:moveTo>
                      <a:pt x="79" y="32"/>
                    </a:moveTo>
                    <a:cubicBezTo>
                      <a:pt x="76" y="34"/>
                      <a:pt x="68" y="41"/>
                      <a:pt x="61" y="48"/>
                    </a:cubicBezTo>
                    <a:cubicBezTo>
                      <a:pt x="55" y="54"/>
                      <a:pt x="45" y="54"/>
                      <a:pt x="38" y="48"/>
                    </a:cubicBezTo>
                    <a:cubicBezTo>
                      <a:pt x="32" y="43"/>
                      <a:pt x="35" y="33"/>
                      <a:pt x="37" y="28"/>
                    </a:cubicBezTo>
                    <a:cubicBezTo>
                      <a:pt x="44" y="17"/>
                      <a:pt x="55" y="7"/>
                      <a:pt x="67" y="0"/>
                    </a:cubicBezTo>
                    <a:cubicBezTo>
                      <a:pt x="48" y="3"/>
                      <a:pt x="48" y="3"/>
                      <a:pt x="48" y="3"/>
                    </a:cubicBezTo>
                    <a:cubicBezTo>
                      <a:pt x="0" y="63"/>
                      <a:pt x="0" y="63"/>
                      <a:pt x="0" y="63"/>
                    </a:cubicBezTo>
                    <a:cubicBezTo>
                      <a:pt x="84" y="132"/>
                      <a:pt x="84" y="132"/>
                      <a:pt x="84" y="132"/>
                    </a:cubicBezTo>
                    <a:cubicBezTo>
                      <a:pt x="85" y="133"/>
                      <a:pt x="86" y="133"/>
                      <a:pt x="86" y="133"/>
                    </a:cubicBezTo>
                    <a:cubicBezTo>
                      <a:pt x="87" y="133"/>
                      <a:pt x="87" y="133"/>
                      <a:pt x="87" y="133"/>
                    </a:cubicBezTo>
                    <a:cubicBezTo>
                      <a:pt x="89" y="133"/>
                      <a:pt x="90" y="132"/>
                      <a:pt x="91" y="131"/>
                    </a:cubicBezTo>
                    <a:cubicBezTo>
                      <a:pt x="92" y="129"/>
                      <a:pt x="93" y="128"/>
                      <a:pt x="93" y="126"/>
                    </a:cubicBezTo>
                    <a:cubicBezTo>
                      <a:pt x="93" y="125"/>
                      <a:pt x="92" y="123"/>
                      <a:pt x="91" y="122"/>
                    </a:cubicBezTo>
                    <a:cubicBezTo>
                      <a:pt x="64" y="99"/>
                      <a:pt x="64" y="99"/>
                      <a:pt x="64" y="99"/>
                    </a:cubicBezTo>
                    <a:cubicBezTo>
                      <a:pt x="62" y="98"/>
                      <a:pt x="62" y="95"/>
                      <a:pt x="63" y="94"/>
                    </a:cubicBezTo>
                    <a:cubicBezTo>
                      <a:pt x="64" y="92"/>
                      <a:pt x="67" y="92"/>
                      <a:pt x="69" y="93"/>
                    </a:cubicBezTo>
                    <a:cubicBezTo>
                      <a:pt x="74" y="97"/>
                      <a:pt x="74" y="97"/>
                      <a:pt x="74" y="97"/>
                    </a:cubicBezTo>
                    <a:cubicBezTo>
                      <a:pt x="74" y="97"/>
                      <a:pt x="74" y="97"/>
                      <a:pt x="74" y="97"/>
                    </a:cubicBezTo>
                    <a:cubicBezTo>
                      <a:pt x="96" y="116"/>
                      <a:pt x="96" y="116"/>
                      <a:pt x="96" y="116"/>
                    </a:cubicBezTo>
                    <a:cubicBezTo>
                      <a:pt x="96" y="116"/>
                      <a:pt x="96" y="116"/>
                      <a:pt x="96" y="116"/>
                    </a:cubicBezTo>
                    <a:cubicBezTo>
                      <a:pt x="101" y="120"/>
                      <a:pt x="101" y="120"/>
                      <a:pt x="101" y="120"/>
                    </a:cubicBezTo>
                    <a:cubicBezTo>
                      <a:pt x="102" y="121"/>
                      <a:pt x="104" y="121"/>
                      <a:pt x="105" y="121"/>
                    </a:cubicBezTo>
                    <a:cubicBezTo>
                      <a:pt x="106" y="121"/>
                      <a:pt x="108" y="120"/>
                      <a:pt x="109" y="118"/>
                    </a:cubicBezTo>
                    <a:cubicBezTo>
                      <a:pt x="111" y="116"/>
                      <a:pt x="111" y="112"/>
                      <a:pt x="109" y="110"/>
                    </a:cubicBezTo>
                    <a:cubicBezTo>
                      <a:pt x="81" y="87"/>
                      <a:pt x="81" y="87"/>
                      <a:pt x="81" y="87"/>
                    </a:cubicBezTo>
                    <a:cubicBezTo>
                      <a:pt x="79" y="86"/>
                      <a:pt x="79" y="83"/>
                      <a:pt x="81" y="81"/>
                    </a:cubicBezTo>
                    <a:cubicBezTo>
                      <a:pt x="82" y="80"/>
                      <a:pt x="85" y="79"/>
                      <a:pt x="86" y="81"/>
                    </a:cubicBezTo>
                    <a:cubicBezTo>
                      <a:pt x="89" y="83"/>
                      <a:pt x="89" y="83"/>
                      <a:pt x="89" y="83"/>
                    </a:cubicBezTo>
                    <a:cubicBezTo>
                      <a:pt x="116" y="106"/>
                      <a:pt x="116" y="106"/>
                      <a:pt x="116" y="106"/>
                    </a:cubicBezTo>
                    <a:cubicBezTo>
                      <a:pt x="116" y="106"/>
                      <a:pt x="116" y="106"/>
                      <a:pt x="116" y="106"/>
                    </a:cubicBezTo>
                    <a:cubicBezTo>
                      <a:pt x="116" y="106"/>
                      <a:pt x="117" y="106"/>
                      <a:pt x="117" y="106"/>
                    </a:cubicBezTo>
                    <a:cubicBezTo>
                      <a:pt x="117" y="106"/>
                      <a:pt x="117" y="106"/>
                      <a:pt x="117" y="106"/>
                    </a:cubicBezTo>
                    <a:cubicBezTo>
                      <a:pt x="117" y="107"/>
                      <a:pt x="117" y="107"/>
                      <a:pt x="118" y="107"/>
                    </a:cubicBezTo>
                    <a:cubicBezTo>
                      <a:pt x="118" y="107"/>
                      <a:pt x="118" y="107"/>
                      <a:pt x="118" y="107"/>
                    </a:cubicBezTo>
                    <a:cubicBezTo>
                      <a:pt x="119" y="107"/>
                      <a:pt x="119" y="107"/>
                      <a:pt x="120" y="107"/>
                    </a:cubicBezTo>
                    <a:cubicBezTo>
                      <a:pt x="121" y="107"/>
                      <a:pt x="123" y="106"/>
                      <a:pt x="124" y="104"/>
                    </a:cubicBezTo>
                    <a:cubicBezTo>
                      <a:pt x="126" y="102"/>
                      <a:pt x="126" y="98"/>
                      <a:pt x="124" y="96"/>
                    </a:cubicBezTo>
                    <a:cubicBezTo>
                      <a:pt x="96" y="73"/>
                      <a:pt x="96" y="73"/>
                      <a:pt x="96" y="73"/>
                    </a:cubicBezTo>
                    <a:cubicBezTo>
                      <a:pt x="96" y="73"/>
                      <a:pt x="96" y="73"/>
                      <a:pt x="96" y="73"/>
                    </a:cubicBezTo>
                    <a:cubicBezTo>
                      <a:pt x="94" y="71"/>
                      <a:pt x="94" y="71"/>
                      <a:pt x="94" y="71"/>
                    </a:cubicBezTo>
                    <a:cubicBezTo>
                      <a:pt x="92" y="70"/>
                      <a:pt x="92" y="67"/>
                      <a:pt x="93" y="65"/>
                    </a:cubicBezTo>
                    <a:cubicBezTo>
                      <a:pt x="95" y="64"/>
                      <a:pt x="97" y="63"/>
                      <a:pt x="99" y="65"/>
                    </a:cubicBezTo>
                    <a:cubicBezTo>
                      <a:pt x="127" y="88"/>
                      <a:pt x="127" y="88"/>
                      <a:pt x="127" y="88"/>
                    </a:cubicBezTo>
                    <a:cubicBezTo>
                      <a:pt x="127" y="88"/>
                      <a:pt x="127" y="88"/>
                      <a:pt x="127" y="88"/>
                    </a:cubicBezTo>
                    <a:cubicBezTo>
                      <a:pt x="128" y="89"/>
                      <a:pt x="128" y="89"/>
                      <a:pt x="129" y="89"/>
                    </a:cubicBezTo>
                    <a:cubicBezTo>
                      <a:pt x="130" y="89"/>
                      <a:pt x="130" y="89"/>
                      <a:pt x="130" y="89"/>
                    </a:cubicBezTo>
                    <a:cubicBezTo>
                      <a:pt x="132" y="89"/>
                      <a:pt x="133" y="88"/>
                      <a:pt x="134" y="86"/>
                    </a:cubicBezTo>
                    <a:cubicBezTo>
                      <a:pt x="136" y="84"/>
                      <a:pt x="136" y="80"/>
                      <a:pt x="134" y="78"/>
                    </a:cubicBezTo>
                    <a:lnTo>
                      <a:pt x="79" y="32"/>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68"/>
              <p:cNvSpPr>
                <a:spLocks/>
              </p:cNvSpPr>
              <p:nvPr/>
            </p:nvSpPr>
            <p:spPr bwMode="auto">
              <a:xfrm>
                <a:off x="5423781" y="3654427"/>
                <a:ext cx="39682" cy="39688"/>
              </a:xfrm>
              <a:custGeom>
                <a:avLst/>
                <a:gdLst>
                  <a:gd name="T0" fmla="*/ 7 w 14"/>
                  <a:gd name="T1" fmla="*/ 0 h 14"/>
                  <a:gd name="T2" fmla="*/ 2 w 14"/>
                  <a:gd name="T3" fmla="*/ 3 h 14"/>
                  <a:gd name="T4" fmla="*/ 3 w 14"/>
                  <a:gd name="T5" fmla="*/ 12 h 14"/>
                  <a:gd name="T6" fmla="*/ 12 w 14"/>
                  <a:gd name="T7" fmla="*/ 11 h 14"/>
                  <a:gd name="T8" fmla="*/ 11 w 14"/>
                  <a:gd name="T9" fmla="*/ 2 h 14"/>
                  <a:gd name="T10" fmla="*/ 7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7" y="0"/>
                    </a:moveTo>
                    <a:cubicBezTo>
                      <a:pt x="5" y="0"/>
                      <a:pt x="3" y="1"/>
                      <a:pt x="2" y="3"/>
                    </a:cubicBezTo>
                    <a:cubicBezTo>
                      <a:pt x="0" y="6"/>
                      <a:pt x="0" y="10"/>
                      <a:pt x="3" y="12"/>
                    </a:cubicBezTo>
                    <a:cubicBezTo>
                      <a:pt x="6" y="14"/>
                      <a:pt x="9" y="14"/>
                      <a:pt x="12" y="11"/>
                    </a:cubicBezTo>
                    <a:cubicBezTo>
                      <a:pt x="14" y="8"/>
                      <a:pt x="13" y="4"/>
                      <a:pt x="11" y="2"/>
                    </a:cubicBezTo>
                    <a:cubicBezTo>
                      <a:pt x="10" y="1"/>
                      <a:pt x="8" y="0"/>
                      <a:pt x="7"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69"/>
              <p:cNvSpPr>
                <a:spLocks/>
              </p:cNvSpPr>
              <p:nvPr/>
            </p:nvSpPr>
            <p:spPr bwMode="auto">
              <a:xfrm>
                <a:off x="5546003" y="37147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grpSp>
        <p:pic>
          <p:nvPicPr>
            <p:cNvPr id="100" name="圖片 99"/>
            <p:cNvPicPr>
              <a:picLocks noChangeAspect="1"/>
            </p:cNvPicPr>
            <p:nvPr/>
          </p:nvPicPr>
          <p:blipFill>
            <a:blip r:embed="rId2" cstate="print">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100000" contrast="40000"/>
                      </a14:imgEffect>
                    </a14:imgLayer>
                  </a14:imgProps>
                </a:ext>
                <a:ext uri="{28A0092B-C50C-407E-A947-70E740481C1C}">
                  <a14:useLocalDpi xmlns:a14="http://schemas.microsoft.com/office/drawing/2010/main" val="0"/>
                </a:ext>
              </a:extLst>
            </a:blip>
            <a:stretch>
              <a:fillRect/>
            </a:stretch>
          </p:blipFill>
          <p:spPr>
            <a:xfrm>
              <a:off x="847545" y="2726378"/>
              <a:ext cx="968187" cy="744878"/>
            </a:xfrm>
            <a:prstGeom prst="rect">
              <a:avLst/>
            </a:prstGeom>
            <a:noFill/>
          </p:spPr>
        </p:pic>
      </p:grpSp>
    </p:spTree>
    <p:extLst>
      <p:ext uri="{BB962C8B-B14F-4D97-AF65-F5344CB8AC3E}">
        <p14:creationId xmlns:p14="http://schemas.microsoft.com/office/powerpoint/2010/main" val="212560536"/>
      </p:ext>
    </p:extLst>
  </p:cSld>
  <p:clrMapOvr>
    <a:masterClrMapping/>
  </p:clrMapOvr>
  <p:transition>
    <p:blind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723912" y="706724"/>
            <a:ext cx="7848872" cy="5386572"/>
            <a:chOff x="958363" y="959222"/>
            <a:chExt cx="7848872" cy="5585677"/>
          </a:xfrm>
        </p:grpSpPr>
        <p:sp>
          <p:nvSpPr>
            <p:cNvPr id="14" name="矩形 13"/>
            <p:cNvSpPr/>
            <p:nvPr/>
          </p:nvSpPr>
          <p:spPr bwMode="auto">
            <a:xfrm>
              <a:off x="958363" y="1120121"/>
              <a:ext cx="7848872" cy="5424778"/>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15" name="Freeform 6"/>
            <p:cNvSpPr/>
            <p:nvPr/>
          </p:nvSpPr>
          <p:spPr bwMode="auto">
            <a:xfrm>
              <a:off x="1195113" y="959222"/>
              <a:ext cx="7192793" cy="193774"/>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Font typeface="Arial" panose="020B0604020202020204" pitchFamily="34" charset="0"/>
                <a:buNone/>
              </a:pPr>
              <a:endParaRPr kumimoji="0" lang="zh-CN" altLang="en-US" sz="1800">
                <a:solidFill>
                  <a:srgbClr val="FFFFFF"/>
                </a:solidFill>
                <a:latin typeface="Arial" panose="020B0604020202020204" pitchFamily="34" charset="0"/>
                <a:ea typeface="宋体" panose="02010600030101010101" pitchFamily="2" charset="-122"/>
              </a:endParaRPr>
            </a:p>
          </p:txBody>
        </p:sp>
        <p:sp>
          <p:nvSpPr>
            <p:cNvPr id="16" name="Freeform 7"/>
            <p:cNvSpPr/>
            <p:nvPr/>
          </p:nvSpPr>
          <p:spPr bwMode="auto">
            <a:xfrm>
              <a:off x="1664640" y="959222"/>
              <a:ext cx="6253737" cy="559553"/>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E690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54A0D8"/>
                </a:solidFill>
                <a:effectLst/>
                <a:uLnTx/>
                <a:uFillTx/>
                <a:latin typeface="Arial" panose="020B0604020202020204" pitchFamily="34" charset="0"/>
                <a:ea typeface="宋体" panose="02010600030101010101" pitchFamily="2" charset="-122"/>
              </a:endParaRPr>
            </a:p>
          </p:txBody>
        </p:sp>
      </p:grpSp>
      <p:sp>
        <p:nvSpPr>
          <p:cNvPr id="8" name="內容版面配置區 2"/>
          <p:cNvSpPr>
            <a:spLocks noGrp="1"/>
          </p:cNvSpPr>
          <p:nvPr>
            <p:ph idx="4294967295"/>
          </p:nvPr>
        </p:nvSpPr>
        <p:spPr>
          <a:xfrm>
            <a:off x="323528" y="1270027"/>
            <a:ext cx="8096560" cy="5108575"/>
          </a:xfrm>
        </p:spPr>
        <p:txBody>
          <a:bodyPr>
            <a:noAutofit/>
          </a:bodyPr>
          <a:lstStyle/>
          <a:p>
            <a:pPr lvl="1">
              <a:lnSpc>
                <a:spcPts val="2600"/>
              </a:lnSpc>
              <a:spcBef>
                <a:spcPts val="600"/>
              </a:spcBef>
              <a:spcAft>
                <a:spcPts val="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議題二十四：對於頻率使用費之計費公式及參數，有何看法及建議</a:t>
            </a: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1257300" lvl="1" indent="-533400" algn="just">
              <a:lnSpc>
                <a:spcPts val="2600"/>
              </a:lnSpc>
              <a:spcBef>
                <a:spcPts val="600"/>
              </a:spcBef>
              <a:spcAft>
                <a:spcPts val="0"/>
              </a:spcAft>
              <a:buClr>
                <a:srgbClr val="1C1CA2"/>
              </a:buClr>
              <a:buNone/>
            </a:pP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（一）每</a:t>
            </a:r>
            <a: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MHz</a:t>
            </a: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頻率使用費，將參考</a:t>
            </a:r>
            <a:r>
              <a:rPr lang="en-US" altLang="zh-TW"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3.5GHz</a:t>
            </a: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行動通信業者頻譜使用成本、全臺多數人口居住面積、全臺平均村里面積計算，對此有何看法？</a:t>
            </a:r>
          </a:p>
          <a:p>
            <a:pPr marL="1257300" lvl="1" indent="-533400" algn="just">
              <a:lnSpc>
                <a:spcPts val="2600"/>
              </a:lnSpc>
              <a:spcBef>
                <a:spcPts val="600"/>
              </a:spcBef>
              <a:spcAft>
                <a:spcPts val="0"/>
              </a:spcAft>
              <a:buClr>
                <a:srgbClr val="1C1CA2"/>
              </a:buClr>
              <a:buNone/>
            </a:pP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（二）場域型態調整係數將區分純室內封閉場域及其他（包括戶外及半開放場域），考量頻率使用效益及干擾處理成本，純室內封閉場域將給予較低之係數，其係數應如何設置？</a:t>
            </a:r>
          </a:p>
          <a:p>
            <a:pPr marL="1257300" lvl="1" indent="-533400" algn="just">
              <a:lnSpc>
                <a:spcPts val="2600"/>
              </a:lnSpc>
              <a:spcBef>
                <a:spcPts val="600"/>
              </a:spcBef>
              <a:spcAft>
                <a:spcPts val="0"/>
              </a:spcAft>
              <a:buClr>
                <a:srgbClr val="1C1CA2"/>
              </a:buClr>
              <a:buNone/>
            </a:pP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（三）運用面積涵蓋係數，若參考法國之作法，以面積設定級距訂定相對應之係數，級距及係數應如何設置？</a:t>
            </a:r>
          </a:p>
          <a:p>
            <a:pPr marL="1257300" lvl="1" indent="-533400" algn="just">
              <a:lnSpc>
                <a:spcPts val="2600"/>
              </a:lnSpc>
              <a:spcBef>
                <a:spcPts val="600"/>
              </a:spcBef>
              <a:spcAft>
                <a:spcPts val="0"/>
              </a:spcAft>
              <a:buClr>
                <a:srgbClr val="1C1CA2"/>
              </a:buClr>
              <a:buNone/>
            </a:pP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四）調整係數，將區分為政府機關、非營利機構及其他，考量我國專用電信網路用途調整係數針對警政及消防、政府機關、非營利機構、公用事業等，有較優惠之考量，故在政府機關及非營利機構將給予較低之係數，對此有何看法？</a:t>
            </a:r>
          </a:p>
          <a:p>
            <a:pPr marL="1257300" lvl="1" indent="-533400" algn="just">
              <a:lnSpc>
                <a:spcPts val="2600"/>
              </a:lnSpc>
              <a:spcBef>
                <a:spcPts val="600"/>
              </a:spcBef>
              <a:spcAft>
                <a:spcPts val="0"/>
              </a:spcAft>
              <a:buClr>
                <a:srgbClr val="1C1CA2"/>
              </a:buClr>
              <a:buNone/>
            </a:pPr>
            <a:r>
              <a:rPr lang="zh-TW" altLang="en-US" sz="16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（五）其他建議或意見？</a:t>
            </a:r>
            <a:endPar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文字方塊 17"/>
          <p:cNvSpPr txBox="1"/>
          <p:nvPr/>
        </p:nvSpPr>
        <p:spPr>
          <a:xfrm>
            <a:off x="3746578" y="723111"/>
            <a:ext cx="1620957" cy="523220"/>
          </a:xfrm>
          <a:prstGeom prst="rect">
            <a:avLst/>
          </a:prstGeom>
          <a:noFill/>
        </p:spPr>
        <p:txBody>
          <a:bodyPr wrap="none" rtlCol="0">
            <a:spAutoFit/>
          </a:bodyPr>
          <a:lstStyle/>
          <a:p>
            <a:r>
              <a:rPr lang="zh-TW" altLang="en-US" sz="28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議題</a:t>
            </a:r>
          </a:p>
        </p:txBody>
      </p:sp>
    </p:spTree>
    <p:extLst>
      <p:ext uri="{BB962C8B-B14F-4D97-AF65-F5344CB8AC3E}">
        <p14:creationId xmlns:p14="http://schemas.microsoft.com/office/powerpoint/2010/main" val="1047217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55825" y="2457681"/>
            <a:ext cx="8422022" cy="4553554"/>
          </a:xfrm>
          <a:prstGeom prst="rect">
            <a:avLst/>
          </a:prstGeom>
        </p:spPr>
        <p:txBody>
          <a:bodyPr wrap="square">
            <a:spAutoFit/>
          </a:bodyPr>
          <a:lstStyle/>
          <a:p>
            <a:pPr marL="285750" indent="-285750">
              <a:lnSpc>
                <a:spcPts val="2500"/>
              </a:lnSpc>
              <a:spcBef>
                <a:spcPts val="0"/>
              </a:spcBef>
              <a:spcAft>
                <a:spcPts val="0"/>
              </a:spcAft>
              <a:buFont typeface="Wingdings" panose="05000000000000000000" pitchFamily="2" charset="2"/>
              <a:buChar char="l"/>
            </a:pP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申請者</a:t>
            </a:r>
            <a:r>
              <a:rPr lang="zh-TW"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應於</a:t>
            </a:r>
            <a:r>
              <a:rPr lang="zh-TW" altLang="zh-TW"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取得頻率使用證明後</a:t>
            </a:r>
            <a:r>
              <a:rPr lang="en-US" altLang="zh-TW"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個月內</a:t>
            </a:r>
            <a:r>
              <a:rPr lang="zh-TW"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，提出行動寬頻專用電信網路資通安全維護規劃及符合性聲明之自評表，其內容原則上包含以下六項並採</a:t>
            </a:r>
            <a:r>
              <a:rPr lang="zh-TW" altLang="zh-TW" sz="16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備查制</a:t>
            </a:r>
            <a:r>
              <a:rPr lang="zh-TW"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，且不另審查或稽核</a:t>
            </a:r>
            <a:r>
              <a:rPr lang="en-US"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63538" indent="-101600">
              <a:lnSpc>
                <a:spcPts val="2500"/>
              </a:lnSpc>
              <a:spcBef>
                <a:spcPts val="0"/>
              </a:spcBef>
              <a:spcAft>
                <a:spcPts val="0"/>
              </a:spcAft>
              <a:tabLst>
                <a:tab pos="536575" algn="l"/>
              </a:tabLst>
            </a:pP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、資通安全目標及維護範圍。</a:t>
            </a:r>
          </a:p>
          <a:p>
            <a:pPr marL="363538" indent="-101600">
              <a:lnSpc>
                <a:spcPts val="2500"/>
              </a:lnSpc>
              <a:spcBef>
                <a:spcPts val="0"/>
              </a:spcBef>
              <a:spcAft>
                <a:spcPts val="0"/>
              </a:spcAft>
              <a:tabLst>
                <a:tab pos="536575" algn="l"/>
              </a:tabLst>
            </a:pP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二、資通安全推動組織。</a:t>
            </a:r>
          </a:p>
          <a:p>
            <a:pPr marL="363538" indent="-101600">
              <a:lnSpc>
                <a:spcPts val="2500"/>
              </a:lnSpc>
              <a:spcBef>
                <a:spcPts val="0"/>
              </a:spcBef>
              <a:spcAft>
                <a:spcPts val="0"/>
              </a:spcAft>
              <a:tabLst>
                <a:tab pos="536575" algn="l"/>
              </a:tabLst>
            </a:pP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三、專職（責）人力及經費配置。</a:t>
            </a:r>
          </a:p>
          <a:p>
            <a:pPr marL="363538" indent="-101600">
              <a:lnSpc>
                <a:spcPts val="2500"/>
              </a:lnSpc>
              <a:spcBef>
                <a:spcPts val="0"/>
              </a:spcBef>
              <a:spcAft>
                <a:spcPts val="0"/>
              </a:spcAft>
              <a:tabLst>
                <a:tab pos="536575" algn="l"/>
              </a:tabLst>
            </a:pP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四、資通安全風險評估。</a:t>
            </a:r>
          </a:p>
          <a:p>
            <a:pPr marL="363538" indent="-101600">
              <a:lnSpc>
                <a:spcPts val="2500"/>
              </a:lnSpc>
              <a:spcBef>
                <a:spcPts val="0"/>
              </a:spcBef>
              <a:spcAft>
                <a:spcPts val="0"/>
              </a:spcAft>
              <a:tabLst>
                <a:tab pos="536575" algn="l"/>
              </a:tabLst>
            </a:pP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五、資通安全偵測與防護之建置及執行方案。</a:t>
            </a:r>
          </a:p>
          <a:p>
            <a:pPr marL="363538" indent="-101600">
              <a:lnSpc>
                <a:spcPts val="2500"/>
              </a:lnSpc>
              <a:spcBef>
                <a:spcPts val="0"/>
              </a:spcBef>
              <a:spcAft>
                <a:spcPts val="0"/>
              </a:spcAft>
              <a:tabLst>
                <a:tab pos="536575" algn="l"/>
              </a:tabLst>
            </a:pPr>
            <a:r>
              <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六、內部資通安全事件通報、應變及演練相關機制</a:t>
            </a:r>
            <a:r>
              <a:rPr lang="zh-TW" altLang="en-US" sz="16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6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Bef>
                <a:spcPts val="0"/>
              </a:spcBef>
              <a:spcAft>
                <a:spcPts val="0"/>
              </a:spcAft>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500"/>
              </a:lnSpc>
              <a:spcBef>
                <a:spcPts val="0"/>
              </a:spcBef>
              <a:spcAft>
                <a:spcPts val="0"/>
              </a:spcAft>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500"/>
              </a:lnSpc>
              <a:spcBef>
                <a:spcPts val="0"/>
              </a:spcBef>
              <a:spcAft>
                <a:spcPts val="0"/>
              </a:spcAft>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500"/>
              </a:lnSpc>
              <a:spcBef>
                <a:spcPts val="0"/>
              </a:spcBef>
              <a:spcAft>
                <a:spcPts val="0"/>
              </a:spcAft>
            </a:pP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500"/>
              </a:lnSpc>
              <a:spcBef>
                <a:spcPts val="0"/>
              </a:spcBef>
              <a:spcAft>
                <a:spcPts val="0"/>
              </a:spcAft>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500"/>
              </a:lnSpc>
              <a:spcBef>
                <a:spcPts val="0"/>
              </a:spcBef>
              <a:spcAft>
                <a:spcPts val="0"/>
              </a:spcAft>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標題 1"/>
          <p:cNvSpPr>
            <a:spLocks noGrp="1"/>
          </p:cNvSpPr>
          <p:nvPr>
            <p:ph type="title"/>
          </p:nvPr>
        </p:nvSpPr>
        <p:spPr>
          <a:xfrm>
            <a:off x="0" y="0"/>
            <a:ext cx="9144000" cy="981075"/>
          </a:xfrm>
        </p:spPr>
        <p:txBody>
          <a:bodyPr/>
          <a:lstStyle/>
          <a:p>
            <a:r>
              <a:rPr lang="zh-TW" altLang="en-US" dirty="0">
                <a:solidFill>
                  <a:srgbClr val="1C1CA2"/>
                </a:solidFill>
                <a:latin typeface="微軟正黑體" panose="020B0604030504040204" pitchFamily="34" charset="-120"/>
                <a:ea typeface="微軟正黑體" panose="020B0604030504040204" pitchFamily="34" charset="-120"/>
              </a:rPr>
              <a:t>九</a:t>
            </a:r>
            <a:r>
              <a:rPr lang="zh-TW" altLang="en-US" dirty="0" smtClean="0">
                <a:solidFill>
                  <a:srgbClr val="1C1CA2"/>
                </a:solidFill>
                <a:latin typeface="微軟正黑體" panose="020B0604030504040204" pitchFamily="34" charset="-120"/>
                <a:ea typeface="微軟正黑體" panose="020B0604030504040204" pitchFamily="34" charset="-120"/>
              </a:rPr>
              <a:t>、資安議題</a:t>
            </a:r>
            <a:endParaRPr lang="zh-TW" altLang="en-US" dirty="0">
              <a:solidFill>
                <a:srgbClr val="1C1CA2"/>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455826" y="834122"/>
            <a:ext cx="8519532" cy="1658777"/>
            <a:chOff x="456251" y="789129"/>
            <a:chExt cx="8130196" cy="1658777"/>
          </a:xfrm>
        </p:grpSpPr>
        <p:sp>
          <p:nvSpPr>
            <p:cNvPr id="5" name="圓角矩形 4"/>
            <p:cNvSpPr/>
            <p:nvPr/>
          </p:nvSpPr>
          <p:spPr bwMode="auto">
            <a:xfrm>
              <a:off x="845586" y="789130"/>
              <a:ext cx="7740861" cy="1658773"/>
            </a:xfrm>
            <a:prstGeom prst="roundRect">
              <a:avLst/>
            </a:prstGeom>
            <a:solidFill>
              <a:schemeClr val="bg1"/>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w="76200">
                  <a:solidFill>
                    <a:schemeClr val="tx1"/>
                  </a:solidFill>
                </a:ln>
                <a:solidFill>
                  <a:srgbClr val="FF0000"/>
                </a:solidFill>
                <a:effectLst/>
                <a:latin typeface="Times New Roman" pitchFamily="18" charset="0"/>
                <a:ea typeface="標楷體" pitchFamily="65" charset="-120"/>
              </a:endParaRPr>
            </a:p>
          </p:txBody>
        </p:sp>
        <p:sp>
          <p:nvSpPr>
            <p:cNvPr id="6" name="圓角化同側角落矩形 5"/>
            <p:cNvSpPr/>
            <p:nvPr/>
          </p:nvSpPr>
          <p:spPr bwMode="auto">
            <a:xfrm rot="16200000">
              <a:off x="28766" y="1216614"/>
              <a:ext cx="1658777" cy="803808"/>
            </a:xfrm>
            <a:prstGeom prst="round2SameRect">
              <a:avLst/>
            </a:prstGeom>
            <a:solidFill>
              <a:srgbClr val="D6D6F5"/>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7" name="文字方塊 6"/>
            <p:cNvSpPr txBox="1"/>
            <p:nvPr/>
          </p:nvSpPr>
          <p:spPr>
            <a:xfrm>
              <a:off x="562429" y="1264573"/>
              <a:ext cx="697627" cy="707886"/>
            </a:xfrm>
            <a:prstGeom prst="rect">
              <a:avLst/>
            </a:prstGeom>
            <a:noFill/>
          </p:spPr>
          <p:txBody>
            <a:bodyPr wrap="none" rtlCol="0">
              <a:spAutoFit/>
            </a:bodyPr>
            <a:lstStyle/>
            <a:p>
              <a:r>
                <a:rPr lang="zh-TW" altLang="en-US" sz="2000" b="1" dirty="0" smtClean="0">
                  <a:solidFill>
                    <a:srgbClr val="1C1CA2"/>
                  </a:solidFill>
                  <a:latin typeface="微軟正黑體" panose="020B0604030504040204" pitchFamily="34" charset="-120"/>
                  <a:ea typeface="微軟正黑體" panose="020B0604030504040204" pitchFamily="34" charset="-120"/>
                </a:rPr>
                <a:t>議題</a:t>
              </a:r>
              <a:endParaRPr lang="en-US" altLang="zh-TW" sz="2000" b="1" dirty="0" smtClean="0">
                <a:solidFill>
                  <a:srgbClr val="1C1CA2"/>
                </a:solidFill>
                <a:latin typeface="微軟正黑體" panose="020B0604030504040204" pitchFamily="34" charset="-120"/>
                <a:ea typeface="微軟正黑體" panose="020B0604030504040204" pitchFamily="34" charset="-120"/>
              </a:endParaRPr>
            </a:p>
            <a:p>
              <a:r>
                <a:rPr lang="zh-TW" altLang="en-US" sz="2000" b="1" dirty="0" smtClean="0">
                  <a:solidFill>
                    <a:srgbClr val="1C1CA2"/>
                  </a:solidFill>
                  <a:latin typeface="微軟正黑體" panose="020B0604030504040204" pitchFamily="34" charset="-120"/>
                  <a:ea typeface="微軟正黑體" panose="020B0604030504040204" pitchFamily="34" charset="-120"/>
                </a:rPr>
                <a:t>說明</a:t>
              </a:r>
              <a:endParaRPr lang="zh-TW" altLang="en-US" sz="2000" b="1" dirty="0">
                <a:solidFill>
                  <a:srgbClr val="1C1CA2"/>
                </a:solidFill>
                <a:latin typeface="微軟正黑體" panose="020B0604030504040204" pitchFamily="34" charset="-120"/>
                <a:ea typeface="微軟正黑體" panose="020B0604030504040204" pitchFamily="34" charset="-120"/>
              </a:endParaRPr>
            </a:p>
          </p:txBody>
        </p:sp>
        <p:sp>
          <p:nvSpPr>
            <p:cNvPr id="8" name="矩形 7"/>
            <p:cNvSpPr/>
            <p:nvPr/>
          </p:nvSpPr>
          <p:spPr>
            <a:xfrm>
              <a:off x="1309457" y="879852"/>
              <a:ext cx="7227590" cy="1477328"/>
            </a:xfrm>
            <a:prstGeom prst="rect">
              <a:avLst/>
            </a:prstGeom>
          </p:spPr>
          <p:txBody>
            <a:bodyPr wrap="square">
              <a:spAutoFit/>
            </a:bodyPr>
            <a:lstStyle/>
            <a:p>
              <a:pPr>
                <a:spcBef>
                  <a:spcPts val="600"/>
                </a:spcBef>
                <a:spcAft>
                  <a:spcPts val="0"/>
                </a:spcAft>
              </a:pP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由於行動寬頻專用電信網路，性質上屬電信</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資源，考量行動寬頻專用電信網路之使用方式、網路特性、部分資安風險態樣及防護措施雖與</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5G</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行動寬頻業者相似，但因使用目的僅限供自己</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使用，為</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確保國家整體資通環境的安全</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，故行動寬頻專用電信網路仍應以保障內部網路使用為要，提出</a:t>
              </a:r>
              <a:r>
                <a:rPr lang="zh-TW" altLang="en-US" sz="18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資通安全維護規劃及符合性聲明之自評表</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grpSp>
      <p:grpSp>
        <p:nvGrpSpPr>
          <p:cNvPr id="9" name="群組 8"/>
          <p:cNvGrpSpPr/>
          <p:nvPr/>
        </p:nvGrpSpPr>
        <p:grpSpPr>
          <a:xfrm>
            <a:off x="867084" y="5229200"/>
            <a:ext cx="7848872" cy="1354125"/>
            <a:chOff x="958363" y="959222"/>
            <a:chExt cx="7848872" cy="1404178"/>
          </a:xfrm>
        </p:grpSpPr>
        <p:sp>
          <p:nvSpPr>
            <p:cNvPr id="10" name="矩形 9"/>
            <p:cNvSpPr/>
            <p:nvPr/>
          </p:nvSpPr>
          <p:spPr bwMode="auto">
            <a:xfrm>
              <a:off x="958363" y="1120122"/>
              <a:ext cx="7848872" cy="1243278"/>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11" name="Freeform 6"/>
            <p:cNvSpPr/>
            <p:nvPr/>
          </p:nvSpPr>
          <p:spPr bwMode="auto">
            <a:xfrm>
              <a:off x="1195113" y="959222"/>
              <a:ext cx="7192793" cy="193774"/>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Font typeface="Arial" panose="020B0604020202020204" pitchFamily="34" charset="0"/>
                <a:buNone/>
              </a:pPr>
              <a:endParaRPr kumimoji="0" lang="zh-CN" altLang="en-US" sz="1800">
                <a:solidFill>
                  <a:srgbClr val="FFFFFF"/>
                </a:solidFill>
                <a:latin typeface="Arial" panose="020B0604020202020204" pitchFamily="34" charset="0"/>
                <a:ea typeface="宋体" panose="02010600030101010101" pitchFamily="2" charset="-122"/>
              </a:endParaRPr>
            </a:p>
          </p:txBody>
        </p:sp>
        <p:sp>
          <p:nvSpPr>
            <p:cNvPr id="12" name="Freeform 7"/>
            <p:cNvSpPr/>
            <p:nvPr/>
          </p:nvSpPr>
          <p:spPr bwMode="auto">
            <a:xfrm>
              <a:off x="1664640" y="959222"/>
              <a:ext cx="6253737" cy="44296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E690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54A0D8"/>
                </a:solidFill>
                <a:effectLst/>
                <a:uLnTx/>
                <a:uFillTx/>
                <a:latin typeface="Arial" panose="020B0604020202020204" pitchFamily="34" charset="0"/>
                <a:ea typeface="宋体" panose="02010600030101010101" pitchFamily="2" charset="-122"/>
              </a:endParaRPr>
            </a:p>
          </p:txBody>
        </p:sp>
      </p:grpSp>
      <p:sp>
        <p:nvSpPr>
          <p:cNvPr id="13" name="內容版面配置區 2"/>
          <p:cNvSpPr>
            <a:spLocks noGrp="1"/>
          </p:cNvSpPr>
          <p:nvPr>
            <p:ph idx="4294967295"/>
          </p:nvPr>
        </p:nvSpPr>
        <p:spPr>
          <a:xfrm>
            <a:off x="449348" y="5656370"/>
            <a:ext cx="8280920" cy="5108575"/>
          </a:xfrm>
        </p:spPr>
        <p:txBody>
          <a:bodyPr>
            <a:noAutofit/>
          </a:bodyPr>
          <a:lstStyle/>
          <a:p>
            <a:pPr lvl="1">
              <a:lnSpc>
                <a:spcPts val="2400"/>
              </a:lnSpc>
              <a:spcBef>
                <a:spcPts val="600"/>
              </a:spcBef>
              <a:spcAft>
                <a:spcPts val="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議題二十五：行動寬頻專用電信網路之申請者，取得頻率使用證明後</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個月內，應提出網路之資通安全維護規劃及符合性聲明之自評表，對於提出時程及應提出之內容，有何看法及建議？</a:t>
            </a:r>
          </a:p>
        </p:txBody>
      </p:sp>
      <p:sp>
        <p:nvSpPr>
          <p:cNvPr id="15" name="文字方塊 14"/>
          <p:cNvSpPr txBox="1"/>
          <p:nvPr/>
        </p:nvSpPr>
        <p:spPr>
          <a:xfrm>
            <a:off x="3981041" y="5194705"/>
            <a:ext cx="1415772" cy="461665"/>
          </a:xfrm>
          <a:prstGeom prst="rect">
            <a:avLst/>
          </a:prstGeom>
          <a:noFill/>
        </p:spPr>
        <p:txBody>
          <a:bodyPr wrap="none" rtlCol="0">
            <a:spAutoFit/>
          </a:bodyPr>
          <a:lstStyle/>
          <a:p>
            <a:r>
              <a:rPr lang="zh-TW" altLang="en-US" sz="2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a:t>
            </a:r>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議題</a:t>
            </a:r>
          </a:p>
        </p:txBody>
      </p:sp>
    </p:spTree>
    <p:extLst>
      <p:ext uri="{BB962C8B-B14F-4D97-AF65-F5344CB8AC3E}">
        <p14:creationId xmlns:p14="http://schemas.microsoft.com/office/powerpoint/2010/main" val="3965780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981075"/>
          </a:xfrm>
        </p:spPr>
        <p:txBody>
          <a:bodyPr/>
          <a:lstStyle/>
          <a:p>
            <a:r>
              <a:rPr lang="zh-TW" altLang="en-US" dirty="0" smtClean="0">
                <a:solidFill>
                  <a:srgbClr val="1C1CA2"/>
                </a:solidFill>
                <a:latin typeface="微軟正黑體" panose="020B0604030504040204" pitchFamily="34" charset="-120"/>
                <a:ea typeface="微軟正黑體" panose="020B0604030504040204" pitchFamily="34" charset="-120"/>
              </a:rPr>
              <a:t>十、其他</a:t>
            </a:r>
            <a:endParaRPr lang="zh-TW" altLang="en-US" dirty="0">
              <a:solidFill>
                <a:srgbClr val="1C1CA2"/>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455826" y="834121"/>
            <a:ext cx="8518242" cy="2378859"/>
            <a:chOff x="456251" y="789128"/>
            <a:chExt cx="8128965" cy="2378859"/>
          </a:xfrm>
        </p:grpSpPr>
        <p:sp>
          <p:nvSpPr>
            <p:cNvPr id="5" name="圓角矩形 4"/>
            <p:cNvSpPr/>
            <p:nvPr/>
          </p:nvSpPr>
          <p:spPr bwMode="auto">
            <a:xfrm>
              <a:off x="844355" y="789130"/>
              <a:ext cx="7740861" cy="2378853"/>
            </a:xfrm>
            <a:prstGeom prst="roundRect">
              <a:avLst/>
            </a:prstGeom>
            <a:solidFill>
              <a:schemeClr val="bg1"/>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w="76200">
                  <a:solidFill>
                    <a:schemeClr val="tx1"/>
                  </a:solidFill>
                </a:ln>
                <a:solidFill>
                  <a:srgbClr val="FF0000"/>
                </a:solidFill>
                <a:effectLst/>
                <a:latin typeface="Times New Roman" pitchFamily="18" charset="0"/>
                <a:ea typeface="標楷體" pitchFamily="65" charset="-120"/>
              </a:endParaRPr>
            </a:p>
          </p:txBody>
        </p:sp>
        <p:sp>
          <p:nvSpPr>
            <p:cNvPr id="6" name="圓角化同側角落矩形 5"/>
            <p:cNvSpPr/>
            <p:nvPr/>
          </p:nvSpPr>
          <p:spPr bwMode="auto">
            <a:xfrm rot="16200000">
              <a:off x="-331275" y="1576654"/>
              <a:ext cx="2378859" cy="803808"/>
            </a:xfrm>
            <a:prstGeom prst="round2SameRect">
              <a:avLst/>
            </a:prstGeom>
            <a:solidFill>
              <a:srgbClr val="D6D6F5"/>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7" name="文字方塊 6"/>
            <p:cNvSpPr txBox="1"/>
            <p:nvPr/>
          </p:nvSpPr>
          <p:spPr>
            <a:xfrm>
              <a:off x="509341" y="1062317"/>
              <a:ext cx="697627" cy="707886"/>
            </a:xfrm>
            <a:prstGeom prst="rect">
              <a:avLst/>
            </a:prstGeom>
            <a:noFill/>
          </p:spPr>
          <p:txBody>
            <a:bodyPr wrap="none" rtlCol="0">
              <a:spAutoFit/>
            </a:bodyPr>
            <a:lstStyle/>
            <a:p>
              <a:r>
                <a:rPr lang="zh-TW" altLang="en-US" sz="2000" b="1" dirty="0" smtClean="0">
                  <a:solidFill>
                    <a:srgbClr val="1C1CA2"/>
                  </a:solidFill>
                  <a:latin typeface="微軟正黑體" panose="020B0604030504040204" pitchFamily="34" charset="-120"/>
                  <a:ea typeface="微軟正黑體" panose="020B0604030504040204" pitchFamily="34" charset="-120"/>
                </a:rPr>
                <a:t>議題</a:t>
              </a:r>
              <a:endParaRPr lang="en-US" altLang="zh-TW" sz="2000" b="1" dirty="0" smtClean="0">
                <a:solidFill>
                  <a:srgbClr val="1C1CA2"/>
                </a:solidFill>
                <a:latin typeface="微軟正黑體" panose="020B0604030504040204" pitchFamily="34" charset="-120"/>
                <a:ea typeface="微軟正黑體" panose="020B0604030504040204" pitchFamily="34" charset="-120"/>
              </a:endParaRPr>
            </a:p>
            <a:p>
              <a:r>
                <a:rPr lang="zh-TW" altLang="en-US" sz="2000" b="1" dirty="0" smtClean="0">
                  <a:solidFill>
                    <a:srgbClr val="1C1CA2"/>
                  </a:solidFill>
                  <a:latin typeface="微軟正黑體" panose="020B0604030504040204" pitchFamily="34" charset="-120"/>
                  <a:ea typeface="微軟正黑體" panose="020B0604030504040204" pitchFamily="34" charset="-120"/>
                </a:rPr>
                <a:t>說明</a:t>
              </a:r>
              <a:endParaRPr lang="zh-TW" altLang="en-US" sz="2000" b="1" dirty="0">
                <a:solidFill>
                  <a:srgbClr val="1C1CA2"/>
                </a:solidFill>
                <a:latin typeface="微軟正黑體" panose="020B0604030504040204" pitchFamily="34" charset="-120"/>
                <a:ea typeface="微軟正黑體" panose="020B0604030504040204" pitchFamily="34" charset="-120"/>
              </a:endParaRPr>
            </a:p>
          </p:txBody>
        </p:sp>
        <p:sp>
          <p:nvSpPr>
            <p:cNvPr id="8" name="矩形 7"/>
            <p:cNvSpPr/>
            <p:nvPr/>
          </p:nvSpPr>
          <p:spPr>
            <a:xfrm>
              <a:off x="1260057" y="944069"/>
              <a:ext cx="7227590" cy="2108269"/>
            </a:xfrm>
            <a:prstGeom prst="rect">
              <a:avLst/>
            </a:prstGeom>
          </p:spPr>
          <p:txBody>
            <a:bodyPr wrap="square">
              <a:spAutoFit/>
            </a:bodyPr>
            <a:lstStyle/>
            <a:p>
              <a:pPr marL="285750" indent="-285750">
                <a:spcBef>
                  <a:spcPts val="600"/>
                </a:spcBef>
                <a:spcAft>
                  <a:spcPts val="0"/>
                </a:spcAft>
                <a:buFont typeface="Arial" panose="020B0604020202020204" pitchFamily="34" charset="0"/>
                <a:buChar char="•"/>
              </a:pP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為完善本會對於行動寬頻專用網路政策規劃，除前述設置及用途、資訊揭露機制、執照效期及換發等九項議題外，有無其他與政策相關之建議或意見，敬請各界不吝提出。</a:t>
              </a: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285750" indent="-285750">
                <a:spcBef>
                  <a:spcPts val="600"/>
                </a:spcBef>
                <a:spcAft>
                  <a:spcPts val="0"/>
                </a:spcAft>
                <a:buFont typeface="Arial" panose="020B0604020202020204" pitchFamily="34" charset="0"/>
                <a:buChar char="•"/>
              </a:pP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另因</a:t>
              </a:r>
              <a:r>
                <a:rPr lang="zh-TW"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行動寬頻專用電網路在性質上</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屬</a:t>
              </a:r>
              <a:r>
                <a:rPr lang="zh-TW"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專用電信網路，僅限於供自己使用且原則不得連接公眾電信網路及收取費用，惟若實務上存在使用</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4.8-4.9GHz</a:t>
              </a:r>
              <a:r>
                <a:rPr lang="zh-TW"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頻段需求，但受限於專用電信網路之既有規範，致無法發展創新應用，是否得開放讓</a:t>
              </a:r>
              <a:r>
                <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4.8-4.9GHz</a:t>
              </a:r>
              <a:r>
                <a:rPr lang="zh-TW"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用於其他運用方式，尚待討論</a:t>
              </a:r>
              <a:endPar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grpSp>
      <p:grpSp>
        <p:nvGrpSpPr>
          <p:cNvPr id="16" name="群組 15"/>
          <p:cNvGrpSpPr/>
          <p:nvPr/>
        </p:nvGrpSpPr>
        <p:grpSpPr>
          <a:xfrm>
            <a:off x="647564" y="3429000"/>
            <a:ext cx="7848872" cy="2232247"/>
            <a:chOff x="958363" y="959222"/>
            <a:chExt cx="7848872" cy="2314759"/>
          </a:xfrm>
        </p:grpSpPr>
        <p:sp>
          <p:nvSpPr>
            <p:cNvPr id="17" name="矩形 16"/>
            <p:cNvSpPr/>
            <p:nvPr/>
          </p:nvSpPr>
          <p:spPr bwMode="auto">
            <a:xfrm>
              <a:off x="958363" y="1120121"/>
              <a:ext cx="7848872" cy="2153860"/>
            </a:xfrm>
            <a:prstGeom prst="rect">
              <a:avLst/>
            </a:prstGeom>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4D4D4D"/>
                </a:solidFill>
                <a:effectLst/>
                <a:uLnTx/>
                <a:uFillTx/>
                <a:latin typeface="Arial" panose="020B0604020202020204" pitchFamily="34" charset="0"/>
                <a:ea typeface="宋体" panose="02010600030101010101" pitchFamily="2" charset="-122"/>
              </a:endParaRPr>
            </a:p>
          </p:txBody>
        </p:sp>
        <p:sp>
          <p:nvSpPr>
            <p:cNvPr id="18" name="Freeform 6"/>
            <p:cNvSpPr/>
            <p:nvPr/>
          </p:nvSpPr>
          <p:spPr bwMode="auto">
            <a:xfrm>
              <a:off x="1195113" y="959222"/>
              <a:ext cx="7192793" cy="193774"/>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Font typeface="Arial" panose="020B0604020202020204" pitchFamily="34" charset="0"/>
                <a:buNone/>
              </a:pPr>
              <a:endParaRPr kumimoji="0" lang="zh-CN" altLang="en-US" sz="1800">
                <a:solidFill>
                  <a:srgbClr val="FFFFFF"/>
                </a:solidFill>
                <a:latin typeface="Arial" panose="020B0604020202020204" pitchFamily="34" charset="0"/>
                <a:ea typeface="宋体" panose="02010600030101010101" pitchFamily="2" charset="-122"/>
              </a:endParaRPr>
            </a:p>
          </p:txBody>
        </p:sp>
        <p:sp>
          <p:nvSpPr>
            <p:cNvPr id="19" name="Freeform 7"/>
            <p:cNvSpPr/>
            <p:nvPr/>
          </p:nvSpPr>
          <p:spPr bwMode="auto">
            <a:xfrm>
              <a:off x="1664640" y="959222"/>
              <a:ext cx="6253737" cy="458857"/>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rgbClr val="FE690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zh-CN" altLang="en-US" sz="1800" b="0" i="0" u="none" strike="noStrike" kern="0" cap="none" spc="0" normalizeH="0" baseline="0" noProof="0" smtClean="0">
                <a:ln>
                  <a:noFill/>
                </a:ln>
                <a:solidFill>
                  <a:srgbClr val="54A0D8"/>
                </a:solidFill>
                <a:effectLst/>
                <a:uLnTx/>
                <a:uFillTx/>
                <a:latin typeface="Arial" panose="020B0604020202020204" pitchFamily="34" charset="0"/>
                <a:ea typeface="宋体" panose="02010600030101010101" pitchFamily="2" charset="-122"/>
              </a:endParaRPr>
            </a:p>
          </p:txBody>
        </p:sp>
      </p:grpSp>
      <p:sp>
        <p:nvSpPr>
          <p:cNvPr id="20" name="文字方塊 19"/>
          <p:cNvSpPr txBox="1"/>
          <p:nvPr/>
        </p:nvSpPr>
        <p:spPr>
          <a:xfrm>
            <a:off x="3797525" y="3409836"/>
            <a:ext cx="1415772" cy="461665"/>
          </a:xfrm>
          <a:prstGeom prst="rect">
            <a:avLst/>
          </a:prstGeom>
          <a:noFill/>
        </p:spPr>
        <p:txBody>
          <a:bodyPr wrap="none" rtlCol="0">
            <a:spAutoFit/>
          </a:bodyPr>
          <a:lstStyle/>
          <a:p>
            <a:r>
              <a:rPr lang="zh-TW" altLang="en-US" sz="2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a:t>
            </a:r>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議題</a:t>
            </a:r>
          </a:p>
        </p:txBody>
      </p:sp>
      <p:sp>
        <p:nvSpPr>
          <p:cNvPr id="15" name="內容版面配置區 2"/>
          <p:cNvSpPr>
            <a:spLocks noGrp="1"/>
          </p:cNvSpPr>
          <p:nvPr>
            <p:ph idx="4294967295"/>
          </p:nvPr>
        </p:nvSpPr>
        <p:spPr>
          <a:xfrm>
            <a:off x="251520" y="3992048"/>
            <a:ext cx="8280920" cy="5108575"/>
          </a:xfrm>
        </p:spPr>
        <p:txBody>
          <a:bodyPr>
            <a:noAutofit/>
          </a:bodyPr>
          <a:lstStyle/>
          <a:p>
            <a:pPr lvl="1">
              <a:lnSpc>
                <a:spcPts val="26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議題二十六：</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中華民國無線電頻率分配表</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中，明定「</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4.8-4.9 GHz</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供行動寬頻專網於不得干擾合法通信且須忍受合法通信干擾之條件下使用」，性質上雖屬專用電信網路，惟</a:t>
            </a:r>
            <a:r>
              <a:rPr lang="en-US" altLang="zh-TW"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4.8-4.9GHz</a:t>
            </a: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頻段是否於專用電信網路使用外，尚有其他運用方式？</a:t>
            </a:r>
          </a:p>
          <a:p>
            <a:pPr lvl="1">
              <a:lnSpc>
                <a:spcPts val="2600"/>
              </a:lnSpc>
              <a:spcBef>
                <a:spcPts val="600"/>
              </a:spcBef>
              <a:spcAft>
                <a:spcPts val="600"/>
              </a:spcAft>
              <a:buClr>
                <a:srgbClr val="1C1CA2"/>
              </a:buClr>
              <a:buFont typeface="Wingdings" panose="05000000000000000000" pitchFamily="2" charset="2"/>
              <a:buChar char="l"/>
            </a:pPr>
            <a:r>
              <a:rPr lang="zh-TW" altLang="en-US" sz="16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議題二十七：其他建議或意見？</a:t>
            </a:r>
          </a:p>
        </p:txBody>
      </p:sp>
    </p:spTree>
    <p:extLst>
      <p:ext uri="{BB962C8B-B14F-4D97-AF65-F5344CB8AC3E}">
        <p14:creationId xmlns:p14="http://schemas.microsoft.com/office/powerpoint/2010/main" val="4079400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43808" y="2852936"/>
            <a:ext cx="3570208" cy="769441"/>
          </a:xfrm>
          <a:prstGeom prst="rect">
            <a:avLst/>
          </a:prstGeom>
        </p:spPr>
        <p:txBody>
          <a:bodyPr wrap="none">
            <a:spAutoFit/>
          </a:bodyPr>
          <a:lstStyle/>
          <a:p>
            <a:r>
              <a:rPr lang="zh-TW" altLang="en-US" sz="4400" b="1" dirty="0">
                <a:solidFill>
                  <a:srgbClr val="262699"/>
                </a:solidFill>
                <a:latin typeface="微軟正黑體" panose="020B0604030504040204" pitchFamily="34" charset="-120"/>
                <a:ea typeface="微軟正黑體" panose="020B0604030504040204" pitchFamily="34" charset="-120"/>
              </a:rPr>
              <a:t>諮詢議題綜整</a:t>
            </a:r>
            <a:endParaRPr lang="zh-TW" altLang="en-US" sz="4400" b="1" dirty="0">
              <a:solidFill>
                <a:srgbClr val="262699"/>
              </a:solidFill>
            </a:endParaRPr>
          </a:p>
        </p:txBody>
      </p:sp>
    </p:spTree>
    <p:extLst>
      <p:ext uri="{BB962C8B-B14F-4D97-AF65-F5344CB8AC3E}">
        <p14:creationId xmlns:p14="http://schemas.microsoft.com/office/powerpoint/2010/main" val="3575589297"/>
      </p:ext>
    </p:extLst>
  </p:cSld>
  <p:clrMapOvr>
    <a:masterClrMapping/>
  </p:clrMapOvr>
  <p:transition>
    <p:blind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bwMode="auto">
          <a:xfrm>
            <a:off x="1619672" y="404664"/>
            <a:ext cx="5915098" cy="591608"/>
          </a:xfrm>
          <a:prstGeom prst="roundRect">
            <a:avLst/>
          </a:prstGeom>
          <a:solidFill>
            <a:schemeClr val="accent2">
              <a:lumMod val="60000"/>
              <a:lumOff val="40000"/>
            </a:schemeClr>
          </a:solidFill>
          <a:ln w="57150" cap="flat" cmpd="sng" algn="ctr">
            <a:solidFill>
              <a:schemeClr val="bg1"/>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6" name="標題 1"/>
          <p:cNvSpPr>
            <a:spLocks noGrp="1"/>
          </p:cNvSpPr>
          <p:nvPr>
            <p:ph type="title"/>
          </p:nvPr>
        </p:nvSpPr>
        <p:spPr>
          <a:xfrm>
            <a:off x="1619647" y="435998"/>
            <a:ext cx="5915123" cy="560274"/>
          </a:xfrm>
        </p:spPr>
        <p:txBody>
          <a:bodyPr/>
          <a:lstStyle/>
          <a:p>
            <a:r>
              <a:rPr lang="zh-TW" altLang="en-US"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諮詢議題綜</a:t>
            </a:r>
            <a:r>
              <a:rPr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a:t>
            </a:r>
          </a:p>
        </p:txBody>
      </p:sp>
      <p:sp>
        <p:nvSpPr>
          <p:cNvPr id="7" name="矩形 6"/>
          <p:cNvSpPr/>
          <p:nvPr/>
        </p:nvSpPr>
        <p:spPr>
          <a:xfrm>
            <a:off x="539552" y="1052736"/>
            <a:ext cx="8244875" cy="5262979"/>
          </a:xfrm>
          <a:prstGeom prst="rect">
            <a:avLst/>
          </a:prstGeom>
        </p:spPr>
        <p:txBody>
          <a:bodyPr wrap="square">
            <a:spAutoFit/>
          </a:bodyPr>
          <a:lstStyle/>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議題一：</a:t>
            </a:r>
            <a:r>
              <a:rPr lang="zh-TW" altLang="en-US" sz="1600" dirty="0">
                <a:solidFill>
                  <a:schemeClr val="tx1"/>
                </a:solidFill>
                <a:latin typeface="微軟正黑體" panose="020B0604030504040204" pitchFamily="34" charset="-120"/>
                <a:ea typeface="微軟正黑體" panose="020B0604030504040204" pitchFamily="34" charset="-120"/>
              </a:rPr>
              <a:t>對於行動寬頻專用電信網路之定義，有何看法及建議？</a:t>
            </a: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議題二：</a:t>
            </a:r>
            <a:r>
              <a:rPr lang="zh-TW" altLang="en-US" sz="1600" dirty="0">
                <a:solidFill>
                  <a:schemeClr val="tx1"/>
                </a:solidFill>
                <a:latin typeface="微軟正黑體" panose="020B0604030504040204" pitchFamily="34" charset="-120"/>
                <a:ea typeface="微軟正黑體" panose="020B0604030504040204" pitchFamily="34" charset="-120"/>
              </a:rPr>
              <a:t>對於行動寬頻專用電信網路之用途，區分為「公共服務網路」及「自用網路」用途，有何看法及建議？</a:t>
            </a: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議題三：</a:t>
            </a:r>
            <a:r>
              <a:rPr lang="zh-TW" altLang="en-US" sz="1600" dirty="0">
                <a:solidFill>
                  <a:schemeClr val="tx1"/>
                </a:solidFill>
                <a:latin typeface="微軟正黑體" panose="020B0604030504040204" pitchFamily="34" charset="-120"/>
                <a:ea typeface="微軟正黑體" panose="020B0604030504040204" pitchFamily="34" charset="-120"/>
              </a:rPr>
              <a:t>行動寬頻專用電信網路之基地臺應自建，惟核心網路應要求全部自建或得組合他人核心網路（如網路切片或</a:t>
            </a:r>
            <a:r>
              <a:rPr lang="en-US" altLang="zh-TW" sz="1600" dirty="0">
                <a:solidFill>
                  <a:schemeClr val="tx1"/>
                </a:solidFill>
                <a:latin typeface="微軟正黑體" panose="020B0604030504040204" pitchFamily="34" charset="-120"/>
                <a:ea typeface="微軟正黑體" panose="020B0604030504040204" pitchFamily="34" charset="-120"/>
              </a:rPr>
              <a:t>UPF</a:t>
            </a:r>
            <a:r>
              <a:rPr lang="zh-TW" altLang="en-US" sz="1600" dirty="0">
                <a:solidFill>
                  <a:schemeClr val="tx1"/>
                </a:solidFill>
                <a:latin typeface="微軟正黑體" panose="020B0604030504040204" pitchFamily="34" charset="-120"/>
                <a:ea typeface="微軟正黑體" panose="020B0604030504040204" pitchFamily="34" charset="-120"/>
              </a:rPr>
              <a:t>部分自建）？理由為何？</a:t>
            </a: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議題四：</a:t>
            </a:r>
            <a:r>
              <a:rPr lang="zh-TW" altLang="en-US" sz="1600" dirty="0">
                <a:solidFill>
                  <a:schemeClr val="tx1"/>
                </a:solidFill>
                <a:latin typeface="微軟正黑體" panose="020B0604030504040204" pitchFamily="34" charset="-120"/>
                <a:ea typeface="微軟正黑體" panose="020B0604030504040204" pitchFamily="34" charset="-120"/>
              </a:rPr>
              <a:t>承上，若同意行動寬頻專用電信網路之核心網路得組合他人核心網路，如何處理網路管控能力問題（如故障管理、組態管理、效能管理、資通安全管理等）？</a:t>
            </a: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議題五：</a:t>
            </a:r>
            <a:r>
              <a:rPr lang="zh-TW" altLang="en-US" sz="1600" dirty="0">
                <a:solidFill>
                  <a:schemeClr val="tx1"/>
                </a:solidFill>
                <a:latin typeface="微軟正黑體" panose="020B0604030504040204" pitchFamily="34" charset="-120"/>
                <a:ea typeface="微軟正黑體" panose="020B0604030504040204" pitchFamily="34" charset="-120"/>
              </a:rPr>
              <a:t>承上，若不同意行動寬頻專用電信網路之核心網路得組合他人核心網路，對於無法負擔自建獨立組網之申請者，有無其他替代方案？　</a:t>
            </a: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議題六：</a:t>
            </a:r>
            <a:r>
              <a:rPr lang="zh-TW" altLang="en-US" sz="1600" dirty="0">
                <a:solidFill>
                  <a:schemeClr val="tx1"/>
                </a:solidFill>
                <a:latin typeface="微軟正黑體" panose="020B0604030504040204" pitchFamily="34" charset="-120"/>
                <a:ea typeface="微軟正黑體" panose="020B0604030504040204" pitchFamily="34" charset="-120"/>
              </a:rPr>
              <a:t>行動寬頻專用電信網路之申請場域地理範圍，應以申請者具所有權、租賃契約關係、地上權、農育權或實際支配管理權之土地或建物為限。對此政策方向有何看法及建議？</a:t>
            </a: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議題七：</a:t>
            </a:r>
            <a:r>
              <a:rPr lang="zh-TW" altLang="en-US" sz="1600" dirty="0">
                <a:solidFill>
                  <a:schemeClr val="tx1"/>
                </a:solidFill>
                <a:latin typeface="微軟正黑體" panose="020B0604030504040204" pitchFamily="34" charset="-120"/>
                <a:ea typeface="微軟正黑體" panose="020B0604030504040204" pitchFamily="34" charset="-120"/>
              </a:rPr>
              <a:t>承上，為避免管理人資格取得容易，故管理人資格應限於公共服務網路用途為限，對此政策方向有何看法及建議</a:t>
            </a:r>
            <a:r>
              <a:rPr lang="zh-TW" altLang="en-US" sz="1600" dirty="0" smtClean="0">
                <a:solidFill>
                  <a:schemeClr val="tx1"/>
                </a:solidFill>
                <a:latin typeface="微軟正黑體" panose="020B0604030504040204" pitchFamily="34" charset="-120"/>
                <a:ea typeface="微軟正黑體" panose="020B0604030504040204" pitchFamily="34" charset="-120"/>
              </a:rPr>
              <a:t>？</a:t>
            </a: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議題八：</a:t>
            </a:r>
            <a:r>
              <a:rPr lang="zh-TW" altLang="en-US" sz="1600" dirty="0">
                <a:solidFill>
                  <a:schemeClr val="tx1"/>
                </a:solidFill>
                <a:latin typeface="微軟正黑體" panose="020B0604030504040204" pitchFamily="34" charset="-120"/>
                <a:ea typeface="微軟正黑體" panose="020B0604030504040204" pitchFamily="34" charset="-120"/>
              </a:rPr>
              <a:t>為確認使用人及管理人之資格，避免日後紛爭，將要求以使用人及管理人身分提出申請者，應出具經公證之證明文件，此政策是否合理，理由為何？</a:t>
            </a:r>
          </a:p>
          <a:p>
            <a:pPr marL="342900" indent="-342900">
              <a:spcBef>
                <a:spcPts val="600"/>
              </a:spcBef>
              <a:buFont typeface="Arial" panose="020B0604020202020204" pitchFamily="34" charset="0"/>
              <a:buChar char="•"/>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05412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7317" y="1230029"/>
            <a:ext cx="7975124" cy="4342471"/>
          </a:xfrm>
          <a:prstGeom prst="rect">
            <a:avLst/>
          </a:prstGeom>
        </p:spPr>
        <p:txBody>
          <a:bodyPr wrap="square">
            <a:spAutoFit/>
          </a:bodyPr>
          <a:lstStyle/>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議題九：</a:t>
            </a:r>
            <a:r>
              <a:rPr lang="zh-TW" altLang="en-US" sz="1600" dirty="0">
                <a:solidFill>
                  <a:schemeClr val="tx1"/>
                </a:solidFill>
                <a:latin typeface="微軟正黑體" panose="020B0604030504040204" pitchFamily="34" charset="-120"/>
                <a:ea typeface="微軟正黑體" panose="020B0604030504040204" pitchFamily="34" charset="-120"/>
              </a:rPr>
              <a:t>行動寬頻專用電信網路如發生同一地理區域有二以上申請者提出申請，其解決機制如法律有規定或契約另有訂定者，從其規定；若無則應自行協調處理，協調不成者以所有人優先於使用人、使用人優先於管理人提出申請。就該機制有何看法及建議</a:t>
            </a:r>
            <a:r>
              <a:rPr lang="zh-TW" altLang="en-US" sz="1600" dirty="0" smtClean="0">
                <a:solidFill>
                  <a:schemeClr val="tx1"/>
                </a:solidFill>
                <a:latin typeface="微軟正黑體" panose="020B0604030504040204" pitchFamily="34" charset="-120"/>
                <a:ea typeface="微軟正黑體" panose="020B0604030504040204" pitchFamily="34" charset="-120"/>
              </a:rPr>
              <a:t>？</a:t>
            </a:r>
            <a:endParaRPr lang="en-US" altLang="zh-TW" sz="1600" b="1"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100"/>
              </a:lnSpc>
              <a:spcBef>
                <a:spcPts val="600"/>
              </a:spcBef>
              <a:buFont typeface="Arial" panose="020B0604020202020204" pitchFamily="34" charset="0"/>
              <a:buChar char="•"/>
            </a:pPr>
            <a:r>
              <a:rPr lang="zh-TW" altLang="en-US" sz="1600" b="1" dirty="0" smtClean="0">
                <a:solidFill>
                  <a:schemeClr val="tx1"/>
                </a:solidFill>
                <a:latin typeface="微軟正黑體" panose="020B0604030504040204" pitchFamily="34" charset="-120"/>
                <a:ea typeface="微軟正黑體" panose="020B0604030504040204" pitchFamily="34" charset="-120"/>
              </a:rPr>
              <a:t>議題十：</a:t>
            </a:r>
            <a:r>
              <a:rPr lang="zh-TW" altLang="en-US" sz="1600" dirty="0" smtClean="0">
                <a:solidFill>
                  <a:schemeClr val="tx1"/>
                </a:solidFill>
                <a:latin typeface="微軟正黑體" panose="020B0604030504040204" pitchFamily="34" charset="-120"/>
                <a:ea typeface="微軟正黑體" panose="020B0604030504040204" pitchFamily="34" charset="-120"/>
              </a:rPr>
              <a:t>對於行動寬頻專用電信網路供自己使用之判斷標準，除前揭五點外，有無其他判斷要件？理由為何？</a:t>
            </a:r>
          </a:p>
          <a:p>
            <a:pPr marL="342900" indent="-342900">
              <a:lnSpc>
                <a:spcPts val="2100"/>
              </a:lnSpc>
              <a:spcBef>
                <a:spcPts val="600"/>
              </a:spcBef>
              <a:buFont typeface="Arial" panose="020B0604020202020204" pitchFamily="34" charset="0"/>
              <a:buChar char="•"/>
            </a:pPr>
            <a:r>
              <a:rPr lang="zh-TW" altLang="en-US" sz="1600" b="1" dirty="0" smtClean="0">
                <a:solidFill>
                  <a:schemeClr val="tx1"/>
                </a:solidFill>
                <a:latin typeface="微軟正黑體" panose="020B0604030504040204" pitchFamily="34" charset="-120"/>
                <a:ea typeface="微軟正黑體" panose="020B0604030504040204" pitchFamily="34" charset="-120"/>
              </a:rPr>
              <a:t>議題</a:t>
            </a:r>
            <a:r>
              <a:rPr lang="zh-TW" altLang="en-US" sz="1600" b="1" dirty="0">
                <a:solidFill>
                  <a:schemeClr val="tx1"/>
                </a:solidFill>
                <a:latin typeface="微軟正黑體" panose="020B0604030504040204" pitchFamily="34" charset="-120"/>
                <a:ea typeface="微軟正黑體" panose="020B0604030504040204" pitchFamily="34" charset="-120"/>
              </a:rPr>
              <a:t>十一：</a:t>
            </a:r>
            <a:r>
              <a:rPr lang="zh-TW" altLang="en-US" sz="1600" dirty="0">
                <a:solidFill>
                  <a:schemeClr val="tx1"/>
                </a:solidFill>
                <a:latin typeface="微軟正黑體" panose="020B0604030504040204" pitchFamily="34" charset="-120"/>
                <a:ea typeface="微軟正黑體" panose="020B0604030504040204" pitchFamily="34" charset="-120"/>
              </a:rPr>
              <a:t>承上，以下情形是否屬供自己使用？理由為何？</a:t>
            </a:r>
            <a:br>
              <a:rPr lang="zh-TW" altLang="en-US" sz="1600" dirty="0">
                <a:solidFill>
                  <a:schemeClr val="tx1"/>
                </a:solidFill>
                <a:latin typeface="微軟正黑體" panose="020B0604030504040204" pitchFamily="34" charset="-120"/>
                <a:ea typeface="微軟正黑體" panose="020B0604030504040204" pitchFamily="34" charset="-120"/>
              </a:rPr>
            </a:br>
            <a:r>
              <a:rPr lang="zh-TW" altLang="en-US" sz="1600" dirty="0">
                <a:solidFill>
                  <a:schemeClr val="tx1"/>
                </a:solidFill>
                <a:latin typeface="微軟正黑體" panose="020B0604030504040204" pitchFamily="34" charset="-120"/>
                <a:ea typeface="微軟正黑體" panose="020B0604030504040204" pitchFamily="34" charset="-120"/>
              </a:rPr>
              <a:t>（一）申請者之網路供進駐廠商（承租人）使用。</a:t>
            </a:r>
            <a:br>
              <a:rPr lang="zh-TW" altLang="en-US" sz="1600" dirty="0">
                <a:solidFill>
                  <a:schemeClr val="tx1"/>
                </a:solidFill>
                <a:latin typeface="微軟正黑體" panose="020B0604030504040204" pitchFamily="34" charset="-120"/>
                <a:ea typeface="微軟正黑體" panose="020B0604030504040204" pitchFamily="34" charset="-120"/>
              </a:rPr>
            </a:br>
            <a:r>
              <a:rPr lang="zh-TW" altLang="en-US" sz="1600" dirty="0">
                <a:solidFill>
                  <a:schemeClr val="tx1"/>
                </a:solidFill>
                <a:latin typeface="微軟正黑體" panose="020B0604030504040204" pitchFamily="34" charset="-120"/>
                <a:ea typeface="微軟正黑體" panose="020B0604030504040204" pitchFamily="34" charset="-120"/>
              </a:rPr>
              <a:t>（二）申請者將網路提供上下游廠商或關係企業使用。若認屬供自己使用，可能涉及用途過寬，存在營利行為之疑慮，如何解決？</a:t>
            </a:r>
            <a:br>
              <a:rPr lang="zh-TW" altLang="en-US" sz="1600" dirty="0">
                <a:solidFill>
                  <a:schemeClr val="tx1"/>
                </a:solidFill>
                <a:latin typeface="微軟正黑體" panose="020B0604030504040204" pitchFamily="34" charset="-120"/>
                <a:ea typeface="微軟正黑體" panose="020B0604030504040204" pitchFamily="34" charset="-120"/>
              </a:rPr>
            </a:br>
            <a:r>
              <a:rPr lang="zh-TW" altLang="en-US" sz="1600" dirty="0">
                <a:solidFill>
                  <a:schemeClr val="tx1"/>
                </a:solidFill>
                <a:latin typeface="微軟正黑體" panose="020B0604030504040204" pitchFamily="34" charset="-120"/>
                <a:ea typeface="微軟正黑體" panose="020B0604030504040204" pitchFamily="34" charset="-120"/>
              </a:rPr>
              <a:t>（三）系統整合商因契約關係於不同土地或建物上布建行動寬頻專用電信網路，惟實際使用網路者乃為該土地或建物之所有人。</a:t>
            </a:r>
            <a:br>
              <a:rPr lang="zh-TW" altLang="en-US" sz="1600" dirty="0">
                <a:solidFill>
                  <a:schemeClr val="tx1"/>
                </a:solidFill>
                <a:latin typeface="微軟正黑體" panose="020B0604030504040204" pitchFamily="34" charset="-120"/>
                <a:ea typeface="微軟正黑體" panose="020B0604030504040204" pitchFamily="34" charset="-120"/>
              </a:rPr>
            </a:br>
            <a:r>
              <a:rPr lang="zh-TW" altLang="en-US" sz="1600" dirty="0">
                <a:solidFill>
                  <a:schemeClr val="tx1"/>
                </a:solidFill>
                <a:latin typeface="微軟正黑體" panose="020B0604030504040204" pitchFamily="34" charset="-120"/>
                <a:ea typeface="微軟正黑體" panose="020B0604030504040204" pitchFamily="34" charset="-120"/>
              </a:rPr>
              <a:t>（四）其他建議或意見？</a:t>
            </a: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議題十二：</a:t>
            </a:r>
            <a:r>
              <a:rPr lang="zh-TW" altLang="en-US" sz="1600" dirty="0">
                <a:solidFill>
                  <a:schemeClr val="tx1"/>
                </a:solidFill>
                <a:latin typeface="微軟正黑體" panose="020B0604030504040204" pitchFamily="34" charset="-120"/>
                <a:ea typeface="微軟正黑體" panose="020B0604030504040204" pitchFamily="34" charset="-120"/>
              </a:rPr>
              <a:t>承上，對於供自己使用之判斷標準，應否設定彈性檢視機制，以符合多元專用場域需求？對於運作方式有何建議？</a:t>
            </a:r>
          </a:p>
        </p:txBody>
      </p:sp>
      <p:sp>
        <p:nvSpPr>
          <p:cNvPr id="8" name="圓角矩形 7"/>
          <p:cNvSpPr/>
          <p:nvPr/>
        </p:nvSpPr>
        <p:spPr bwMode="auto">
          <a:xfrm>
            <a:off x="1619672" y="404664"/>
            <a:ext cx="5915098" cy="591608"/>
          </a:xfrm>
          <a:prstGeom prst="roundRect">
            <a:avLst/>
          </a:prstGeom>
          <a:solidFill>
            <a:schemeClr val="accent2">
              <a:lumMod val="60000"/>
              <a:lumOff val="40000"/>
            </a:schemeClr>
          </a:solidFill>
          <a:ln w="57150" cap="flat" cmpd="sng" algn="ctr">
            <a:solidFill>
              <a:schemeClr val="bg1"/>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9" name="標題 1"/>
          <p:cNvSpPr>
            <a:spLocks noGrp="1"/>
          </p:cNvSpPr>
          <p:nvPr>
            <p:ph type="title"/>
          </p:nvPr>
        </p:nvSpPr>
        <p:spPr>
          <a:xfrm>
            <a:off x="1619647" y="435998"/>
            <a:ext cx="5915123" cy="560274"/>
          </a:xfrm>
        </p:spPr>
        <p:txBody>
          <a:bodyPr/>
          <a:lstStyle/>
          <a:p>
            <a:r>
              <a:rPr lang="zh-TW" altLang="en-US"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諮詢議題綜</a:t>
            </a:r>
            <a:r>
              <a:rPr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a:t>
            </a:r>
          </a:p>
        </p:txBody>
      </p:sp>
    </p:spTree>
    <p:extLst>
      <p:ext uri="{BB962C8B-B14F-4D97-AF65-F5344CB8AC3E}">
        <p14:creationId xmlns:p14="http://schemas.microsoft.com/office/powerpoint/2010/main" val="47896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7317" y="1230029"/>
            <a:ext cx="7975124" cy="5324535"/>
          </a:xfrm>
          <a:prstGeom prst="rect">
            <a:avLst/>
          </a:prstGeom>
        </p:spPr>
        <p:txBody>
          <a:bodyPr wrap="square">
            <a:spAutoFit/>
          </a:bodyPr>
          <a:lstStyle/>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議題十三：</a:t>
            </a:r>
            <a:r>
              <a:rPr lang="zh-TW" altLang="en-US" sz="1600" dirty="0">
                <a:solidFill>
                  <a:schemeClr val="tx1"/>
                </a:solidFill>
                <a:latin typeface="微軟正黑體" panose="020B0604030504040204" pitchFamily="34" charset="-120"/>
                <a:ea typeface="微軟正黑體" panose="020B0604030504040204" pitchFamily="34" charset="-120"/>
              </a:rPr>
              <a:t>對於申請案資訊揭露機制，有何看法及建議？</a:t>
            </a:r>
            <a:br>
              <a:rPr lang="zh-TW" altLang="en-US" sz="1600" dirty="0">
                <a:solidFill>
                  <a:schemeClr val="tx1"/>
                </a:solidFill>
                <a:latin typeface="微軟正黑體" panose="020B0604030504040204" pitchFamily="34" charset="-120"/>
                <a:ea typeface="微軟正黑體" panose="020B0604030504040204" pitchFamily="34" charset="-120"/>
              </a:rPr>
            </a:br>
            <a:r>
              <a:rPr lang="zh-TW" altLang="en-US" sz="1600" dirty="0">
                <a:solidFill>
                  <a:schemeClr val="tx1"/>
                </a:solidFill>
                <a:latin typeface="微軟正黑體" panose="020B0604030504040204" pitchFamily="34" charset="-120"/>
                <a:ea typeface="微軟正黑體" panose="020B0604030504040204" pitchFamily="34" charset="-120"/>
              </a:rPr>
              <a:t>（一）相鄰或重疊地理區域有其他申請者提出申請時，申請者間於公告期滿</a:t>
            </a:r>
            <a:r>
              <a:rPr lang="en-US" altLang="zh-TW" sz="1600" dirty="0">
                <a:solidFill>
                  <a:schemeClr val="tx1"/>
                </a:solidFill>
                <a:latin typeface="微軟正黑體" panose="020B0604030504040204" pitchFamily="34" charset="-120"/>
                <a:ea typeface="微軟正黑體" panose="020B0604030504040204" pitchFamily="34" charset="-120"/>
              </a:rPr>
              <a:t>3</a:t>
            </a:r>
            <a:r>
              <a:rPr lang="zh-TW" altLang="en-US" sz="1600" dirty="0">
                <a:solidFill>
                  <a:schemeClr val="tx1"/>
                </a:solidFill>
                <a:latin typeface="微軟正黑體" panose="020B0604030504040204" pitchFamily="34" charset="-120"/>
                <a:ea typeface="微軟正黑體" panose="020B0604030504040204" pitchFamily="34" charset="-120"/>
              </a:rPr>
              <a:t>個月內，完成簽訂協議書，並提出行動寬頻專用電信網路申請，對此有何看法及建議？</a:t>
            </a:r>
            <a:br>
              <a:rPr lang="zh-TW" altLang="en-US" sz="1600" dirty="0">
                <a:solidFill>
                  <a:schemeClr val="tx1"/>
                </a:solidFill>
                <a:latin typeface="微軟正黑體" panose="020B0604030504040204" pitchFamily="34" charset="-120"/>
                <a:ea typeface="微軟正黑體" panose="020B0604030504040204" pitchFamily="34" charset="-120"/>
              </a:rPr>
            </a:br>
            <a:r>
              <a:rPr lang="zh-TW" altLang="en-US" sz="1600" dirty="0">
                <a:solidFill>
                  <a:schemeClr val="tx1"/>
                </a:solidFill>
                <a:latin typeface="微軟正黑體" panose="020B0604030504040204" pitchFamily="34" charset="-120"/>
                <a:ea typeface="微軟正黑體" panose="020B0604030504040204" pitchFamily="34" charset="-120"/>
              </a:rPr>
              <a:t>（二）對於網路設置計畫構想書之內容，有何看法及建議？是否足夠申請者協調之用？如何避免洩漏申請者之營業秘密？</a:t>
            </a:r>
            <a:br>
              <a:rPr lang="zh-TW" altLang="en-US" sz="1600" dirty="0">
                <a:solidFill>
                  <a:schemeClr val="tx1"/>
                </a:solidFill>
                <a:latin typeface="微軟正黑體" panose="020B0604030504040204" pitchFamily="34" charset="-120"/>
                <a:ea typeface="微軟正黑體" panose="020B0604030504040204" pitchFamily="34" charset="-120"/>
              </a:rPr>
            </a:br>
            <a:r>
              <a:rPr lang="zh-TW" altLang="en-US" sz="1600" dirty="0">
                <a:solidFill>
                  <a:schemeClr val="tx1"/>
                </a:solidFill>
                <a:latin typeface="微軟正黑體" panose="020B0604030504040204" pitchFamily="34" charset="-120"/>
                <a:ea typeface="微軟正黑體" panose="020B0604030504040204" pitchFamily="34" charset="-120"/>
              </a:rPr>
              <a:t>（三）對於得不辦理公開諮詢之例外情形。有何看法及建議？</a:t>
            </a:r>
            <a:br>
              <a:rPr lang="zh-TW" altLang="en-US" sz="1600" dirty="0">
                <a:solidFill>
                  <a:schemeClr val="tx1"/>
                </a:solidFill>
                <a:latin typeface="微軟正黑體" panose="020B0604030504040204" pitchFamily="34" charset="-120"/>
                <a:ea typeface="微軟正黑體" panose="020B0604030504040204" pitchFamily="34" charset="-120"/>
              </a:rPr>
            </a:br>
            <a:r>
              <a:rPr lang="zh-TW" altLang="en-US" sz="1600" dirty="0">
                <a:solidFill>
                  <a:schemeClr val="tx1"/>
                </a:solidFill>
                <a:latin typeface="微軟正黑體" panose="020B0604030504040204" pitchFamily="34" charset="-120"/>
                <a:ea typeface="微軟正黑體" panose="020B0604030504040204" pitchFamily="34" charset="-120"/>
              </a:rPr>
              <a:t>（四）其他建議或意見</a:t>
            </a:r>
            <a:r>
              <a:rPr lang="zh-TW" altLang="en-US" sz="1600" dirty="0" smtClean="0">
                <a:solidFill>
                  <a:schemeClr val="tx1"/>
                </a:solidFill>
                <a:latin typeface="微軟正黑體" panose="020B0604030504040204" pitchFamily="34" charset="-120"/>
                <a:ea typeface="微軟正黑體" panose="020B0604030504040204" pitchFamily="34" charset="-120"/>
              </a:rPr>
              <a:t>？</a:t>
            </a: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議題十四：</a:t>
            </a:r>
            <a:r>
              <a:rPr lang="zh-TW" altLang="en-US" sz="1600" dirty="0">
                <a:solidFill>
                  <a:schemeClr val="tx1"/>
                </a:solidFill>
                <a:latin typeface="微軟正黑體" panose="020B0604030504040204" pitchFamily="34" charset="-120"/>
                <a:ea typeface="微軟正黑體" panose="020B0604030504040204" pitchFamily="34" charset="-120"/>
              </a:rPr>
              <a:t>行動寬頻專用電信網路之頻率使用證明：公共服務網路最長</a:t>
            </a:r>
            <a:r>
              <a:rPr lang="en-US" altLang="zh-TW" sz="1600" dirty="0">
                <a:solidFill>
                  <a:schemeClr val="tx1"/>
                </a:solidFill>
                <a:latin typeface="微軟正黑體" panose="020B0604030504040204" pitchFamily="34" charset="-120"/>
                <a:ea typeface="微軟正黑體" panose="020B0604030504040204" pitchFamily="34" charset="-120"/>
              </a:rPr>
              <a:t>10</a:t>
            </a:r>
            <a:r>
              <a:rPr lang="zh-TW" altLang="en-US" sz="1600" dirty="0">
                <a:solidFill>
                  <a:schemeClr val="tx1"/>
                </a:solidFill>
                <a:latin typeface="微軟正黑體" panose="020B0604030504040204" pitchFamily="34" charset="-120"/>
                <a:ea typeface="微軟正黑體" panose="020B0604030504040204" pitchFamily="34" charset="-120"/>
              </a:rPr>
              <a:t>年、自用網路最長</a:t>
            </a:r>
            <a:r>
              <a:rPr lang="en-US" altLang="zh-TW" sz="1600" dirty="0">
                <a:solidFill>
                  <a:schemeClr val="tx1"/>
                </a:solidFill>
                <a:latin typeface="微軟正黑體" panose="020B0604030504040204" pitchFamily="34" charset="-120"/>
                <a:ea typeface="微軟正黑體" panose="020B0604030504040204" pitchFamily="34" charset="-120"/>
              </a:rPr>
              <a:t>5</a:t>
            </a:r>
            <a:r>
              <a:rPr lang="zh-TW" altLang="en-US" sz="1600" dirty="0">
                <a:solidFill>
                  <a:schemeClr val="tx1"/>
                </a:solidFill>
                <a:latin typeface="微軟正黑體" panose="020B0604030504040204" pitchFamily="34" charset="-120"/>
                <a:ea typeface="微軟正黑體" panose="020B0604030504040204" pitchFamily="34" charset="-120"/>
              </a:rPr>
              <a:t>年；電臺執照效期皆為</a:t>
            </a:r>
            <a:r>
              <a:rPr lang="en-US" altLang="zh-TW" sz="1600" dirty="0">
                <a:solidFill>
                  <a:schemeClr val="tx1"/>
                </a:solidFill>
                <a:latin typeface="微軟正黑體" panose="020B0604030504040204" pitchFamily="34" charset="-120"/>
                <a:ea typeface="微軟正黑體" panose="020B0604030504040204" pitchFamily="34" charset="-120"/>
              </a:rPr>
              <a:t>5</a:t>
            </a:r>
            <a:r>
              <a:rPr lang="zh-TW" altLang="en-US" sz="1600" dirty="0">
                <a:solidFill>
                  <a:schemeClr val="tx1"/>
                </a:solidFill>
                <a:latin typeface="微軟正黑體" panose="020B0604030504040204" pitchFamily="34" charset="-120"/>
                <a:ea typeface="微軟正黑體" panose="020B0604030504040204" pitchFamily="34" charset="-120"/>
              </a:rPr>
              <a:t>年，對此有何看法及建議？</a:t>
            </a: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議題十五：</a:t>
            </a:r>
            <a:r>
              <a:rPr lang="zh-TW" altLang="en-US" sz="1600" dirty="0">
                <a:solidFill>
                  <a:schemeClr val="tx1"/>
                </a:solidFill>
                <a:latin typeface="微軟正黑體" panose="020B0604030504040204" pitchFamily="34" charset="-120"/>
                <a:ea typeface="微軟正黑體" panose="020B0604030504040204" pitchFamily="34" charset="-120"/>
              </a:rPr>
              <a:t>若未來確定釋出相鄰</a:t>
            </a:r>
            <a:r>
              <a:rPr lang="en-US" altLang="zh-TW" sz="1600" dirty="0">
                <a:solidFill>
                  <a:schemeClr val="tx1"/>
                </a:solidFill>
                <a:latin typeface="微軟正黑體" panose="020B0604030504040204" pitchFamily="34" charset="-120"/>
                <a:ea typeface="微軟正黑體" panose="020B0604030504040204" pitchFamily="34" charset="-120"/>
              </a:rPr>
              <a:t>4.7-4.8GHz</a:t>
            </a:r>
            <a:r>
              <a:rPr lang="zh-TW" altLang="en-US" sz="1600" dirty="0">
                <a:solidFill>
                  <a:schemeClr val="tx1"/>
                </a:solidFill>
                <a:latin typeface="微軟正黑體" panose="020B0604030504040204" pitchFamily="34" charset="-120"/>
                <a:ea typeface="微軟正黑體" panose="020B0604030504040204" pitchFamily="34" charset="-120"/>
              </a:rPr>
              <a:t>及</a:t>
            </a:r>
            <a:r>
              <a:rPr lang="en-US" altLang="zh-TW" sz="1600" dirty="0">
                <a:solidFill>
                  <a:schemeClr val="tx1"/>
                </a:solidFill>
                <a:latin typeface="微軟正黑體" panose="020B0604030504040204" pitchFamily="34" charset="-120"/>
                <a:ea typeface="微軟正黑體" panose="020B0604030504040204" pitchFamily="34" charset="-120"/>
              </a:rPr>
              <a:t>4.9-5GHz</a:t>
            </a:r>
            <a:r>
              <a:rPr lang="zh-TW" altLang="en-US" sz="1600" dirty="0">
                <a:solidFill>
                  <a:schemeClr val="tx1"/>
                </a:solidFill>
                <a:latin typeface="微軟正黑體" panose="020B0604030504040204" pitchFamily="34" charset="-120"/>
                <a:ea typeface="微軟正黑體" panose="020B0604030504040204" pitchFamily="34" charset="-120"/>
              </a:rPr>
              <a:t>頻段供商用行動寬頻使用，</a:t>
            </a:r>
            <a:r>
              <a:rPr lang="en-US" altLang="zh-TW" sz="1600" dirty="0">
                <a:solidFill>
                  <a:schemeClr val="tx1"/>
                </a:solidFill>
                <a:latin typeface="微軟正黑體" panose="020B0604030504040204" pitchFamily="34" charset="-120"/>
                <a:ea typeface="微軟正黑體" panose="020B0604030504040204" pitchFamily="34" charset="-120"/>
              </a:rPr>
              <a:t>4.8-4.9GHz</a:t>
            </a:r>
            <a:r>
              <a:rPr lang="zh-TW" altLang="en-US" sz="1600" dirty="0">
                <a:solidFill>
                  <a:schemeClr val="tx1"/>
                </a:solidFill>
                <a:latin typeface="微軟正黑體" panose="020B0604030504040204" pitchFamily="34" charset="-120"/>
                <a:ea typeface="微軟正黑體" panose="020B0604030504040204" pitchFamily="34" charset="-120"/>
              </a:rPr>
              <a:t>最後一次執照屆至日期不得逾</a:t>
            </a:r>
            <a:r>
              <a:rPr lang="en-US" altLang="zh-TW" sz="1600" dirty="0">
                <a:solidFill>
                  <a:schemeClr val="tx1"/>
                </a:solidFill>
                <a:latin typeface="微軟正黑體" panose="020B0604030504040204" pitchFamily="34" charset="-120"/>
                <a:ea typeface="微軟正黑體" panose="020B0604030504040204" pitchFamily="34" charset="-120"/>
              </a:rPr>
              <a:t>4.7-4.8GHz</a:t>
            </a:r>
            <a:r>
              <a:rPr lang="zh-TW" altLang="en-US" sz="1600" dirty="0">
                <a:solidFill>
                  <a:schemeClr val="tx1"/>
                </a:solidFill>
                <a:latin typeface="微軟正黑體" panose="020B0604030504040204" pitchFamily="34" charset="-120"/>
                <a:ea typeface="微軟正黑體" panose="020B0604030504040204" pitchFamily="34" charset="-120"/>
              </a:rPr>
              <a:t>及</a:t>
            </a:r>
            <a:r>
              <a:rPr lang="en-US" altLang="zh-TW" sz="1600" dirty="0">
                <a:solidFill>
                  <a:schemeClr val="tx1"/>
                </a:solidFill>
                <a:latin typeface="微軟正黑體" panose="020B0604030504040204" pitchFamily="34" charset="-120"/>
                <a:ea typeface="微軟正黑體" panose="020B0604030504040204" pitchFamily="34" charset="-120"/>
              </a:rPr>
              <a:t>4.9-5GHz</a:t>
            </a:r>
            <a:r>
              <a:rPr lang="zh-TW" altLang="en-US" sz="1600" dirty="0">
                <a:solidFill>
                  <a:schemeClr val="tx1"/>
                </a:solidFill>
                <a:latin typeface="微軟正黑體" panose="020B0604030504040204" pitchFamily="34" charset="-120"/>
                <a:ea typeface="微軟正黑體" panose="020B0604030504040204" pitchFamily="34" charset="-120"/>
              </a:rPr>
              <a:t>頻段之頻率使用證明有效效期，對此有何看法及建議</a:t>
            </a:r>
            <a:r>
              <a:rPr lang="zh-TW" altLang="en-US" sz="1600" dirty="0" smtClean="0">
                <a:solidFill>
                  <a:schemeClr val="tx1"/>
                </a:solidFill>
                <a:latin typeface="微軟正黑體" panose="020B0604030504040204" pitchFamily="34" charset="-120"/>
                <a:ea typeface="微軟正黑體" panose="020B0604030504040204" pitchFamily="34" charset="-120"/>
              </a:rPr>
              <a:t>？</a:t>
            </a: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議題十六：</a:t>
            </a:r>
            <a:r>
              <a:rPr lang="zh-TW" altLang="en-US" sz="1600" dirty="0">
                <a:solidFill>
                  <a:schemeClr val="tx1"/>
                </a:solidFill>
                <a:latin typeface="微軟正黑體" panose="020B0604030504040204" pitchFamily="34" charset="-120"/>
                <a:ea typeface="微軟正黑體" panose="020B0604030504040204" pitchFamily="34" charset="-120"/>
              </a:rPr>
              <a:t>前揭三種情形，何者屬連接公眾電信網路？何者不屬連接公眾電信網路？理由為何？是否尚有其他連接公眾電信網路之情形？</a:t>
            </a: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議題十七：</a:t>
            </a:r>
            <a:r>
              <a:rPr lang="zh-TW" altLang="en-US" sz="1600" dirty="0">
                <a:solidFill>
                  <a:schemeClr val="tx1"/>
                </a:solidFill>
                <a:latin typeface="微軟正黑體" panose="020B0604030504040204" pitchFamily="34" charset="-120"/>
                <a:ea typeface="微軟正黑體" panose="020B0604030504040204" pitchFamily="34" charset="-120"/>
              </a:rPr>
              <a:t>若行動寬頻專用電信網路得以專案核准方式允許連接公眾電信網路，其專案核准之判斷基準為何？理由？</a:t>
            </a:r>
          </a:p>
          <a:p>
            <a:pPr marL="342900" indent="-342900">
              <a:lnSpc>
                <a:spcPts val="2400"/>
              </a:lnSpc>
              <a:buFont typeface="Arial" panose="020B0604020202020204" pitchFamily="34" charset="0"/>
              <a:buChar char="•"/>
            </a:pPr>
            <a:endParaRPr lang="zh-TW" altLang="en-US" sz="1600" b="1"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400"/>
              </a:lnSpc>
              <a:buFont typeface="Arial" panose="020B0604020202020204" pitchFamily="34" charset="0"/>
              <a:buChar char="•"/>
            </a:pPr>
            <a:endParaRPr lang="zh-TW" altLang="en-US" sz="1600" b="1" dirty="0">
              <a:solidFill>
                <a:schemeClr val="tx1"/>
              </a:solidFill>
              <a:latin typeface="微軟正黑體" panose="020B0604030504040204" pitchFamily="34" charset="-120"/>
              <a:ea typeface="微軟正黑體" panose="020B0604030504040204" pitchFamily="34" charset="-120"/>
            </a:endParaRPr>
          </a:p>
        </p:txBody>
      </p:sp>
      <p:sp>
        <p:nvSpPr>
          <p:cNvPr id="8" name="圓角矩形 7"/>
          <p:cNvSpPr/>
          <p:nvPr/>
        </p:nvSpPr>
        <p:spPr bwMode="auto">
          <a:xfrm>
            <a:off x="1619672" y="404664"/>
            <a:ext cx="5915098" cy="591608"/>
          </a:xfrm>
          <a:prstGeom prst="roundRect">
            <a:avLst/>
          </a:prstGeom>
          <a:solidFill>
            <a:schemeClr val="accent2">
              <a:lumMod val="60000"/>
              <a:lumOff val="40000"/>
            </a:schemeClr>
          </a:solidFill>
          <a:ln w="57150" cap="flat" cmpd="sng" algn="ctr">
            <a:solidFill>
              <a:schemeClr val="bg1"/>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9" name="標題 1"/>
          <p:cNvSpPr>
            <a:spLocks noGrp="1"/>
          </p:cNvSpPr>
          <p:nvPr>
            <p:ph type="title"/>
          </p:nvPr>
        </p:nvSpPr>
        <p:spPr>
          <a:xfrm>
            <a:off x="1619647" y="435998"/>
            <a:ext cx="5915123" cy="560274"/>
          </a:xfrm>
        </p:spPr>
        <p:txBody>
          <a:bodyPr/>
          <a:lstStyle/>
          <a:p>
            <a:r>
              <a:rPr lang="zh-TW" altLang="en-US"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諮詢議題綜</a:t>
            </a:r>
            <a:r>
              <a:rPr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a:t>
            </a:r>
          </a:p>
        </p:txBody>
      </p:sp>
    </p:spTree>
    <p:extLst>
      <p:ext uri="{BB962C8B-B14F-4D97-AF65-F5344CB8AC3E}">
        <p14:creationId xmlns:p14="http://schemas.microsoft.com/office/powerpoint/2010/main" val="2904700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57317" y="1230029"/>
            <a:ext cx="7975124" cy="6247864"/>
          </a:xfrm>
          <a:prstGeom prst="rect">
            <a:avLst/>
          </a:prstGeom>
        </p:spPr>
        <p:txBody>
          <a:bodyPr wrap="square">
            <a:spAutoFit/>
          </a:bodyPr>
          <a:lstStyle/>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議題十八：</a:t>
            </a:r>
            <a:r>
              <a:rPr lang="zh-TW" altLang="en-US" sz="1600" dirty="0">
                <a:solidFill>
                  <a:schemeClr val="tx1"/>
                </a:solidFill>
                <a:latin typeface="微軟正黑體" panose="020B0604030504040204" pitchFamily="34" charset="-120"/>
                <a:ea typeface="微軟正黑體" panose="020B0604030504040204" pitchFamily="34" charset="-120"/>
              </a:rPr>
              <a:t>行動寬頻專用電信網路之電臺類型，區分為基地臺與其他電臺，基地臺依</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行動通信基地臺射頻設備技術規範</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規定，分為廣域範圍基地臺（</a:t>
            </a:r>
            <a:r>
              <a:rPr lang="en-US" altLang="zh-TW" sz="1600" dirty="0">
                <a:solidFill>
                  <a:schemeClr val="tx1"/>
                </a:solidFill>
                <a:latin typeface="微軟正黑體" panose="020B0604030504040204" pitchFamily="34" charset="-120"/>
                <a:ea typeface="微軟正黑體" panose="020B0604030504040204" pitchFamily="34" charset="-120"/>
              </a:rPr>
              <a:t>Wide Area Base Station</a:t>
            </a:r>
            <a:r>
              <a:rPr lang="zh-TW" altLang="en-US" sz="1600" dirty="0">
                <a:solidFill>
                  <a:schemeClr val="tx1"/>
                </a:solidFill>
                <a:latin typeface="微軟正黑體" panose="020B0604030504040204" pitchFamily="34" charset="-120"/>
                <a:ea typeface="微軟正黑體" panose="020B0604030504040204" pitchFamily="34" charset="-120"/>
              </a:rPr>
              <a:t>）、中程範圍基地臺（</a:t>
            </a:r>
            <a:r>
              <a:rPr lang="en-US" altLang="zh-TW" sz="1600" dirty="0">
                <a:solidFill>
                  <a:schemeClr val="tx1"/>
                </a:solidFill>
                <a:latin typeface="微軟正黑體" panose="020B0604030504040204" pitchFamily="34" charset="-120"/>
                <a:ea typeface="微軟正黑體" panose="020B0604030504040204" pitchFamily="34" charset="-120"/>
              </a:rPr>
              <a:t>Medium Range Base Station</a:t>
            </a:r>
            <a:r>
              <a:rPr lang="zh-TW" altLang="en-US" sz="1600" dirty="0">
                <a:solidFill>
                  <a:schemeClr val="tx1"/>
                </a:solidFill>
                <a:latin typeface="微軟正黑體" panose="020B0604030504040204" pitchFamily="34" charset="-120"/>
                <a:ea typeface="微軟正黑體" panose="020B0604030504040204" pitchFamily="34" charset="-120"/>
              </a:rPr>
              <a:t>）、區域範圍基地臺（</a:t>
            </a:r>
            <a:r>
              <a:rPr lang="en-US" altLang="zh-TW" sz="1600" dirty="0">
                <a:solidFill>
                  <a:schemeClr val="tx1"/>
                </a:solidFill>
                <a:latin typeface="微軟正黑體" panose="020B0604030504040204" pitchFamily="34" charset="-120"/>
                <a:ea typeface="微軟正黑體" panose="020B0604030504040204" pitchFamily="34" charset="-120"/>
              </a:rPr>
              <a:t>Local Area Base Station</a:t>
            </a:r>
            <a:r>
              <a:rPr lang="zh-TW" altLang="en-US" sz="1600" dirty="0">
                <a:solidFill>
                  <a:schemeClr val="tx1"/>
                </a:solidFill>
                <a:latin typeface="微軟正黑體" panose="020B0604030504040204" pitchFamily="34" charset="-120"/>
                <a:ea typeface="微軟正黑體" panose="020B0604030504040204" pitchFamily="34" charset="-120"/>
              </a:rPr>
              <a:t>），此種分類方式，是否妥適？有無建議？</a:t>
            </a: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議題十九：</a:t>
            </a:r>
            <a:r>
              <a:rPr lang="zh-TW" altLang="en-US" sz="1600" dirty="0">
                <a:solidFill>
                  <a:schemeClr val="tx1"/>
                </a:solidFill>
                <a:latin typeface="微軟正黑體" panose="020B0604030504040204" pitchFamily="34" charset="-120"/>
                <a:ea typeface="微軟正黑體" panose="020B0604030504040204" pitchFamily="34" charset="-120"/>
              </a:rPr>
              <a:t>申請者設置廣域範圍基地臺，應經本會核准始得設置，審驗合格取得廣域範圍基地臺執照，始得使用；申請者設置中程範圍基地臺、區域範圍基地臺及其他電臺，因電波功率較小，僅須辦理登錄。對此有何看法及建議</a:t>
            </a:r>
            <a:r>
              <a:rPr lang="zh-TW" altLang="en-US" sz="1600" dirty="0" smtClean="0">
                <a:solidFill>
                  <a:schemeClr val="tx1"/>
                </a:solidFill>
                <a:latin typeface="微軟正黑體" panose="020B0604030504040204" pitchFamily="34" charset="-120"/>
                <a:ea typeface="微軟正黑體" panose="020B0604030504040204" pitchFamily="34" charset="-120"/>
              </a:rPr>
              <a:t>？</a:t>
            </a: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議題二十：</a:t>
            </a:r>
            <a:r>
              <a:rPr lang="zh-TW" altLang="en-US" sz="1600" dirty="0">
                <a:solidFill>
                  <a:schemeClr val="tx1"/>
                </a:solidFill>
                <a:latin typeface="微軟正黑體" panose="020B0604030504040204" pitchFamily="34" charset="-120"/>
                <a:ea typeface="微軟正黑體" panose="020B0604030504040204" pitchFamily="34" charset="-120"/>
              </a:rPr>
              <a:t>對於行動寬頻專用電信網路，比照公眾電信網路辦理「網路審驗」 之「一般性審驗」，有何看法及建議？</a:t>
            </a: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議題二十一：</a:t>
            </a:r>
            <a:r>
              <a:rPr lang="zh-TW" altLang="en-US" sz="1600" dirty="0">
                <a:solidFill>
                  <a:schemeClr val="tx1"/>
                </a:solidFill>
                <a:latin typeface="微軟正黑體" panose="020B0604030504040204" pitchFamily="34" charset="-120"/>
                <a:ea typeface="微軟正黑體" panose="020B0604030504040204" pitchFamily="34" charset="-120"/>
              </a:rPr>
              <a:t>若同意行動寬頻專用電信網路之核心網路得組合他人自建之核心網路，在辦理「一般性審驗」時，其網路管控能力是否應比照公眾電信網路之證明方式</a:t>
            </a:r>
            <a:r>
              <a:rPr lang="zh-TW" altLang="en-US" sz="1600" dirty="0" smtClean="0">
                <a:solidFill>
                  <a:schemeClr val="tx1"/>
                </a:solidFill>
                <a:latin typeface="微軟正黑體" panose="020B0604030504040204" pitchFamily="34" charset="-120"/>
                <a:ea typeface="微軟正黑體" panose="020B0604030504040204" pitchFamily="34" charset="-120"/>
              </a:rPr>
              <a:t>？</a:t>
            </a: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議題二十二：</a:t>
            </a:r>
            <a:r>
              <a:rPr lang="zh-TW" altLang="en-US" sz="1600" dirty="0">
                <a:solidFill>
                  <a:schemeClr val="tx1"/>
                </a:solidFill>
                <a:latin typeface="微軟正黑體" panose="020B0604030504040204" pitchFamily="34" charset="-120"/>
                <a:ea typeface="微軟正黑體" panose="020B0604030504040204" pitchFamily="34" charset="-120"/>
              </a:rPr>
              <a:t>行動寬頻專用電信網路之無線電頻率使用干擾防制機制，以後進使用者不得干擾既有使用者為原則，並採協商先行，若無法協商方由本會介入解決，有何看法及建議？</a:t>
            </a: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議題二十三：</a:t>
            </a:r>
            <a:r>
              <a:rPr lang="zh-TW" altLang="en-US" sz="1600" dirty="0">
                <a:solidFill>
                  <a:schemeClr val="tx1"/>
                </a:solidFill>
                <a:latin typeface="微軟正黑體" panose="020B0604030504040204" pitchFamily="34" charset="-120"/>
                <a:ea typeface="微軟正黑體" panose="020B0604030504040204" pitchFamily="34" charset="-120"/>
              </a:rPr>
              <a:t>若發生鄰頻干擾（如未來開放</a:t>
            </a:r>
            <a:r>
              <a:rPr lang="en-US" altLang="zh-TW" sz="1600" dirty="0">
                <a:solidFill>
                  <a:schemeClr val="tx1"/>
                </a:solidFill>
                <a:latin typeface="微軟正黑體" panose="020B0604030504040204" pitchFamily="34" charset="-120"/>
                <a:ea typeface="微軟正黑體" panose="020B0604030504040204" pitchFamily="34" charset="-120"/>
              </a:rPr>
              <a:t>4.7-4.8GHz</a:t>
            </a:r>
            <a:r>
              <a:rPr lang="zh-TW" altLang="en-US" sz="1600" dirty="0">
                <a:solidFill>
                  <a:schemeClr val="tx1"/>
                </a:solidFill>
                <a:latin typeface="微軟正黑體" panose="020B0604030504040204" pitchFamily="34" charset="-120"/>
                <a:ea typeface="微軟正黑體" panose="020B0604030504040204" pitchFamily="34" charset="-120"/>
              </a:rPr>
              <a:t>及</a:t>
            </a:r>
            <a:r>
              <a:rPr lang="en-US" altLang="zh-TW" sz="1600" dirty="0">
                <a:solidFill>
                  <a:schemeClr val="tx1"/>
                </a:solidFill>
                <a:latin typeface="微軟正黑體" panose="020B0604030504040204" pitchFamily="34" charset="-120"/>
                <a:ea typeface="微軟正黑體" panose="020B0604030504040204" pitchFamily="34" charset="-120"/>
              </a:rPr>
              <a:t>4.9-5GHz</a:t>
            </a:r>
            <a:r>
              <a:rPr lang="zh-TW" altLang="en-US" sz="1600" dirty="0">
                <a:solidFill>
                  <a:schemeClr val="tx1"/>
                </a:solidFill>
                <a:latin typeface="微軟正黑體" panose="020B0604030504040204" pitchFamily="34" charset="-120"/>
                <a:ea typeface="微軟正黑體" panose="020B0604030504040204" pitchFamily="34" charset="-120"/>
              </a:rPr>
              <a:t>商用頻段），採商用頻段優先使用原則，有何看法及建議？</a:t>
            </a:r>
          </a:p>
          <a:p>
            <a:pPr marL="342900" indent="-342900">
              <a:lnSpc>
                <a:spcPts val="2400"/>
              </a:lnSpc>
              <a:buFont typeface="Arial" panose="020B0604020202020204" pitchFamily="34" charset="0"/>
              <a:buChar char="•"/>
            </a:pPr>
            <a:endParaRPr lang="zh-TW" altLang="en-US" sz="1600" b="1"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400"/>
              </a:lnSpc>
              <a:buFont typeface="Arial" panose="020B0604020202020204" pitchFamily="34" charset="0"/>
              <a:buChar char="•"/>
            </a:pPr>
            <a:endParaRPr lang="zh-TW" altLang="en-US" sz="1600" b="1"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400"/>
              </a:lnSpc>
              <a:buFont typeface="Arial" panose="020B0604020202020204" pitchFamily="34" charset="0"/>
              <a:buChar char="•"/>
            </a:pPr>
            <a:endParaRPr lang="zh-TW" altLang="en-US" sz="1600" b="1"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400"/>
              </a:lnSpc>
              <a:buFont typeface="Arial" panose="020B0604020202020204" pitchFamily="34" charset="0"/>
              <a:buChar char="•"/>
            </a:pPr>
            <a:endParaRPr lang="zh-TW" altLang="en-US" sz="1600" b="1" dirty="0">
              <a:solidFill>
                <a:schemeClr val="tx1"/>
              </a:solidFill>
              <a:latin typeface="微軟正黑體" panose="020B0604030504040204" pitchFamily="34" charset="-120"/>
              <a:ea typeface="微軟正黑體" panose="020B0604030504040204" pitchFamily="34" charset="-120"/>
            </a:endParaRPr>
          </a:p>
        </p:txBody>
      </p:sp>
      <p:sp>
        <p:nvSpPr>
          <p:cNvPr id="8" name="圓角矩形 7"/>
          <p:cNvSpPr/>
          <p:nvPr/>
        </p:nvSpPr>
        <p:spPr bwMode="auto">
          <a:xfrm>
            <a:off x="1619672" y="404664"/>
            <a:ext cx="5915098" cy="591608"/>
          </a:xfrm>
          <a:prstGeom prst="roundRect">
            <a:avLst/>
          </a:prstGeom>
          <a:solidFill>
            <a:schemeClr val="accent2">
              <a:lumMod val="60000"/>
              <a:lumOff val="40000"/>
            </a:schemeClr>
          </a:solidFill>
          <a:ln w="57150" cap="flat" cmpd="sng" algn="ctr">
            <a:solidFill>
              <a:schemeClr val="bg1"/>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9" name="標題 1"/>
          <p:cNvSpPr>
            <a:spLocks noGrp="1"/>
          </p:cNvSpPr>
          <p:nvPr>
            <p:ph type="title"/>
          </p:nvPr>
        </p:nvSpPr>
        <p:spPr>
          <a:xfrm>
            <a:off x="1619647" y="435998"/>
            <a:ext cx="5915123" cy="560274"/>
          </a:xfrm>
        </p:spPr>
        <p:txBody>
          <a:bodyPr/>
          <a:lstStyle/>
          <a:p>
            <a:r>
              <a:rPr lang="zh-TW" altLang="en-US"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諮詢議題綜</a:t>
            </a:r>
            <a:r>
              <a:rPr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a:t>
            </a:r>
          </a:p>
        </p:txBody>
      </p:sp>
    </p:spTree>
    <p:extLst>
      <p:ext uri="{BB962C8B-B14F-4D97-AF65-F5344CB8AC3E}">
        <p14:creationId xmlns:p14="http://schemas.microsoft.com/office/powerpoint/2010/main" val="3512606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67544" y="1124744"/>
            <a:ext cx="8471355" cy="7017306"/>
          </a:xfrm>
          <a:prstGeom prst="rect">
            <a:avLst/>
          </a:prstGeom>
        </p:spPr>
        <p:txBody>
          <a:bodyPr wrap="square">
            <a:spAutoFit/>
          </a:bodyPr>
          <a:lstStyle/>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議題二十四：</a:t>
            </a:r>
            <a:r>
              <a:rPr lang="zh-TW" altLang="en-US" sz="1600" dirty="0">
                <a:solidFill>
                  <a:schemeClr val="tx1"/>
                </a:solidFill>
                <a:latin typeface="微軟正黑體" panose="020B0604030504040204" pitchFamily="34" charset="-120"/>
                <a:ea typeface="微軟正黑體" panose="020B0604030504040204" pitchFamily="34" charset="-120"/>
              </a:rPr>
              <a:t>對於頻率使用費之計費公式及參數，有何看法及建議</a:t>
            </a: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en-US" altLang="zh-TW" sz="1600" dirty="0" smtClean="0">
                <a:solidFill>
                  <a:schemeClr val="tx1"/>
                </a:solidFill>
                <a:latin typeface="微軟正黑體" panose="020B0604030504040204" pitchFamily="34" charset="-120"/>
                <a:ea typeface="微軟正黑體" panose="020B0604030504040204" pitchFamily="34" charset="-120"/>
              </a:rPr>
              <a:t/>
            </a:r>
            <a:br>
              <a:rPr lang="en-US" altLang="zh-TW" sz="1600" dirty="0" smtClean="0">
                <a:solidFill>
                  <a:schemeClr val="tx1"/>
                </a:solidFill>
                <a:latin typeface="微軟正黑體" panose="020B0604030504040204" pitchFamily="34" charset="-120"/>
                <a:ea typeface="微軟正黑體" panose="020B0604030504040204" pitchFamily="34" charset="-120"/>
              </a:rPr>
            </a:b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一）每</a:t>
            </a:r>
            <a:r>
              <a:rPr lang="en-US" altLang="zh-TW" sz="1600" dirty="0">
                <a:solidFill>
                  <a:schemeClr val="tx1"/>
                </a:solidFill>
                <a:latin typeface="微軟正黑體" panose="020B0604030504040204" pitchFamily="34" charset="-120"/>
                <a:ea typeface="微軟正黑體" panose="020B0604030504040204" pitchFamily="34" charset="-120"/>
              </a:rPr>
              <a:t>MHz</a:t>
            </a:r>
            <a:r>
              <a:rPr lang="zh-TW" altLang="en-US" sz="1600" dirty="0">
                <a:solidFill>
                  <a:schemeClr val="tx1"/>
                </a:solidFill>
                <a:latin typeface="微軟正黑體" panose="020B0604030504040204" pitchFamily="34" charset="-120"/>
                <a:ea typeface="微軟正黑體" panose="020B0604030504040204" pitchFamily="34" charset="-120"/>
              </a:rPr>
              <a:t>頻率使用費，將參考</a:t>
            </a:r>
            <a:r>
              <a:rPr lang="en-US" altLang="zh-TW" sz="1600" dirty="0">
                <a:solidFill>
                  <a:schemeClr val="tx1"/>
                </a:solidFill>
                <a:latin typeface="微軟正黑體" panose="020B0604030504040204" pitchFamily="34" charset="-120"/>
                <a:ea typeface="微軟正黑體" panose="020B0604030504040204" pitchFamily="34" charset="-120"/>
              </a:rPr>
              <a:t>3.5GHz</a:t>
            </a:r>
            <a:r>
              <a:rPr lang="zh-TW" altLang="en-US" sz="1600" dirty="0">
                <a:solidFill>
                  <a:schemeClr val="tx1"/>
                </a:solidFill>
                <a:latin typeface="微軟正黑體" panose="020B0604030504040204" pitchFamily="34" charset="-120"/>
                <a:ea typeface="微軟正黑體" panose="020B0604030504040204" pitchFamily="34" charset="-120"/>
              </a:rPr>
              <a:t>行動通信業者頻譜使用成本、全臺多數人口居住面積、全臺平均村里面積計算，對此有何看法</a:t>
            </a: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en-US" altLang="zh-TW" sz="1600" dirty="0" smtClean="0">
                <a:solidFill>
                  <a:schemeClr val="tx1"/>
                </a:solidFill>
                <a:latin typeface="微軟正黑體" panose="020B0604030504040204" pitchFamily="34" charset="-120"/>
                <a:ea typeface="微軟正黑體" panose="020B0604030504040204" pitchFamily="34" charset="-120"/>
              </a:rPr>
              <a:t/>
            </a:r>
            <a:br>
              <a:rPr lang="en-US" altLang="zh-TW" sz="1600" dirty="0" smtClean="0">
                <a:solidFill>
                  <a:schemeClr val="tx1"/>
                </a:solidFill>
                <a:latin typeface="微軟正黑體" panose="020B0604030504040204" pitchFamily="34" charset="-120"/>
                <a:ea typeface="微軟正黑體" panose="020B0604030504040204" pitchFamily="34" charset="-120"/>
              </a:rPr>
            </a:b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二）場域型態調整係數將區分純室內封閉場域及其他（包括戶外及半開放場域），考量頻率使用效益及干擾處理成本，純室內封閉場域將給予較低之係數，其係數應如何設置</a:t>
            </a: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en-US" altLang="zh-TW" sz="1600" dirty="0" smtClean="0">
                <a:solidFill>
                  <a:schemeClr val="tx1"/>
                </a:solidFill>
                <a:latin typeface="微軟正黑體" panose="020B0604030504040204" pitchFamily="34" charset="-120"/>
                <a:ea typeface="微軟正黑體" panose="020B0604030504040204" pitchFamily="34" charset="-120"/>
              </a:rPr>
              <a:t/>
            </a:r>
            <a:br>
              <a:rPr lang="en-US" altLang="zh-TW" sz="1600" dirty="0" smtClean="0">
                <a:solidFill>
                  <a:schemeClr val="tx1"/>
                </a:solidFill>
                <a:latin typeface="微軟正黑體" panose="020B0604030504040204" pitchFamily="34" charset="-120"/>
                <a:ea typeface="微軟正黑體" panose="020B0604030504040204" pitchFamily="34" charset="-120"/>
              </a:rPr>
            </a:b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三）運用面積涵蓋係數，若參考法國之作法，以面積設定級距訂定相對應之係數，級距及係數應如何設置</a:t>
            </a: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en-US" altLang="zh-TW" sz="1600" dirty="0" smtClean="0">
                <a:solidFill>
                  <a:schemeClr val="tx1"/>
                </a:solidFill>
                <a:latin typeface="微軟正黑體" panose="020B0604030504040204" pitchFamily="34" charset="-120"/>
                <a:ea typeface="微軟正黑體" panose="020B0604030504040204" pitchFamily="34" charset="-120"/>
              </a:rPr>
              <a:t/>
            </a:r>
            <a:br>
              <a:rPr lang="en-US" altLang="zh-TW" sz="1600" dirty="0" smtClean="0">
                <a:solidFill>
                  <a:schemeClr val="tx1"/>
                </a:solidFill>
                <a:latin typeface="微軟正黑體" panose="020B0604030504040204" pitchFamily="34" charset="-120"/>
                <a:ea typeface="微軟正黑體" panose="020B0604030504040204" pitchFamily="34" charset="-120"/>
              </a:rPr>
            </a:b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四）調整係數，將區分為政府機關、非營利機構及其他，考量我國專用電信網路用途調整係數針對警政及消防、政府機關、非營利機構、公用事業等，有較優惠之考量，故在政府機關及非營利機構將給予較低之係數，對此有何看法</a:t>
            </a: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en-US" altLang="zh-TW" sz="1600" dirty="0" smtClean="0">
                <a:solidFill>
                  <a:schemeClr val="tx1"/>
                </a:solidFill>
                <a:latin typeface="微軟正黑體" panose="020B0604030504040204" pitchFamily="34" charset="-120"/>
                <a:ea typeface="微軟正黑體" panose="020B0604030504040204" pitchFamily="34" charset="-120"/>
              </a:rPr>
              <a:t/>
            </a:r>
            <a:br>
              <a:rPr lang="en-US" altLang="zh-TW" sz="1600" dirty="0" smtClean="0">
                <a:solidFill>
                  <a:schemeClr val="tx1"/>
                </a:solidFill>
                <a:latin typeface="微軟正黑體" panose="020B0604030504040204" pitchFamily="34" charset="-120"/>
                <a:ea typeface="微軟正黑體" panose="020B0604030504040204" pitchFamily="34" charset="-120"/>
              </a:rPr>
            </a:b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五）其他建議或意見</a:t>
            </a:r>
            <a:r>
              <a:rPr lang="zh-TW" altLang="en-US" sz="1600" dirty="0" smtClean="0">
                <a:solidFill>
                  <a:schemeClr val="tx1"/>
                </a:solidFill>
                <a:latin typeface="微軟正黑體" panose="020B0604030504040204" pitchFamily="34" charset="-120"/>
                <a:ea typeface="微軟正黑體" panose="020B0604030504040204" pitchFamily="34" charset="-120"/>
              </a:rPr>
              <a:t>？</a:t>
            </a: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議題二十五：</a:t>
            </a:r>
            <a:r>
              <a:rPr lang="zh-TW" altLang="en-US" sz="1600" dirty="0">
                <a:solidFill>
                  <a:schemeClr val="tx1"/>
                </a:solidFill>
                <a:latin typeface="微軟正黑體" panose="020B0604030504040204" pitchFamily="34" charset="-120"/>
                <a:ea typeface="微軟正黑體" panose="020B0604030504040204" pitchFamily="34" charset="-120"/>
              </a:rPr>
              <a:t>行動寬頻專用電信網路之申請者，取得頻率使用證明後</a:t>
            </a:r>
            <a:r>
              <a:rPr lang="en-US" altLang="zh-TW" sz="1600" dirty="0">
                <a:solidFill>
                  <a:schemeClr val="tx1"/>
                </a:solidFill>
                <a:latin typeface="微軟正黑體" panose="020B0604030504040204" pitchFamily="34" charset="-120"/>
                <a:ea typeface="微軟正黑體" panose="020B0604030504040204" pitchFamily="34" charset="-120"/>
              </a:rPr>
              <a:t>3</a:t>
            </a:r>
            <a:r>
              <a:rPr lang="zh-TW" altLang="en-US" sz="1600" dirty="0">
                <a:solidFill>
                  <a:schemeClr val="tx1"/>
                </a:solidFill>
                <a:latin typeface="微軟正黑體" panose="020B0604030504040204" pitchFamily="34" charset="-120"/>
                <a:ea typeface="微軟正黑體" panose="020B0604030504040204" pitchFamily="34" charset="-120"/>
              </a:rPr>
              <a:t>個月內，應提出網路之資通安全維護規劃及符合性聲明之自評表，對於提出時程及應提出之內容，有何看法及建議</a:t>
            </a:r>
            <a:r>
              <a:rPr lang="zh-TW" altLang="en-US" sz="1600" dirty="0" smtClean="0">
                <a:solidFill>
                  <a:schemeClr val="tx1"/>
                </a:solidFill>
                <a:latin typeface="微軟正黑體" panose="020B0604030504040204" pitchFamily="34" charset="-120"/>
                <a:ea typeface="微軟正黑體" panose="020B0604030504040204" pitchFamily="34" charset="-120"/>
              </a:rPr>
              <a:t>？</a:t>
            </a:r>
            <a:endParaRPr lang="en-US" altLang="zh-TW" sz="1600"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議題二十六：</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中華民國無線電頻率分配表</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中，明定「</a:t>
            </a:r>
            <a:r>
              <a:rPr lang="en-US" altLang="zh-TW" sz="1600" dirty="0">
                <a:solidFill>
                  <a:schemeClr val="tx1"/>
                </a:solidFill>
                <a:latin typeface="微軟正黑體" panose="020B0604030504040204" pitchFamily="34" charset="-120"/>
                <a:ea typeface="微軟正黑體" panose="020B0604030504040204" pitchFamily="34" charset="-120"/>
              </a:rPr>
              <a:t>4.8-4.9 GHz</a:t>
            </a:r>
            <a:r>
              <a:rPr lang="zh-TW" altLang="en-US" sz="1600" dirty="0">
                <a:solidFill>
                  <a:schemeClr val="tx1"/>
                </a:solidFill>
                <a:latin typeface="微軟正黑體" panose="020B0604030504040204" pitchFamily="34" charset="-120"/>
                <a:ea typeface="微軟正黑體" panose="020B0604030504040204" pitchFamily="34" charset="-120"/>
              </a:rPr>
              <a:t>供行動寬頻專網於不得干擾合法通信且須忍受合法通信干擾之條件下使用」，性質上雖屬專用電信網路，惟</a:t>
            </a:r>
            <a:r>
              <a:rPr lang="en-US" altLang="zh-TW" sz="1600" dirty="0">
                <a:solidFill>
                  <a:schemeClr val="tx1"/>
                </a:solidFill>
                <a:latin typeface="微軟正黑體" panose="020B0604030504040204" pitchFamily="34" charset="-120"/>
                <a:ea typeface="微軟正黑體" panose="020B0604030504040204" pitchFamily="34" charset="-120"/>
              </a:rPr>
              <a:t>4.8-4.9GHz</a:t>
            </a:r>
            <a:r>
              <a:rPr lang="zh-TW" altLang="en-US" sz="1600" dirty="0">
                <a:solidFill>
                  <a:schemeClr val="tx1"/>
                </a:solidFill>
                <a:latin typeface="微軟正黑體" panose="020B0604030504040204" pitchFamily="34" charset="-120"/>
                <a:ea typeface="微軟正黑體" panose="020B0604030504040204" pitchFamily="34" charset="-120"/>
              </a:rPr>
              <a:t>頻段是否於專用電信網路使用外，尚有其他運用方式？</a:t>
            </a:r>
          </a:p>
          <a:p>
            <a:pPr marL="342900" indent="-342900">
              <a:lnSpc>
                <a:spcPts val="2100"/>
              </a:lnSpc>
              <a:spcBef>
                <a:spcPts val="600"/>
              </a:spcBef>
              <a:buFont typeface="Arial" panose="020B0604020202020204" pitchFamily="34" charset="0"/>
              <a:buChar char="•"/>
            </a:pPr>
            <a:r>
              <a:rPr lang="zh-TW" altLang="en-US" sz="1600" b="1" dirty="0">
                <a:solidFill>
                  <a:schemeClr val="tx1"/>
                </a:solidFill>
                <a:latin typeface="微軟正黑體" panose="020B0604030504040204" pitchFamily="34" charset="-120"/>
                <a:ea typeface="微軟正黑體" panose="020B0604030504040204" pitchFamily="34" charset="-120"/>
              </a:rPr>
              <a:t>議題二十七：</a:t>
            </a:r>
            <a:r>
              <a:rPr lang="zh-TW" altLang="en-US" sz="1600" dirty="0">
                <a:solidFill>
                  <a:schemeClr val="tx1"/>
                </a:solidFill>
                <a:latin typeface="微軟正黑體" panose="020B0604030504040204" pitchFamily="34" charset="-120"/>
                <a:ea typeface="微軟正黑體" panose="020B0604030504040204" pitchFamily="34" charset="-120"/>
              </a:rPr>
              <a:t>其他建議或意見？</a:t>
            </a:r>
          </a:p>
          <a:p>
            <a:pPr marL="342900" indent="-342900">
              <a:lnSpc>
                <a:spcPts val="2400"/>
              </a:lnSpc>
              <a:buFont typeface="Arial" panose="020B0604020202020204" pitchFamily="34" charset="0"/>
              <a:buChar char="•"/>
            </a:pPr>
            <a:endParaRPr lang="zh-TW" altLang="en-US" sz="1600" b="1"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400"/>
              </a:lnSpc>
              <a:buFont typeface="Arial" panose="020B0604020202020204" pitchFamily="34" charset="0"/>
              <a:buChar char="•"/>
            </a:pPr>
            <a:endParaRPr lang="zh-TW" altLang="en-US" sz="1600" b="1" dirty="0">
              <a:solidFill>
                <a:schemeClr val="tx1"/>
              </a:solidFill>
              <a:latin typeface="微軟正黑體" panose="020B0604030504040204" pitchFamily="34" charset="-120"/>
              <a:ea typeface="微軟正黑體" panose="020B0604030504040204" pitchFamily="34" charset="-120"/>
            </a:endParaRPr>
          </a:p>
          <a:p>
            <a:pPr marL="342900" indent="-342900">
              <a:lnSpc>
                <a:spcPts val="2400"/>
              </a:lnSpc>
              <a:buFont typeface="Arial" panose="020B0604020202020204" pitchFamily="34" charset="0"/>
              <a:buChar char="•"/>
            </a:pPr>
            <a:endParaRPr lang="zh-TW" altLang="en-US" sz="1600" b="1"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400"/>
              </a:lnSpc>
              <a:buFont typeface="Arial" panose="020B0604020202020204" pitchFamily="34" charset="0"/>
              <a:buChar char="•"/>
            </a:pPr>
            <a:endParaRPr lang="zh-TW" altLang="en-US" sz="1600" b="1"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400"/>
              </a:lnSpc>
              <a:buFont typeface="Arial" panose="020B0604020202020204" pitchFamily="34" charset="0"/>
              <a:buChar char="•"/>
            </a:pPr>
            <a:endParaRPr lang="zh-TW" altLang="en-US" sz="1600" b="1" dirty="0" smtClean="0">
              <a:solidFill>
                <a:schemeClr val="tx1"/>
              </a:solidFill>
              <a:latin typeface="微軟正黑體" panose="020B0604030504040204" pitchFamily="34" charset="-120"/>
              <a:ea typeface="微軟正黑體" panose="020B0604030504040204" pitchFamily="34" charset="-120"/>
            </a:endParaRPr>
          </a:p>
          <a:p>
            <a:pPr marL="342900" indent="-342900">
              <a:lnSpc>
                <a:spcPts val="2400"/>
              </a:lnSpc>
              <a:buFont typeface="Arial" panose="020B0604020202020204" pitchFamily="34" charset="0"/>
              <a:buChar char="•"/>
            </a:pPr>
            <a:endParaRPr lang="zh-TW" altLang="en-US" sz="1600" b="1" dirty="0">
              <a:solidFill>
                <a:schemeClr val="tx1"/>
              </a:solidFill>
              <a:latin typeface="微軟正黑體" panose="020B0604030504040204" pitchFamily="34" charset="-120"/>
              <a:ea typeface="微軟正黑體" panose="020B0604030504040204" pitchFamily="34" charset="-120"/>
            </a:endParaRPr>
          </a:p>
        </p:txBody>
      </p:sp>
      <p:sp>
        <p:nvSpPr>
          <p:cNvPr id="8" name="圓角矩形 7"/>
          <p:cNvSpPr/>
          <p:nvPr/>
        </p:nvSpPr>
        <p:spPr bwMode="auto">
          <a:xfrm>
            <a:off x="1619672" y="404664"/>
            <a:ext cx="5915098" cy="591608"/>
          </a:xfrm>
          <a:prstGeom prst="roundRect">
            <a:avLst/>
          </a:prstGeom>
          <a:solidFill>
            <a:schemeClr val="accent2">
              <a:lumMod val="60000"/>
              <a:lumOff val="40000"/>
            </a:schemeClr>
          </a:solidFill>
          <a:ln w="57150" cap="flat" cmpd="sng" algn="ctr">
            <a:solidFill>
              <a:schemeClr val="bg1"/>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9" name="標題 1"/>
          <p:cNvSpPr>
            <a:spLocks noGrp="1"/>
          </p:cNvSpPr>
          <p:nvPr>
            <p:ph type="title"/>
          </p:nvPr>
        </p:nvSpPr>
        <p:spPr>
          <a:xfrm>
            <a:off x="1619647" y="435998"/>
            <a:ext cx="5915123" cy="560274"/>
          </a:xfrm>
        </p:spPr>
        <p:txBody>
          <a:bodyPr/>
          <a:lstStyle/>
          <a:p>
            <a:r>
              <a:rPr lang="zh-TW" altLang="en-US" sz="24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諮詢議題綜</a:t>
            </a:r>
            <a:r>
              <a:rPr lang="zh-TW" altLang="en-US" sz="2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整</a:t>
            </a:r>
          </a:p>
        </p:txBody>
      </p:sp>
    </p:spTree>
    <p:extLst>
      <p:ext uri="{BB962C8B-B14F-4D97-AF65-F5344CB8AC3E}">
        <p14:creationId xmlns:p14="http://schemas.microsoft.com/office/powerpoint/2010/main" val="1549528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1124744"/>
            <a:ext cx="7815242" cy="3554819"/>
          </a:xfrm>
          <a:prstGeom prst="rect">
            <a:avLst/>
          </a:prstGeom>
        </p:spPr>
        <p:txBody>
          <a:bodyPr wrap="square">
            <a:spAutoFit/>
          </a:bodyPr>
          <a:lstStyle/>
          <a:p>
            <a:pPr marL="342900" indent="-342900" algn="ctr" eaLnBrk="0" hangingPunct="0">
              <a:spcBef>
                <a:spcPct val="50000"/>
              </a:spcBef>
              <a:buClr>
                <a:srgbClr val="FF3300"/>
              </a:buClr>
              <a:buSzPct val="70000"/>
            </a:pPr>
            <a:endParaRPr lang="en-US" altLang="zh-TW" sz="5400" dirty="0">
              <a:solidFill>
                <a:srgbClr val="FF6600"/>
              </a:solidFill>
              <a:latin typeface="標楷體" pitchFamily="65" charset="-120"/>
            </a:endParaRPr>
          </a:p>
          <a:p>
            <a:pPr marL="342900" indent="-342900" algn="ctr" eaLnBrk="0" hangingPunct="0">
              <a:spcBef>
                <a:spcPct val="50000"/>
              </a:spcBef>
              <a:buClr>
                <a:srgbClr val="FF3300"/>
              </a:buClr>
              <a:buSzPct val="70000"/>
            </a:pPr>
            <a:r>
              <a:rPr lang="zh-TW" altLang="en-US" sz="5400" b="1" dirty="0">
                <a:solidFill>
                  <a:srgbClr val="FF6600"/>
                </a:solidFill>
                <a:latin typeface="標楷體" pitchFamily="65" charset="-120"/>
              </a:rPr>
              <a:t>簡報完畢</a:t>
            </a:r>
            <a:endParaRPr lang="en-US" altLang="zh-TW" sz="2000" b="1" dirty="0">
              <a:solidFill>
                <a:srgbClr val="FF6600"/>
              </a:solidFill>
              <a:latin typeface="標楷體" pitchFamily="65" charset="-120"/>
            </a:endParaRPr>
          </a:p>
          <a:p>
            <a:pPr marL="342900" indent="-342900" algn="ctr" eaLnBrk="0" hangingPunct="0">
              <a:spcBef>
                <a:spcPct val="50000"/>
              </a:spcBef>
              <a:buClr>
                <a:srgbClr val="FF3300"/>
              </a:buClr>
              <a:buSzPct val="70000"/>
              <a:buFont typeface="Wingdings" pitchFamily="2" charset="2"/>
              <a:buNone/>
            </a:pPr>
            <a:endParaRPr lang="en-US" altLang="zh-TW" sz="2000" dirty="0">
              <a:solidFill>
                <a:srgbClr val="FF6600"/>
              </a:solidFill>
              <a:latin typeface="標楷體" pitchFamily="65" charset="-120"/>
            </a:endParaRPr>
          </a:p>
          <a:p>
            <a:pPr marL="342900" indent="-342900" algn="ctr" eaLnBrk="0" hangingPunct="0">
              <a:spcBef>
                <a:spcPct val="50000"/>
              </a:spcBef>
              <a:buClr>
                <a:srgbClr val="FF3300"/>
              </a:buClr>
              <a:buSzPct val="70000"/>
              <a:buFont typeface="Wingdings" pitchFamily="2" charset="2"/>
              <a:buNone/>
            </a:pPr>
            <a:endParaRPr lang="en-US" altLang="zh-TW" sz="2000" dirty="0">
              <a:solidFill>
                <a:srgbClr val="FF6600"/>
              </a:solidFill>
              <a:latin typeface="標楷體" pitchFamily="65" charset="-120"/>
            </a:endParaRPr>
          </a:p>
          <a:p>
            <a:pPr marL="342900" indent="-342900" algn="ctr" eaLnBrk="0" hangingPunct="0">
              <a:spcBef>
                <a:spcPct val="50000"/>
              </a:spcBef>
              <a:buClr>
                <a:srgbClr val="FF3300"/>
              </a:buClr>
              <a:buSzPct val="70000"/>
              <a:buFont typeface="Wingdings" pitchFamily="2" charset="2"/>
              <a:buNone/>
            </a:pPr>
            <a:endParaRPr lang="en-US" altLang="zh-TW" sz="2000" dirty="0">
              <a:solidFill>
                <a:srgbClr val="FF6600"/>
              </a:solidFill>
              <a:latin typeface="標楷體" pitchFamily="65" charset="-12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內容版面配置區 2"/>
          <p:cNvSpPr txBox="1">
            <a:spLocks/>
          </p:cNvSpPr>
          <p:nvPr/>
        </p:nvSpPr>
        <p:spPr bwMode="auto">
          <a:xfrm>
            <a:off x="123043" y="846132"/>
            <a:ext cx="5604905" cy="4766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3300"/>
              </a:buClr>
              <a:buSzPct val="70000"/>
              <a:buFont typeface="Wingdings" pitchFamily="2" charset="2"/>
              <a:buChar char="u"/>
              <a:defRPr kumimoji="1" sz="2800" b="1">
                <a:solidFill>
                  <a:schemeClr val="accent2"/>
                </a:solidFill>
                <a:latin typeface="+mn-lt"/>
                <a:ea typeface="+mn-ea"/>
                <a:cs typeface="+mn-cs"/>
              </a:defRPr>
            </a:lvl1pPr>
            <a:lvl2pPr marL="742950" indent="-285750" algn="l" rtl="0" eaLnBrk="0" fontAlgn="base" hangingPunct="0">
              <a:spcBef>
                <a:spcPct val="20000"/>
              </a:spcBef>
              <a:spcAft>
                <a:spcPct val="0"/>
              </a:spcAft>
              <a:buClr>
                <a:srgbClr val="FF3300"/>
              </a:buClr>
              <a:buSzPct val="80000"/>
              <a:buFont typeface="Wingdings" pitchFamily="2" charset="2"/>
              <a:buChar char="Ø"/>
              <a:defRPr kumimoji="1" sz="2400" b="1">
                <a:solidFill>
                  <a:srgbClr val="008000"/>
                </a:solidFill>
                <a:latin typeface="+mn-lt"/>
                <a:ea typeface="+mn-ea"/>
              </a:defRPr>
            </a:lvl2pPr>
            <a:lvl3pPr marL="1143000" indent="-228600" algn="l" rtl="0" eaLnBrk="0" fontAlgn="base" hangingPunct="0">
              <a:spcBef>
                <a:spcPct val="20000"/>
              </a:spcBef>
              <a:spcAft>
                <a:spcPct val="0"/>
              </a:spcAft>
              <a:buFont typeface="Wingdings" pitchFamily="2" charset="2"/>
              <a:buChar char="l"/>
              <a:defRPr kumimoji="1" sz="2000" b="1">
                <a:solidFill>
                  <a:srgbClr val="000099"/>
                </a:solidFill>
                <a:latin typeface="+mn-lt"/>
                <a:ea typeface="+mn-ea"/>
              </a:defRPr>
            </a:lvl3pPr>
            <a:lvl4pPr marL="1600200" indent="-228600" algn="l" rtl="0" eaLnBrk="0" fontAlgn="base" hangingPunct="0">
              <a:spcBef>
                <a:spcPct val="20000"/>
              </a:spcBef>
              <a:spcAft>
                <a:spcPct val="0"/>
              </a:spcAft>
              <a:buChar char="–"/>
              <a:defRPr kumimoji="1" sz="1600" b="1">
                <a:solidFill>
                  <a:srgbClr val="FF6600"/>
                </a:solidFill>
                <a:latin typeface="+mn-lt"/>
                <a:ea typeface="+mn-ea"/>
              </a:defRPr>
            </a:lvl4pPr>
            <a:lvl5pPr marL="2057400" indent="-228600" algn="l" rtl="0" eaLnBrk="0" fontAlgn="base" hangingPunct="0">
              <a:spcBef>
                <a:spcPct val="20000"/>
              </a:spcBef>
              <a:spcAft>
                <a:spcPct val="0"/>
              </a:spcAft>
              <a:buChar char="»"/>
              <a:defRPr kumimoji="1" sz="1400" b="1">
                <a:solidFill>
                  <a:srgbClr val="3366FF"/>
                </a:solidFill>
                <a:latin typeface="+mn-lt"/>
                <a:ea typeface="+mn-ea"/>
              </a:defRPr>
            </a:lvl5pPr>
            <a:lvl6pPr marL="2514600" indent="-228600" algn="l" rtl="0" fontAlgn="base">
              <a:spcBef>
                <a:spcPct val="20000"/>
              </a:spcBef>
              <a:spcAft>
                <a:spcPct val="0"/>
              </a:spcAft>
              <a:buChar char="»"/>
              <a:defRPr kumimoji="1" sz="1400" b="1">
                <a:solidFill>
                  <a:srgbClr val="3366FF"/>
                </a:solidFill>
                <a:latin typeface="+mn-lt"/>
                <a:ea typeface="+mn-ea"/>
              </a:defRPr>
            </a:lvl6pPr>
            <a:lvl7pPr marL="2971800" indent="-228600" algn="l" rtl="0" fontAlgn="base">
              <a:spcBef>
                <a:spcPct val="20000"/>
              </a:spcBef>
              <a:spcAft>
                <a:spcPct val="0"/>
              </a:spcAft>
              <a:buChar char="»"/>
              <a:defRPr kumimoji="1" sz="1400" b="1">
                <a:solidFill>
                  <a:srgbClr val="3366FF"/>
                </a:solidFill>
                <a:latin typeface="+mn-lt"/>
                <a:ea typeface="+mn-ea"/>
              </a:defRPr>
            </a:lvl7pPr>
            <a:lvl8pPr marL="3429000" indent="-228600" algn="l" rtl="0" fontAlgn="base">
              <a:spcBef>
                <a:spcPct val="20000"/>
              </a:spcBef>
              <a:spcAft>
                <a:spcPct val="0"/>
              </a:spcAft>
              <a:buChar char="»"/>
              <a:defRPr kumimoji="1" sz="1400" b="1">
                <a:solidFill>
                  <a:srgbClr val="3366FF"/>
                </a:solidFill>
                <a:latin typeface="+mn-lt"/>
                <a:ea typeface="+mn-ea"/>
              </a:defRPr>
            </a:lvl8pPr>
            <a:lvl9pPr marL="3886200" indent="-228600" algn="l" rtl="0" fontAlgn="base">
              <a:spcBef>
                <a:spcPct val="20000"/>
              </a:spcBef>
              <a:spcAft>
                <a:spcPct val="0"/>
              </a:spcAft>
              <a:buChar char="»"/>
              <a:defRPr kumimoji="1" sz="1400" b="1">
                <a:solidFill>
                  <a:srgbClr val="3366FF"/>
                </a:solidFill>
                <a:latin typeface="+mn-lt"/>
                <a:ea typeface="+mn-ea"/>
              </a:defRPr>
            </a:lvl9pPr>
          </a:lstStyle>
          <a:p>
            <a:pPr lvl="0">
              <a:buClr>
                <a:srgbClr val="262699"/>
              </a:buClr>
              <a:buFont typeface="Wingdings" panose="05000000000000000000" pitchFamily="2" charset="2"/>
              <a:buChar char="l"/>
            </a:pPr>
            <a:r>
              <a:rPr lang="zh-TW" altLang="en-US" sz="2400" dirty="0" smtClean="0">
                <a:solidFill>
                  <a:srgbClr val="000099"/>
                </a:solidFill>
                <a:latin typeface="微軟正黑體" panose="020B0604030504040204" pitchFamily="34" charset="-120"/>
                <a:ea typeface="微軟正黑體" panose="020B0604030504040204" pitchFamily="34" charset="-120"/>
              </a:rPr>
              <a:t>常見</a:t>
            </a:r>
            <a:r>
              <a:rPr lang="en-US" altLang="zh-TW" sz="2400" dirty="0">
                <a:solidFill>
                  <a:srgbClr val="000099"/>
                </a:solidFill>
                <a:latin typeface="微軟正黑體" panose="020B0604030504040204" pitchFamily="34" charset="-120"/>
                <a:ea typeface="微軟正黑體" panose="020B0604030504040204" pitchFamily="34" charset="-120"/>
              </a:rPr>
              <a:t>5G</a:t>
            </a:r>
            <a:r>
              <a:rPr lang="zh-TW" altLang="en-US" sz="2400" dirty="0">
                <a:solidFill>
                  <a:srgbClr val="000099"/>
                </a:solidFill>
                <a:latin typeface="微軟正黑體" panose="020B0604030504040204" pitchFamily="34" charset="-120"/>
                <a:ea typeface="微軟正黑體" panose="020B0604030504040204" pitchFamily="34" charset="-120"/>
              </a:rPr>
              <a:t>網路</a:t>
            </a:r>
            <a:r>
              <a:rPr lang="zh-TW" altLang="zh-TW" sz="2400" dirty="0">
                <a:solidFill>
                  <a:srgbClr val="000099"/>
                </a:solidFill>
                <a:latin typeface="微軟正黑體" panose="020B0604030504040204" pitchFamily="34" charset="-120"/>
                <a:ea typeface="微軟正黑體" panose="020B0604030504040204" pitchFamily="34" charset="-120"/>
              </a:rPr>
              <a:t>布建模式</a:t>
            </a:r>
          </a:p>
        </p:txBody>
      </p:sp>
      <p:sp>
        <p:nvSpPr>
          <p:cNvPr id="326" name="矩形 325"/>
          <p:cNvSpPr/>
          <p:nvPr/>
        </p:nvSpPr>
        <p:spPr>
          <a:xfrm>
            <a:off x="7448590" y="6245005"/>
            <a:ext cx="1338500" cy="553998"/>
          </a:xfrm>
          <a:prstGeom prst="rect">
            <a:avLst/>
          </a:prstGeom>
          <a:solidFill>
            <a:schemeClr val="bg1"/>
          </a:solidFill>
        </p:spPr>
        <p:txBody>
          <a:bodyPr wrap="square">
            <a:spAutoFit/>
          </a:bodyPr>
          <a:lstStyle/>
          <a:p>
            <a:pPr lvl="0"/>
            <a:r>
              <a:rPr lang="zh-TW" altLang="en-US" sz="1000" b="1" dirty="0">
                <a:solidFill>
                  <a:schemeClr val="bg1">
                    <a:lumMod val="50000"/>
                  </a:schemeClr>
                </a:solidFill>
                <a:latin typeface="+mn-lt"/>
                <a:ea typeface="+mn-ea"/>
                <a:cs typeface="Times New Roman" panose="02020603050405020304" pitchFamily="18" charset="0"/>
              </a:rPr>
              <a:t>（資料來源</a:t>
            </a:r>
            <a:r>
              <a:rPr lang="en-US" altLang="en-US" sz="1000" b="1" dirty="0">
                <a:solidFill>
                  <a:schemeClr val="bg1">
                    <a:lumMod val="50000"/>
                  </a:schemeClr>
                </a:solidFill>
                <a:latin typeface="+mn-lt"/>
                <a:ea typeface="+mn-ea"/>
                <a:cs typeface="Times New Roman" panose="02020603050405020304" pitchFamily="18" charset="0"/>
              </a:rPr>
              <a:t>: </a:t>
            </a:r>
            <a:r>
              <a:rPr lang="en-US" altLang="en-US" sz="1000" b="1" dirty="0" err="1">
                <a:solidFill>
                  <a:schemeClr val="bg1">
                    <a:lumMod val="50000"/>
                  </a:schemeClr>
                </a:solidFill>
                <a:latin typeface="+mn-lt"/>
                <a:ea typeface="+mn-ea"/>
                <a:cs typeface="Times New Roman" panose="02020603050405020304" pitchFamily="18" charset="0"/>
              </a:rPr>
              <a:t>Netmanias</a:t>
            </a:r>
            <a:r>
              <a:rPr lang="zh-TW" altLang="en-US" sz="1000" b="1" dirty="0">
                <a:solidFill>
                  <a:schemeClr val="bg1">
                    <a:lumMod val="50000"/>
                  </a:schemeClr>
                </a:solidFill>
                <a:latin typeface="+mn-lt"/>
                <a:ea typeface="+mn-ea"/>
                <a:cs typeface="Times New Roman" panose="02020603050405020304" pitchFamily="18" charset="0"/>
              </a:rPr>
              <a:t>、</a:t>
            </a:r>
            <a:r>
              <a:rPr lang="en-US" altLang="zh-TW" sz="1000" b="1" dirty="0">
                <a:solidFill>
                  <a:schemeClr val="bg1">
                    <a:lumMod val="50000"/>
                  </a:schemeClr>
                </a:solidFill>
                <a:latin typeface="+mn-lt"/>
                <a:ea typeface="+mn-ea"/>
                <a:cs typeface="Times New Roman" panose="02020603050405020304" pitchFamily="18" charset="0"/>
              </a:rPr>
              <a:t>TTC</a:t>
            </a:r>
            <a:r>
              <a:rPr lang="zh-TW" altLang="en-US" sz="1000" b="1" dirty="0">
                <a:solidFill>
                  <a:schemeClr val="bg1">
                    <a:lumMod val="50000"/>
                  </a:schemeClr>
                </a:solidFill>
                <a:latin typeface="+mn-lt"/>
                <a:ea typeface="+mn-ea"/>
                <a:cs typeface="Times New Roman" panose="02020603050405020304" pitchFamily="18" charset="0"/>
              </a:rPr>
              <a:t>整理</a:t>
            </a:r>
            <a:r>
              <a:rPr lang="en-US" altLang="en-US" sz="1000" b="1" dirty="0">
                <a:solidFill>
                  <a:schemeClr val="bg1">
                    <a:lumMod val="50000"/>
                  </a:schemeClr>
                </a:solidFill>
                <a:latin typeface="+mn-lt"/>
                <a:ea typeface="+mn-ea"/>
                <a:cs typeface="Times New Roman" panose="02020603050405020304" pitchFamily="18" charset="0"/>
              </a:rPr>
              <a:t>, 2020</a:t>
            </a:r>
            <a:r>
              <a:rPr lang="zh-TW" altLang="en-US" sz="1000" b="1" dirty="0">
                <a:solidFill>
                  <a:schemeClr val="bg1">
                    <a:lumMod val="50000"/>
                  </a:schemeClr>
                </a:solidFill>
                <a:latin typeface="+mn-lt"/>
                <a:ea typeface="+mn-ea"/>
                <a:cs typeface="Times New Roman" panose="02020603050405020304" pitchFamily="18" charset="0"/>
              </a:rPr>
              <a:t>年</a:t>
            </a:r>
            <a:r>
              <a:rPr lang="en-US" altLang="zh-TW" sz="1000" b="1" dirty="0">
                <a:solidFill>
                  <a:schemeClr val="bg1">
                    <a:lumMod val="50000"/>
                  </a:schemeClr>
                </a:solidFill>
                <a:latin typeface="+mn-lt"/>
                <a:ea typeface="+mn-ea"/>
                <a:cs typeface="Times New Roman" panose="02020603050405020304" pitchFamily="18" charset="0"/>
              </a:rPr>
              <a:t>8</a:t>
            </a:r>
            <a:r>
              <a:rPr lang="zh-TW" altLang="en-US" sz="1000" b="1" dirty="0">
                <a:solidFill>
                  <a:schemeClr val="bg1">
                    <a:lumMod val="50000"/>
                  </a:schemeClr>
                </a:solidFill>
                <a:latin typeface="+mn-lt"/>
                <a:ea typeface="+mn-ea"/>
                <a:cs typeface="Times New Roman" panose="02020603050405020304" pitchFamily="18" charset="0"/>
              </a:rPr>
              <a:t>月 </a:t>
            </a:r>
            <a:r>
              <a:rPr lang="zh-TW" altLang="en-US" sz="1000" b="1" dirty="0" smtClean="0">
                <a:solidFill>
                  <a:schemeClr val="bg1">
                    <a:lumMod val="50000"/>
                  </a:schemeClr>
                </a:solidFill>
                <a:latin typeface="+mn-lt"/>
                <a:ea typeface="+mn-ea"/>
                <a:cs typeface="Times New Roman" panose="02020603050405020304" pitchFamily="18" charset="0"/>
              </a:rPr>
              <a:t>，</a:t>
            </a:r>
            <a:r>
              <a:rPr lang="en-US" altLang="en-US" sz="1000" b="1" dirty="0" smtClean="0">
                <a:solidFill>
                  <a:schemeClr val="bg1">
                    <a:lumMod val="50000"/>
                  </a:schemeClr>
                </a:solidFill>
                <a:latin typeface="+mn-lt"/>
                <a:ea typeface="+mn-ea"/>
                <a:cs typeface="Times New Roman" panose="02020603050405020304" pitchFamily="18" charset="0"/>
              </a:rPr>
              <a:t>)</a:t>
            </a:r>
            <a:endParaRPr lang="zh-TW" altLang="en-US" sz="1000" b="1" dirty="0">
              <a:solidFill>
                <a:schemeClr val="bg1">
                  <a:lumMod val="50000"/>
                </a:schemeClr>
              </a:solidFill>
              <a:latin typeface="+mn-lt"/>
              <a:ea typeface="+mn-ea"/>
              <a:cs typeface="Times New Roman" panose="02020603050405020304" pitchFamily="18" charset="0"/>
            </a:endParaRPr>
          </a:p>
        </p:txBody>
      </p:sp>
      <p:sp>
        <p:nvSpPr>
          <p:cNvPr id="10" name="標題 1"/>
          <p:cNvSpPr>
            <a:spLocks noGrp="1"/>
          </p:cNvSpPr>
          <p:nvPr>
            <p:ph type="title"/>
          </p:nvPr>
        </p:nvSpPr>
        <p:spPr>
          <a:xfrm>
            <a:off x="0" y="0"/>
            <a:ext cx="9144000" cy="981075"/>
          </a:xfrm>
        </p:spPr>
        <p:txBody>
          <a:bodyPr/>
          <a:lstStyle/>
          <a:p>
            <a:r>
              <a:rPr lang="zh-TW" altLang="en-US" dirty="0" smtClean="0">
                <a:solidFill>
                  <a:srgbClr val="1C1CA2"/>
                </a:solidFill>
                <a:latin typeface="微軟正黑體" panose="020B0604030504040204" pitchFamily="34" charset="-120"/>
                <a:ea typeface="微軟正黑體" panose="020B0604030504040204" pitchFamily="34" charset="-120"/>
              </a:rPr>
              <a:t>背景說明</a:t>
            </a:r>
            <a:endParaRPr lang="zh-TW" altLang="en-US" dirty="0">
              <a:solidFill>
                <a:srgbClr val="1C1CA2"/>
              </a:solidFill>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5352819" y="433392"/>
            <a:ext cx="926857"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a:solidFill>
                  <a:srgbClr val="1C1CA2"/>
                </a:solidFill>
                <a:latin typeface="微軟正黑體" panose="020B0604030504040204" pitchFamily="34" charset="-120"/>
                <a:ea typeface="微軟正黑體" panose="020B0604030504040204" pitchFamily="34" charset="-120"/>
              </a:rPr>
              <a:t> </a:t>
            </a:r>
            <a:r>
              <a:rPr lang="en-US" altLang="zh-TW" sz="1400" b="1" dirty="0" smtClean="0">
                <a:solidFill>
                  <a:srgbClr val="1C1CA2"/>
                </a:solidFill>
                <a:latin typeface="微軟正黑體" panose="020B0604030504040204" pitchFamily="34" charset="-120"/>
                <a:ea typeface="微軟正黑體" panose="020B0604030504040204" pitchFamily="34" charset="-120"/>
              </a:rPr>
              <a:t>2/4 </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pic>
        <p:nvPicPr>
          <p:cNvPr id="9" name="圖片 8"/>
          <p:cNvPicPr/>
          <p:nvPr/>
        </p:nvPicPr>
        <p:blipFill rotWithShape="1">
          <a:blip r:embed="rId3" cstate="print">
            <a:extLst>
              <a:ext uri="{28A0092B-C50C-407E-A947-70E740481C1C}">
                <a14:useLocalDpi xmlns:a14="http://schemas.microsoft.com/office/drawing/2010/main" val="0"/>
              </a:ext>
            </a:extLst>
          </a:blip>
          <a:srcRect l="1315" r="2419"/>
          <a:stretch/>
        </p:blipFill>
        <p:spPr bwMode="auto">
          <a:xfrm>
            <a:off x="524073" y="1275649"/>
            <a:ext cx="8368407" cy="4942220"/>
          </a:xfrm>
          <a:prstGeom prst="rect">
            <a:avLst/>
          </a:prstGeom>
          <a:noFill/>
          <a:ln>
            <a:noFill/>
          </a:ln>
          <a:extLst>
            <a:ext uri="{53640926-AAD7-44D8-BBD7-CCE9431645EC}">
              <a14:shadowObscured xmlns:a14="http://schemas.microsoft.com/office/drawing/2010/main"/>
            </a:ext>
          </a:extLst>
        </p:spPr>
      </p:pic>
      <p:pic>
        <p:nvPicPr>
          <p:cNvPr id="12" name="圖片 11"/>
          <p:cNvPicPr/>
          <p:nvPr/>
        </p:nvPicPr>
        <p:blipFill>
          <a:blip r:embed="rId4">
            <a:extLst>
              <a:ext uri="{28A0092B-C50C-407E-A947-70E740481C1C}">
                <a14:useLocalDpi xmlns:a14="http://schemas.microsoft.com/office/drawing/2010/main" val="0"/>
              </a:ext>
            </a:extLst>
          </a:blip>
          <a:srcRect/>
          <a:stretch>
            <a:fillRect/>
          </a:stretch>
        </p:blipFill>
        <p:spPr bwMode="auto">
          <a:xfrm>
            <a:off x="1026160" y="6254317"/>
            <a:ext cx="7091680" cy="1348740"/>
          </a:xfrm>
          <a:prstGeom prst="rect">
            <a:avLst/>
          </a:prstGeom>
          <a:noFill/>
        </p:spPr>
      </p:pic>
    </p:spTree>
    <p:extLst>
      <p:ext uri="{BB962C8B-B14F-4D97-AF65-F5344CB8AC3E}">
        <p14:creationId xmlns:p14="http://schemas.microsoft.com/office/powerpoint/2010/main" val="1755088821"/>
      </p:ext>
    </p:extLst>
  </p:cSld>
  <p:clrMapOvr>
    <a:masterClrMapping/>
  </p:clrMapOvr>
  <p:transition>
    <p:blind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981075"/>
          </a:xfrm>
        </p:spPr>
        <p:txBody>
          <a:bodyPr/>
          <a:lstStyle/>
          <a:p>
            <a:r>
              <a:rPr lang="zh-TW" altLang="en-US" dirty="0" smtClean="0">
                <a:solidFill>
                  <a:srgbClr val="1C1CA2"/>
                </a:solidFill>
                <a:latin typeface="微軟正黑體" panose="020B0604030504040204" pitchFamily="34" charset="-120"/>
                <a:ea typeface="微軟正黑體" panose="020B0604030504040204" pitchFamily="34" charset="-120"/>
              </a:rPr>
              <a:t>背景說明</a:t>
            </a:r>
            <a:endParaRPr lang="zh-TW" altLang="en-US" dirty="0">
              <a:solidFill>
                <a:srgbClr val="1C1CA2"/>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603024" y="981075"/>
            <a:ext cx="8082068" cy="1908215"/>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l"/>
            </a:pP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目前規劃特定頻段，發展區域性</a:t>
            </a:r>
            <a:r>
              <a:rPr lang="en-US"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地區性</a:t>
            </a:r>
            <a:r>
              <a:rPr lang="en-US"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5G</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專網之國家，主要為德國、法國、英國、日本、香港，以滿足區域內的企業</a:t>
            </a:r>
            <a:r>
              <a:rPr lang="en-US"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組織</a:t>
            </a:r>
            <a:r>
              <a:rPr lang="en-US"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地方政府，發展工業</a:t>
            </a:r>
            <a:r>
              <a:rPr lang="en-US"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4.0</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、遠距醫療、農業、能源、公共安全、智慧城市等特殊需求。</a:t>
            </a:r>
            <a:endParaRPr lang="en-US" altLang="zh-TW" sz="1800" b="1" dirty="0" smtClean="0">
              <a:solidFill>
                <a:schemeClr val="accent2">
                  <a:lumMod val="50000"/>
                </a:schemeClr>
              </a:solidFill>
              <a:latin typeface="微軟正黑體" panose="020B0604030504040204" pitchFamily="34" charset="-120"/>
              <a:ea typeface="微軟正黑體" panose="020B0604030504040204" pitchFamily="34" charset="-120"/>
            </a:endParaRPr>
          </a:p>
          <a:p>
            <a:pPr marL="285750" indent="-285750">
              <a:spcBef>
                <a:spcPts val="600"/>
              </a:spcBef>
              <a:spcAft>
                <a:spcPts val="600"/>
              </a:spcAft>
              <a:buFont typeface="Wingdings" panose="05000000000000000000" pitchFamily="2" charset="2"/>
              <a:buChar char="l"/>
            </a:pP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監</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理挑戰</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en-US"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
            </a:r>
            <a:br>
              <a:rPr lang="en-US"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b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基於</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無線頻率資源有限性，在申請資格、使用</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規範、執照年限等，有</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一定</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限制及要求，以保障稀有資源分配之公平性、必要性與合理性。</a:t>
            </a:r>
            <a:endParaRPr lang="en-US" altLang="zh-TW" sz="1800" b="1" dirty="0" smtClean="0">
              <a:solidFill>
                <a:schemeClr val="accent2">
                  <a:lumMod val="50000"/>
                </a:schemeClr>
              </a:solidFill>
              <a:latin typeface="微軟正黑體" panose="020B0604030504040204" pitchFamily="34" charset="-120"/>
              <a:ea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385893031"/>
              </p:ext>
            </p:extLst>
          </p:nvPr>
        </p:nvGraphicFramePr>
        <p:xfrm>
          <a:off x="690179" y="2889290"/>
          <a:ext cx="8001420" cy="3139440"/>
        </p:xfrm>
        <a:graphic>
          <a:graphicData uri="http://schemas.openxmlformats.org/drawingml/2006/table">
            <a:tbl>
              <a:tblPr firstRow="1" bandRow="1">
                <a:tableStyleId>{F5AB1C69-6EDB-4FF4-983F-18BD219EF322}</a:tableStyleId>
              </a:tblPr>
              <a:tblGrid>
                <a:gridCol w="641461">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671327">
                  <a:extLst>
                    <a:ext uri="{9D8B030D-6E8A-4147-A177-3AD203B41FA5}">
                      <a16:colId xmlns:a16="http://schemas.microsoft.com/office/drawing/2014/main" val="20005"/>
                    </a:ext>
                  </a:extLst>
                </a:gridCol>
              </a:tblGrid>
              <a:tr h="364800">
                <a:tc>
                  <a:txBody>
                    <a:bodyPr/>
                    <a:lstStyle/>
                    <a:p>
                      <a:pPr algn="ctr"/>
                      <a:r>
                        <a:rPr lang="zh-TW" altLang="en-US" sz="1800" b="1" dirty="0" smtClean="0">
                          <a:solidFill>
                            <a:srgbClr val="191966"/>
                          </a:solidFill>
                          <a:latin typeface="微軟正黑體" panose="020B0604030504040204" pitchFamily="34" charset="-120"/>
                          <a:ea typeface="微軟正黑體" panose="020B0604030504040204" pitchFamily="34" charset="-120"/>
                        </a:rPr>
                        <a:t>項目</a:t>
                      </a:r>
                      <a:endParaRPr lang="zh-TW" altLang="en-US" sz="1800" b="1" dirty="0">
                        <a:solidFill>
                          <a:srgbClr val="191966"/>
                        </a:solidFill>
                        <a:latin typeface="微軟正黑體" panose="020B0604030504040204" pitchFamily="34" charset="-120"/>
                        <a:ea typeface="微軟正黑體" panose="020B0604030504040204" pitchFamily="34" charset="-12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E6F4F5"/>
                    </a:solidFill>
                  </a:tcPr>
                </a:tc>
                <a:tc>
                  <a:txBody>
                    <a:bodyPr/>
                    <a:lstStyle/>
                    <a:p>
                      <a:pPr algn="ctr"/>
                      <a:r>
                        <a:rPr lang="zh-TW" altLang="en-US" sz="1800" dirty="0" smtClean="0">
                          <a:solidFill>
                            <a:srgbClr val="191966"/>
                          </a:solidFill>
                          <a:latin typeface="微軟正黑體" panose="020B0604030504040204" pitchFamily="34" charset="-120"/>
                          <a:ea typeface="微軟正黑體" panose="020B0604030504040204" pitchFamily="34" charset="-120"/>
                        </a:rPr>
                        <a:t>   德國</a:t>
                      </a:r>
                      <a:endParaRPr lang="zh-TW" altLang="en-US" sz="1800" dirty="0">
                        <a:solidFill>
                          <a:srgbClr val="191966"/>
                        </a:solidFill>
                        <a:latin typeface="微軟正黑體" panose="020B0604030504040204" pitchFamily="34" charset="-120"/>
                        <a:ea typeface="微軟正黑體" panose="020B0604030504040204" pitchFamily="34" charset="-12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E6F4F5"/>
                    </a:solidFill>
                  </a:tcPr>
                </a:tc>
                <a:tc>
                  <a:txBody>
                    <a:bodyPr/>
                    <a:lstStyle/>
                    <a:p>
                      <a:pPr algn="ctr"/>
                      <a:r>
                        <a:rPr lang="zh-TW" altLang="en-US" sz="1800" dirty="0" smtClean="0">
                          <a:solidFill>
                            <a:srgbClr val="191966"/>
                          </a:solidFill>
                          <a:latin typeface="微軟正黑體" panose="020B0604030504040204" pitchFamily="34" charset="-120"/>
                          <a:ea typeface="微軟正黑體" panose="020B0604030504040204" pitchFamily="34" charset="-120"/>
                        </a:rPr>
                        <a:t>     法國</a:t>
                      </a:r>
                      <a:endParaRPr lang="zh-TW" altLang="en-US" sz="1800" dirty="0">
                        <a:solidFill>
                          <a:srgbClr val="191966"/>
                        </a:solidFill>
                        <a:latin typeface="微軟正黑體" panose="020B0604030504040204" pitchFamily="34" charset="-120"/>
                        <a:ea typeface="微軟正黑體" panose="020B0604030504040204" pitchFamily="34" charset="-12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E6F4F5"/>
                    </a:solidFill>
                  </a:tcPr>
                </a:tc>
                <a:tc>
                  <a:txBody>
                    <a:bodyPr/>
                    <a:lstStyle/>
                    <a:p>
                      <a:pPr algn="ctr"/>
                      <a:r>
                        <a:rPr lang="zh-TW" altLang="en-US" sz="1800" dirty="0" smtClean="0">
                          <a:solidFill>
                            <a:srgbClr val="191966"/>
                          </a:solidFill>
                          <a:latin typeface="微軟正黑體" panose="020B0604030504040204" pitchFamily="34" charset="-120"/>
                          <a:ea typeface="微軟正黑體" panose="020B0604030504040204" pitchFamily="34" charset="-120"/>
                        </a:rPr>
                        <a:t>   日本</a:t>
                      </a:r>
                      <a:endParaRPr lang="zh-TW" altLang="en-US" sz="1800" dirty="0">
                        <a:solidFill>
                          <a:srgbClr val="191966"/>
                        </a:solidFill>
                        <a:latin typeface="微軟正黑體" panose="020B0604030504040204" pitchFamily="34" charset="-120"/>
                        <a:ea typeface="微軟正黑體" panose="020B0604030504040204" pitchFamily="34" charset="-12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E6F4F5"/>
                    </a:solidFill>
                  </a:tcPr>
                </a:tc>
                <a:tc>
                  <a:txBody>
                    <a:bodyPr/>
                    <a:lstStyle/>
                    <a:p>
                      <a:pPr algn="ctr"/>
                      <a:r>
                        <a:rPr lang="zh-TW" altLang="en-US" sz="1800" dirty="0" smtClean="0">
                          <a:solidFill>
                            <a:srgbClr val="191966"/>
                          </a:solidFill>
                          <a:latin typeface="微軟正黑體" panose="020B0604030504040204" pitchFamily="34" charset="-120"/>
                          <a:ea typeface="微軟正黑體" panose="020B0604030504040204" pitchFamily="34" charset="-120"/>
                        </a:rPr>
                        <a:t>   英國</a:t>
                      </a:r>
                      <a:endParaRPr lang="zh-TW" altLang="en-US" sz="1800" dirty="0">
                        <a:solidFill>
                          <a:srgbClr val="191966"/>
                        </a:solidFill>
                        <a:latin typeface="微軟正黑體" panose="020B0604030504040204" pitchFamily="34" charset="-120"/>
                        <a:ea typeface="微軟正黑體" panose="020B0604030504040204" pitchFamily="34" charset="-12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E6F4F5"/>
                    </a:solidFill>
                  </a:tcPr>
                </a:tc>
                <a:tc>
                  <a:txBody>
                    <a:bodyPr/>
                    <a:lstStyle/>
                    <a:p>
                      <a:pPr algn="ctr"/>
                      <a:r>
                        <a:rPr lang="zh-TW" altLang="en-US" sz="1800" dirty="0" smtClean="0">
                          <a:solidFill>
                            <a:srgbClr val="191966"/>
                          </a:solidFill>
                          <a:latin typeface="微軟正黑體" panose="020B0604030504040204" pitchFamily="34" charset="-120"/>
                          <a:ea typeface="微軟正黑體" panose="020B0604030504040204" pitchFamily="34" charset="-120"/>
                        </a:rPr>
                        <a:t>      香港</a:t>
                      </a:r>
                      <a:endParaRPr lang="zh-TW" altLang="en-US" sz="1800" dirty="0">
                        <a:solidFill>
                          <a:srgbClr val="191966"/>
                        </a:solidFill>
                        <a:latin typeface="微軟正黑體" panose="020B0604030504040204" pitchFamily="34" charset="-120"/>
                        <a:ea typeface="微軟正黑體" panose="020B0604030504040204" pitchFamily="34" charset="-12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E6F4F5"/>
                    </a:solidFill>
                  </a:tcPr>
                </a:tc>
                <a:extLst>
                  <a:ext uri="{0D108BD9-81ED-4DB2-BD59-A6C34878D82A}">
                    <a16:rowId xmlns:a16="http://schemas.microsoft.com/office/drawing/2014/main" val="10000"/>
                  </a:ext>
                </a:extLst>
              </a:tr>
              <a:tr h="2442552">
                <a:tc>
                  <a:txBody>
                    <a:bodyPr/>
                    <a:lstStyle/>
                    <a:p>
                      <a:pPr algn="ctr"/>
                      <a:r>
                        <a:rPr lang="zh-TW" altLang="en-US" sz="1800" b="1" dirty="0" smtClean="0">
                          <a:solidFill>
                            <a:srgbClr val="191966"/>
                          </a:solidFill>
                          <a:latin typeface="微軟正黑體" panose="020B0604030504040204" pitchFamily="34" charset="-120"/>
                          <a:ea typeface="微軟正黑體" panose="020B0604030504040204" pitchFamily="34" charset="-120"/>
                        </a:rPr>
                        <a:t>政策</a:t>
                      </a:r>
                      <a:r>
                        <a:rPr lang="en-US" altLang="zh-TW" sz="1800" b="1" dirty="0" smtClean="0">
                          <a:solidFill>
                            <a:srgbClr val="191966"/>
                          </a:solidFill>
                          <a:latin typeface="微軟正黑體" panose="020B0604030504040204" pitchFamily="34" charset="-120"/>
                          <a:ea typeface="微軟正黑體" panose="020B0604030504040204" pitchFamily="34" charset="-120"/>
                        </a:rPr>
                        <a:t/>
                      </a:r>
                      <a:br>
                        <a:rPr lang="en-US" altLang="zh-TW" sz="1800" b="1" dirty="0" smtClean="0">
                          <a:solidFill>
                            <a:srgbClr val="191966"/>
                          </a:solidFill>
                          <a:latin typeface="微軟正黑體" panose="020B0604030504040204" pitchFamily="34" charset="-120"/>
                          <a:ea typeface="微軟正黑體" panose="020B0604030504040204" pitchFamily="34" charset="-120"/>
                        </a:rPr>
                      </a:br>
                      <a:r>
                        <a:rPr lang="zh-TW" altLang="en-US" sz="1800" b="1" dirty="0" smtClean="0">
                          <a:solidFill>
                            <a:srgbClr val="191966"/>
                          </a:solidFill>
                          <a:latin typeface="微軟正黑體" panose="020B0604030504040204" pitchFamily="34" charset="-120"/>
                          <a:ea typeface="微軟正黑體" panose="020B0604030504040204" pitchFamily="34" charset="-120"/>
                        </a:rPr>
                        <a:t>規範</a:t>
                      </a:r>
                      <a:endParaRPr lang="zh-TW" altLang="en-US" sz="1800" b="1" dirty="0">
                        <a:solidFill>
                          <a:srgbClr val="191966"/>
                        </a:solidFill>
                        <a:latin typeface="微軟正黑體" panose="020B0604030504040204" pitchFamily="34" charset="-120"/>
                        <a:ea typeface="微軟正黑體" panose="020B0604030504040204" pitchFamily="34" charset="-120"/>
                      </a:endParaRPr>
                    </a:p>
                  </a:txBody>
                  <a:tcPr anchor="ct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rgbClr val="E6F4F5"/>
                    </a:solidFill>
                  </a:tcPr>
                </a:tc>
                <a:tc>
                  <a:txBody>
                    <a:bodyPr/>
                    <a:lstStyle/>
                    <a:p>
                      <a:r>
                        <a:rPr lang="en-US" altLang="zh-TW" sz="1600" dirty="0" smtClean="0">
                          <a:solidFill>
                            <a:srgbClr val="191966"/>
                          </a:solidFill>
                          <a:latin typeface="微軟正黑體" panose="020B0604030504040204" pitchFamily="34" charset="-120"/>
                          <a:ea typeface="微軟正黑體" panose="020B0604030504040204" pitchFamily="34" charset="-120"/>
                        </a:rPr>
                        <a:t>2019</a:t>
                      </a:r>
                      <a:r>
                        <a:rPr lang="zh-TW" altLang="en-US" sz="1600" dirty="0" smtClean="0">
                          <a:solidFill>
                            <a:srgbClr val="191966"/>
                          </a:solidFill>
                          <a:latin typeface="微軟正黑體" panose="020B0604030504040204" pitchFamily="34" charset="-120"/>
                          <a:ea typeface="微軟正黑體" panose="020B0604030504040204" pitchFamily="34" charset="-120"/>
                        </a:rPr>
                        <a:t>年</a:t>
                      </a:r>
                      <a:r>
                        <a:rPr lang="en-US" altLang="zh-TW" sz="1600" dirty="0" smtClean="0">
                          <a:solidFill>
                            <a:srgbClr val="191966"/>
                          </a:solidFill>
                          <a:latin typeface="微軟正黑體" panose="020B0604030504040204" pitchFamily="34" charset="-120"/>
                          <a:ea typeface="微軟正黑體" panose="020B0604030504040204" pitchFamily="34" charset="-120"/>
                        </a:rPr>
                        <a:t>11</a:t>
                      </a:r>
                      <a:r>
                        <a:rPr lang="zh-TW" altLang="en-US" sz="1600" dirty="0" smtClean="0">
                          <a:solidFill>
                            <a:srgbClr val="191966"/>
                          </a:solidFill>
                          <a:latin typeface="微軟正黑體" panose="020B0604030504040204" pitchFamily="34" charset="-120"/>
                          <a:ea typeface="微軟正黑體" panose="020B0604030504040204" pitchFamily="34" charset="-120"/>
                        </a:rPr>
                        <a:t>月</a:t>
                      </a:r>
                      <a:r>
                        <a:rPr lang="en-US" altLang="zh-TW" sz="1600" dirty="0" smtClean="0">
                          <a:solidFill>
                            <a:srgbClr val="191966"/>
                          </a:solidFill>
                          <a:latin typeface="微軟正黑體" panose="020B0604030504040204" pitchFamily="34" charset="-120"/>
                          <a:ea typeface="微軟正黑體" panose="020B0604030504040204" pitchFamily="34" charset="-120"/>
                        </a:rPr>
                        <a:t>19</a:t>
                      </a:r>
                      <a:r>
                        <a:rPr lang="zh-TW" altLang="en-US" sz="1600" dirty="0" smtClean="0">
                          <a:solidFill>
                            <a:srgbClr val="191966"/>
                          </a:solidFill>
                          <a:latin typeface="微軟正黑體" panose="020B0604030504040204" pitchFamily="34" charset="-120"/>
                          <a:ea typeface="微軟正黑體" panose="020B0604030504040204" pitchFamily="34" charset="-120"/>
                        </a:rPr>
                        <a:t>日，德國</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聯邦網路管理局</a:t>
                      </a:r>
                      <a:r>
                        <a:rPr lang="zh-TW" altLang="en-US" sz="1600" dirty="0" smtClean="0">
                          <a:solidFill>
                            <a:srgbClr val="191966"/>
                          </a:solidFill>
                          <a:latin typeface="微軟正黑體" panose="020B0604030504040204" pitchFamily="34" charset="-120"/>
                          <a:ea typeface="微軟正黑體" panose="020B0604030504040204" pitchFamily="34" charset="-120"/>
                        </a:rPr>
                        <a:t>公告「</a:t>
                      </a:r>
                      <a:r>
                        <a:rPr lang="zh-TW" altLang="en-US" sz="1600" b="1" dirty="0" smtClean="0">
                          <a:solidFill>
                            <a:srgbClr val="191966"/>
                          </a:solidFill>
                          <a:latin typeface="微軟正黑體" panose="020B0604030504040204" pitchFamily="34" charset="-120"/>
                          <a:ea typeface="微軟正黑體" panose="020B0604030504040204" pitchFamily="34" charset="-120"/>
                        </a:rPr>
                        <a:t>有關</a:t>
                      </a:r>
                      <a:r>
                        <a:rPr lang="en-US" altLang="zh-TW" sz="1600" b="1" dirty="0" smtClean="0">
                          <a:solidFill>
                            <a:srgbClr val="191966"/>
                          </a:solidFill>
                          <a:latin typeface="微軟正黑體" panose="020B0604030504040204" pitchFamily="34" charset="-120"/>
                          <a:ea typeface="微軟正黑體" panose="020B0604030504040204" pitchFamily="34" charset="-120"/>
                        </a:rPr>
                        <a:t>3700-3800</a:t>
                      </a:r>
                      <a:r>
                        <a:rPr lang="zh-TW" altLang="en-US" sz="1600" b="1" dirty="0" smtClean="0">
                          <a:solidFill>
                            <a:srgbClr val="191966"/>
                          </a:solidFill>
                          <a:latin typeface="微軟正黑體" panose="020B0604030504040204" pitchFamily="34" charset="-120"/>
                          <a:ea typeface="微軟正黑體" panose="020B0604030504040204" pitchFamily="34" charset="-120"/>
                        </a:rPr>
                        <a:t> </a:t>
                      </a:r>
                      <a:r>
                        <a:rPr lang="en-US" altLang="zh-TW" sz="1600" b="1" dirty="0" smtClean="0">
                          <a:solidFill>
                            <a:srgbClr val="191966"/>
                          </a:solidFill>
                          <a:latin typeface="微軟正黑體" panose="020B0604030504040204" pitchFamily="34" charset="-120"/>
                          <a:ea typeface="微軟正黑體" panose="020B0604030504040204" pitchFamily="34" charset="-120"/>
                        </a:rPr>
                        <a:t>MHz</a:t>
                      </a:r>
                      <a:r>
                        <a:rPr lang="zh-TW" altLang="en-US" sz="1600" b="1" dirty="0" smtClean="0">
                          <a:solidFill>
                            <a:srgbClr val="191966"/>
                          </a:solidFill>
                          <a:latin typeface="微軟正黑體" panose="020B0604030504040204" pitchFamily="34" charset="-120"/>
                          <a:ea typeface="微軟正黑體" panose="020B0604030504040204" pitchFamily="34" charset="-120"/>
                        </a:rPr>
                        <a:t>頻率範圍供地方頻率使用之頻率指配管理辦法</a:t>
                      </a:r>
                      <a:r>
                        <a:rPr lang="zh-TW" altLang="en-US" sz="1600" dirty="0" smtClean="0">
                          <a:solidFill>
                            <a:srgbClr val="191966"/>
                          </a:solidFill>
                          <a:latin typeface="微軟正黑體" panose="020B0604030504040204" pitchFamily="34" charset="-120"/>
                          <a:ea typeface="微軟正黑體" panose="020B0604030504040204" pitchFamily="34" charset="-120"/>
                        </a:rPr>
                        <a:t>」</a:t>
                      </a:r>
                      <a:endParaRPr lang="zh-TW" altLang="en-US" sz="1600" dirty="0">
                        <a:solidFill>
                          <a:srgbClr val="191966"/>
                        </a:solidFill>
                        <a:latin typeface="微軟正黑體" panose="020B0604030504040204" pitchFamily="34" charset="-120"/>
                        <a:ea typeface="微軟正黑體" panose="020B0604030504040204" pitchFamily="34" charset="-120"/>
                      </a:endParaRPr>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2019</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日法國電子通訊暨郵政監理委員會公布「</a:t>
                      </a:r>
                      <a:r>
                        <a:rPr lang="en-US" altLang="zh-TW"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2.6 GHz</a:t>
                      </a:r>
                      <a:r>
                        <a:rPr lang="zh-TW" altLang="en-US"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TDD</a:t>
                      </a:r>
                      <a:r>
                        <a:rPr lang="zh-TW" altLang="en-US"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核配給超高速行動專用網路商業需求之政策文件</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sz="1600" dirty="0">
                        <a:solidFill>
                          <a:srgbClr val="191966"/>
                        </a:solidFill>
                        <a:latin typeface="微軟正黑體" panose="020B0604030504040204" pitchFamily="34" charset="-120"/>
                        <a:ea typeface="微軟正黑體" panose="020B0604030504040204" pitchFamily="34" charset="-120"/>
                      </a:endParaRPr>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2019</a:t>
                      </a:r>
                      <a:r>
                        <a:rPr lang="ja-JP"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ja-JP"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r>
                        <a:rPr lang="ja-JP"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ja-JP"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17</a:t>
                      </a:r>
                      <a:r>
                        <a:rPr lang="ja-JP"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日本</a:t>
                      </a:r>
                      <a:r>
                        <a:rPr lang="ja-JP"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總務省公布</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ja-JP" altLang="en-US"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關於導入區域</a:t>
                      </a:r>
                      <a:r>
                        <a:rPr lang="en-US" altLang="ja-JP"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5G</a:t>
                      </a:r>
                      <a:r>
                        <a:rPr lang="ja-JP" altLang="en-US"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之指導方針</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zh-TW"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sz="1600" dirty="0">
                        <a:solidFill>
                          <a:srgbClr val="191966"/>
                        </a:solidFill>
                        <a:latin typeface="微軟正黑體" panose="020B0604030504040204" pitchFamily="34" charset="-120"/>
                        <a:ea typeface="微軟正黑體" panose="020B0604030504040204" pitchFamily="34" charset="-120"/>
                      </a:endParaRPr>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zh-TW"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2019</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日，英國</a:t>
                      </a:r>
                      <a:r>
                        <a:rPr lang="en-US" altLang="zh-TW" sz="1600" kern="100" dirty="0" err="1"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Ofcom</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發布「</a:t>
                      </a:r>
                      <a:r>
                        <a:rPr lang="en-US" altLang="zh-TW"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Enabling wireless innovation through local licensing</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smtClean="0">
                          <a:solidFill>
                            <a:srgbClr val="191966"/>
                          </a:solidFill>
                          <a:latin typeface="微軟正黑體" panose="020B0604030504040204" pitchFamily="34" charset="-120"/>
                          <a:ea typeface="微軟正黑體" panose="020B0604030504040204" pitchFamily="34" charset="-120"/>
                        </a:rPr>
                        <a:t>聲明文件，</a:t>
                      </a:r>
                      <a:r>
                        <a:rPr lang="zh-TW" altLang="en-US" sz="1600" b="1" dirty="0" smtClean="0">
                          <a:solidFill>
                            <a:srgbClr val="191966"/>
                          </a:solidFill>
                          <a:latin typeface="微軟正黑體" panose="020B0604030504040204" pitchFamily="34" charset="-120"/>
                          <a:ea typeface="微軟正黑體" panose="020B0604030504040204" pitchFamily="34" charset="-120"/>
                        </a:rPr>
                        <a:t>開放共享頻譜執照</a:t>
                      </a:r>
                      <a:endParaRPr lang="zh-TW" altLang="zh-TW"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sz="1600" dirty="0">
                        <a:solidFill>
                          <a:srgbClr val="191966"/>
                        </a:solidFill>
                        <a:latin typeface="微軟正黑體" panose="020B0604030504040204" pitchFamily="34" charset="-120"/>
                        <a:ea typeface="微軟正黑體" panose="020B0604030504040204" pitchFamily="34" charset="-120"/>
                      </a:endParaRPr>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香港通訊局於</a:t>
                      </a:r>
                      <a:r>
                        <a:rPr lang="en-US" altLang="zh-TW"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2019</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1600"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日公告「</a:t>
                      </a:r>
                      <a:r>
                        <a:rPr lang="zh-TW" altLang="en-US"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提交申請指配</a:t>
                      </a:r>
                      <a:r>
                        <a:rPr lang="en-US" altLang="zh-TW"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altLang="en-US"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吉赫及</a:t>
                      </a:r>
                      <a:r>
                        <a:rPr lang="en-US" altLang="zh-TW"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28</a:t>
                      </a:r>
                      <a:r>
                        <a:rPr lang="zh-TW" altLang="en-US"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吉赫頻帶內共用頻譜的指引」，釋出</a:t>
                      </a:r>
                      <a:r>
                        <a:rPr lang="en-US" altLang="zh-TW"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400MHz</a:t>
                      </a:r>
                      <a:r>
                        <a:rPr lang="zh-TW" altLang="en-US"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頻寬，供</a:t>
                      </a:r>
                      <a:r>
                        <a:rPr lang="en-US" altLang="zh-TW"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5G</a:t>
                      </a:r>
                      <a:r>
                        <a:rPr lang="zh-TW" altLang="en-US"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rPr>
                        <a:t>創新服務專用（又稱：地區性無線寬頻服務牌照）</a:t>
                      </a:r>
                      <a:endParaRPr lang="en-US" altLang="zh-TW" sz="1600" b="1" kern="100" dirty="0" smtClean="0">
                        <a:solidFill>
                          <a:srgbClr val="191966"/>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9050" cap="flat" cmpd="sng" algn="ctr">
                      <a:solidFill>
                        <a:srgbClr val="0070C0"/>
                      </a:solidFill>
                      <a:prstDash val="solid"/>
                      <a:round/>
                      <a:headEnd type="none" w="med" len="med"/>
                      <a:tailEnd type="none" w="med" len="med"/>
                    </a:lnL>
                    <a:lnR w="19050" cap="flat" cmpd="sng" algn="ctr">
                      <a:solidFill>
                        <a:srgbClr val="0070C0"/>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6" name="圖片 15"/>
          <p:cNvPicPr>
            <a:picLocks noChangeAspect="1"/>
          </p:cNvPicPr>
          <p:nvPr/>
        </p:nvPicPr>
        <p:blipFill>
          <a:blip r:embed="rId2"/>
          <a:stretch>
            <a:fillRect/>
          </a:stretch>
        </p:blipFill>
        <p:spPr>
          <a:xfrm>
            <a:off x="1563668" y="2916814"/>
            <a:ext cx="360040" cy="296162"/>
          </a:xfrm>
          <a:prstGeom prst="rect">
            <a:avLst/>
          </a:prstGeom>
        </p:spPr>
      </p:pic>
      <p:pic>
        <p:nvPicPr>
          <p:cNvPr id="19" name="圖片 18"/>
          <p:cNvPicPr>
            <a:picLocks noChangeAspect="1"/>
          </p:cNvPicPr>
          <p:nvPr/>
        </p:nvPicPr>
        <p:blipFill>
          <a:blip r:embed="rId3"/>
          <a:stretch>
            <a:fillRect/>
          </a:stretch>
        </p:blipFill>
        <p:spPr>
          <a:xfrm>
            <a:off x="3090350" y="2929404"/>
            <a:ext cx="366784" cy="269357"/>
          </a:xfrm>
          <a:prstGeom prst="rect">
            <a:avLst/>
          </a:prstGeom>
        </p:spPr>
      </p:pic>
      <p:pic>
        <p:nvPicPr>
          <p:cNvPr id="20" name="圖片 19"/>
          <p:cNvPicPr>
            <a:picLocks noChangeAspect="1"/>
          </p:cNvPicPr>
          <p:nvPr/>
        </p:nvPicPr>
        <p:blipFill>
          <a:blip r:embed="rId4"/>
          <a:stretch>
            <a:fillRect/>
          </a:stretch>
        </p:blipFill>
        <p:spPr>
          <a:xfrm>
            <a:off x="5736106" y="2926289"/>
            <a:ext cx="360040" cy="268602"/>
          </a:xfrm>
          <a:prstGeom prst="rect">
            <a:avLst/>
          </a:prstGeom>
        </p:spPr>
      </p:pic>
      <p:pic>
        <p:nvPicPr>
          <p:cNvPr id="21" name="圖片 20"/>
          <p:cNvPicPr>
            <a:picLocks noChangeAspect="1"/>
          </p:cNvPicPr>
          <p:nvPr/>
        </p:nvPicPr>
        <p:blipFill>
          <a:blip r:embed="rId5"/>
          <a:stretch>
            <a:fillRect/>
          </a:stretch>
        </p:blipFill>
        <p:spPr>
          <a:xfrm>
            <a:off x="4391966" y="2930669"/>
            <a:ext cx="372046" cy="259842"/>
          </a:xfrm>
          <a:prstGeom prst="rect">
            <a:avLst/>
          </a:prstGeom>
        </p:spPr>
      </p:pic>
      <p:pic>
        <p:nvPicPr>
          <p:cNvPr id="22" name="圖片 21"/>
          <p:cNvPicPr>
            <a:picLocks noChangeAspect="1"/>
          </p:cNvPicPr>
          <p:nvPr/>
        </p:nvPicPr>
        <p:blipFill>
          <a:blip r:embed="rId6"/>
          <a:stretch>
            <a:fillRect/>
          </a:stretch>
        </p:blipFill>
        <p:spPr>
          <a:xfrm>
            <a:off x="7452320" y="2933267"/>
            <a:ext cx="353034" cy="254647"/>
          </a:xfrm>
          <a:prstGeom prst="rect">
            <a:avLst/>
          </a:prstGeom>
        </p:spPr>
      </p:pic>
      <p:sp>
        <p:nvSpPr>
          <p:cNvPr id="12" name="文字方塊 11"/>
          <p:cNvSpPr txBox="1"/>
          <p:nvPr/>
        </p:nvSpPr>
        <p:spPr>
          <a:xfrm>
            <a:off x="5352819" y="433392"/>
            <a:ext cx="926857"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a:solidFill>
                  <a:srgbClr val="1C1CA2"/>
                </a:solidFill>
                <a:latin typeface="微軟正黑體" panose="020B0604030504040204" pitchFamily="34" charset="-120"/>
                <a:ea typeface="微軟正黑體" panose="020B0604030504040204" pitchFamily="34" charset="-120"/>
              </a:rPr>
              <a:t> </a:t>
            </a:r>
            <a:r>
              <a:rPr lang="en-US" altLang="zh-TW" sz="1400" b="1" dirty="0" smtClean="0">
                <a:solidFill>
                  <a:srgbClr val="1C1CA2"/>
                </a:solidFill>
                <a:latin typeface="微軟正黑體" panose="020B0604030504040204" pitchFamily="34" charset="-120"/>
                <a:ea typeface="微軟正黑體" panose="020B0604030504040204" pitchFamily="34" charset="-120"/>
              </a:rPr>
              <a:t>3/4 </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0150862"/>
      </p:ext>
    </p:extLst>
  </p:cSld>
  <p:clrMapOvr>
    <a:masterClrMapping/>
  </p:clrMapOvr>
  <p:transition>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981075"/>
          </a:xfrm>
        </p:spPr>
        <p:txBody>
          <a:bodyPr/>
          <a:lstStyle/>
          <a:p>
            <a:r>
              <a:rPr lang="zh-TW" altLang="en-US" dirty="0" smtClean="0">
                <a:solidFill>
                  <a:srgbClr val="1C1CA2"/>
                </a:solidFill>
                <a:latin typeface="微軟正黑體" panose="020B0604030504040204" pitchFamily="34" charset="-120"/>
                <a:ea typeface="微軟正黑體" panose="020B0604030504040204" pitchFamily="34" charset="-120"/>
              </a:rPr>
              <a:t>背景說明</a:t>
            </a:r>
            <a:endParaRPr lang="zh-TW" altLang="en-US" dirty="0">
              <a:solidFill>
                <a:srgbClr val="1C1CA2"/>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603024" y="981075"/>
            <a:ext cx="8082068" cy="1277273"/>
          </a:xfrm>
          <a:prstGeom prst="rect">
            <a:avLst/>
          </a:prstGeom>
        </p:spPr>
        <p:txBody>
          <a:bodyPr wrap="square">
            <a:spAutoFit/>
          </a:bodyPr>
          <a:lstStyle/>
          <a:p>
            <a:pPr marL="457200" indent="-457200">
              <a:buFont typeface="Wingdings" panose="05000000000000000000" pitchFamily="2" charset="2"/>
              <a:buChar char="l"/>
            </a:pP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為將台灣發展為</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適合</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5G</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創新</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運用之環境</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a:t>
            </a:r>
            <a:r>
              <a:rPr lang="zh-TW" altLang="zh-TW" sz="1800" b="1" dirty="0">
                <a:solidFill>
                  <a:schemeClr val="accent2">
                    <a:lumMod val="50000"/>
                  </a:schemeClr>
                </a:solidFill>
                <a:latin typeface="微軟正黑體" panose="020B0604030504040204" pitchFamily="34" charset="-120"/>
                <a:ea typeface="微軟正黑體" panose="020B0604030504040204" pitchFamily="34" charset="-120"/>
              </a:rPr>
              <a:t>行政院指配</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4.8-4.9 GHz</a:t>
            </a:r>
            <a:r>
              <a:rPr lang="zh-TW" altLang="zh-TW" sz="1800" b="1" dirty="0">
                <a:solidFill>
                  <a:schemeClr val="accent2">
                    <a:lumMod val="50000"/>
                  </a:schemeClr>
                </a:solidFill>
                <a:latin typeface="微軟正黑體" panose="020B0604030504040204" pitchFamily="34" charset="-120"/>
                <a:ea typeface="微軟正黑體" panose="020B0604030504040204" pitchFamily="34" charset="-120"/>
              </a:rPr>
              <a:t>頻</a:t>
            </a:r>
            <a:r>
              <a:rPr lang="zh-TW"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段</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（共</a:t>
            </a:r>
            <a:r>
              <a:rPr lang="en-US"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100MHz</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zh-TW" sz="1800" b="1" dirty="0">
                <a:solidFill>
                  <a:schemeClr val="accent2">
                    <a:lumMod val="50000"/>
                  </a:schemeClr>
                </a:solidFill>
                <a:latin typeface="微軟正黑體" panose="020B0604030504040204" pitchFamily="34" charset="-120"/>
                <a:ea typeface="微軟正黑體" panose="020B0604030504040204" pitchFamily="34" charset="-120"/>
              </a:rPr>
              <a:t>以「</a:t>
            </a:r>
            <a:r>
              <a:rPr lang="zh-TW"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專</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頻</a:t>
            </a:r>
            <a:r>
              <a:rPr lang="zh-TW"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專</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網</a:t>
            </a:r>
            <a:r>
              <a:rPr lang="zh-TW"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zh-TW" sz="1800" b="1" dirty="0">
                <a:solidFill>
                  <a:schemeClr val="accent2">
                    <a:lumMod val="50000"/>
                  </a:schemeClr>
                </a:solidFill>
                <a:latin typeface="微軟正黑體" panose="020B0604030504040204" pitchFamily="34" charset="-120"/>
                <a:ea typeface="微軟正黑體" panose="020B0604030504040204" pitchFamily="34" charset="-120"/>
              </a:rPr>
              <a:t>方式獨立運作，</a:t>
            </a:r>
            <a:r>
              <a:rPr lang="zh-TW"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鼓勵業者</a:t>
            </a:r>
            <a:r>
              <a:rPr lang="zh-TW" altLang="zh-TW" sz="1800" b="1" dirty="0">
                <a:solidFill>
                  <a:schemeClr val="accent2">
                    <a:lumMod val="50000"/>
                  </a:schemeClr>
                </a:solidFill>
                <a:latin typeface="微軟正黑體" panose="020B0604030504040204" pitchFamily="34" charset="-120"/>
                <a:ea typeface="微軟正黑體" panose="020B0604030504040204" pitchFamily="34" charset="-120"/>
              </a:rPr>
              <a:t>發展創新</a:t>
            </a:r>
            <a:r>
              <a:rPr lang="zh-TW"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應用。</a:t>
            </a:r>
            <a:endParaRPr lang="en-US" altLang="zh-TW" sz="1800" b="1" dirty="0">
              <a:solidFill>
                <a:schemeClr val="accent2">
                  <a:lumMod val="50000"/>
                </a:schemeClr>
              </a:solidFill>
              <a:latin typeface="微軟正黑體" panose="020B0604030504040204" pitchFamily="34" charset="-120"/>
              <a:ea typeface="微軟正黑體" panose="020B0604030504040204" pitchFamily="34" charset="-120"/>
            </a:endParaRPr>
          </a:p>
          <a:p>
            <a:pPr marL="457200" indent="-457200">
              <a:spcBef>
                <a:spcPts val="600"/>
              </a:spcBef>
              <a:buFont typeface="Wingdings" panose="05000000000000000000" pitchFamily="2" charset="2"/>
              <a:buChar char="l"/>
            </a:pP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另為避免</a:t>
            </a:r>
            <a:r>
              <a:rPr lang="en-US"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5G</a:t>
            </a:r>
            <a:r>
              <a:rPr lang="zh-TW" altLang="zh-TW" sz="1800" b="1" dirty="0">
                <a:solidFill>
                  <a:schemeClr val="accent2">
                    <a:lumMod val="50000"/>
                  </a:schemeClr>
                </a:solidFill>
                <a:latin typeface="微軟正黑體" panose="020B0604030504040204" pitchFamily="34" charset="-120"/>
                <a:ea typeface="微軟正黑體" panose="020B0604030504040204" pitchFamily="34" charset="-120"/>
              </a:rPr>
              <a:t>商用</a:t>
            </a:r>
            <a:r>
              <a:rPr lang="zh-TW"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服務</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受到影響</a:t>
            </a:r>
            <a:r>
              <a:rPr lang="zh-TW"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以</a:t>
            </a:r>
            <a:r>
              <a:rPr lang="zh-TW"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維持</a:t>
            </a:r>
            <a:r>
              <a:rPr lang="zh-TW" altLang="zh-TW" sz="1800" b="1" dirty="0">
                <a:solidFill>
                  <a:schemeClr val="accent2">
                    <a:lumMod val="50000"/>
                  </a:schemeClr>
                </a:solidFill>
                <a:latin typeface="微軟正黑體" panose="020B0604030504040204" pitchFamily="34" charset="-120"/>
                <a:ea typeface="微軟正黑體" panose="020B0604030504040204" pitchFamily="34" charset="-120"/>
              </a:rPr>
              <a:t>垂直應用</a:t>
            </a:r>
            <a:r>
              <a:rPr lang="zh-TW"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市場公平</a:t>
            </a:r>
            <a:r>
              <a:rPr lang="zh-TW" altLang="zh-TW" sz="1800" b="1" dirty="0">
                <a:solidFill>
                  <a:schemeClr val="accent2">
                    <a:lumMod val="50000"/>
                  </a:schemeClr>
                </a:solidFill>
                <a:latin typeface="微軟正黑體" panose="020B0604030504040204" pitchFamily="34" charset="-120"/>
                <a:ea typeface="微軟正黑體" panose="020B0604030504040204" pitchFamily="34" charset="-120"/>
              </a:rPr>
              <a:t>競爭，依電信管理法第</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50</a:t>
            </a:r>
            <a:r>
              <a:rPr lang="zh-TW" altLang="zh-TW" sz="1800" b="1" dirty="0">
                <a:solidFill>
                  <a:schemeClr val="accent2">
                    <a:lumMod val="50000"/>
                  </a:schemeClr>
                </a:solidFill>
                <a:latin typeface="微軟正黑體" panose="020B0604030504040204" pitchFamily="34" charset="-120"/>
                <a:ea typeface="微軟正黑體" panose="020B0604030504040204" pitchFamily="34" charset="-120"/>
              </a:rPr>
              <a:t>條第</a:t>
            </a:r>
            <a:r>
              <a:rPr lang="en-US" altLang="zh-TW" sz="1800" b="1" dirty="0">
                <a:solidFill>
                  <a:schemeClr val="accent2">
                    <a:lumMod val="50000"/>
                  </a:schemeClr>
                </a:solidFill>
                <a:latin typeface="微軟正黑體" panose="020B0604030504040204" pitchFamily="34" charset="-120"/>
                <a:ea typeface="微軟正黑體" panose="020B0604030504040204" pitchFamily="34" charset="-120"/>
              </a:rPr>
              <a:t>7</a:t>
            </a:r>
            <a:r>
              <a:rPr lang="zh-TW" altLang="zh-TW" sz="1800" b="1" dirty="0">
                <a:solidFill>
                  <a:schemeClr val="accent2">
                    <a:lumMod val="50000"/>
                  </a:schemeClr>
                </a:solidFill>
                <a:latin typeface="微軟正黑體" panose="020B0604030504040204" pitchFamily="34" charset="-120"/>
                <a:ea typeface="微軟正黑體" panose="020B0604030504040204" pitchFamily="34" charset="-120"/>
              </a:rPr>
              <a:t>項授權規定</a:t>
            </a:r>
            <a:r>
              <a:rPr lang="zh-TW"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，制定</a:t>
            </a:r>
            <a:r>
              <a:rPr lang="en-US"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zh-TW" sz="1800" b="1" dirty="0">
                <a:solidFill>
                  <a:schemeClr val="accent2">
                    <a:lumMod val="50000"/>
                  </a:schemeClr>
                </a:solidFill>
                <a:latin typeface="微軟正黑體" panose="020B0604030504040204" pitchFamily="34" charset="-120"/>
                <a:ea typeface="微軟正黑體" panose="020B0604030504040204" pitchFamily="34" charset="-120"/>
              </a:rPr>
              <a:t>行動寬頻專用電信網路</a:t>
            </a:r>
            <a:r>
              <a:rPr lang="zh-TW" altLang="en-US" sz="1800" b="1" dirty="0">
                <a:solidFill>
                  <a:schemeClr val="accent2">
                    <a:lumMod val="50000"/>
                  </a:schemeClr>
                </a:solidFill>
                <a:latin typeface="微軟正黑體" panose="020B0604030504040204" pitchFamily="34" charset="-120"/>
                <a:ea typeface="微軟正黑體" panose="020B0604030504040204" pitchFamily="34" charset="-120"/>
              </a:rPr>
              <a:t>管理辦法</a:t>
            </a:r>
            <a:r>
              <a:rPr lang="en-US" altLang="zh-TW" sz="1800" b="1" dirty="0" smtClean="0">
                <a:solidFill>
                  <a:schemeClr val="accent2">
                    <a:lumMod val="50000"/>
                  </a:schemeClr>
                </a:solidFill>
                <a:latin typeface="微軟正黑體" panose="020B0604030504040204" pitchFamily="34" charset="-120"/>
                <a:ea typeface="微軟正黑體" panose="020B0604030504040204" pitchFamily="34" charset="-120"/>
              </a:rPr>
              <a:t>》</a:t>
            </a:r>
            <a:r>
              <a:rPr lang="zh-TW" altLang="en-US" sz="1800" b="1" dirty="0" smtClean="0">
                <a:solidFill>
                  <a:schemeClr val="accent2">
                    <a:lumMod val="50000"/>
                  </a:schemeClr>
                </a:solidFill>
                <a:latin typeface="微軟正黑體" panose="020B0604030504040204" pitchFamily="34" charset="-120"/>
                <a:ea typeface="微軟正黑體" panose="020B0604030504040204" pitchFamily="34" charset="-120"/>
              </a:rPr>
              <a:t>。</a:t>
            </a:r>
            <a:endParaRPr lang="zh-TW" altLang="zh-TW" sz="1800" b="1"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4" name="流程圖: 合併 13"/>
          <p:cNvSpPr/>
          <p:nvPr/>
        </p:nvSpPr>
        <p:spPr bwMode="auto">
          <a:xfrm rot="21600000">
            <a:off x="4732504" y="2836980"/>
            <a:ext cx="3754689" cy="869013"/>
          </a:xfrm>
          <a:prstGeom prst="flowChartMerge">
            <a:avLst/>
          </a:prstGeom>
          <a:solidFill>
            <a:srgbClr val="E6F4F5"/>
          </a:solidFill>
          <a:ln w="9525" cap="flat" cmpd="sng" algn="ctr">
            <a:no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FF0000"/>
              </a:solidFill>
              <a:effectLst/>
              <a:latin typeface="+mn-ea"/>
              <a:ea typeface="+mn-ea"/>
            </a:endParaRPr>
          </a:p>
        </p:txBody>
      </p:sp>
      <p:sp>
        <p:nvSpPr>
          <p:cNvPr id="15" name="流程圖: 合併 14"/>
          <p:cNvSpPr/>
          <p:nvPr/>
        </p:nvSpPr>
        <p:spPr bwMode="auto">
          <a:xfrm rot="21600000">
            <a:off x="888097" y="2818371"/>
            <a:ext cx="3754689" cy="869012"/>
          </a:xfrm>
          <a:prstGeom prst="flowChartMerge">
            <a:avLst/>
          </a:prstGeom>
          <a:solidFill>
            <a:srgbClr val="E6F4F5"/>
          </a:solidFill>
          <a:ln w="9525" cap="flat" cmpd="sng" algn="ctr">
            <a:no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rgbClr val="FF0000"/>
              </a:solidFill>
              <a:effectLst/>
              <a:latin typeface="+mn-ea"/>
              <a:ea typeface="+mn-ea"/>
            </a:endParaRPr>
          </a:p>
        </p:txBody>
      </p:sp>
      <p:sp>
        <p:nvSpPr>
          <p:cNvPr id="16" name="文字方塊 15"/>
          <p:cNvSpPr txBox="1"/>
          <p:nvPr/>
        </p:nvSpPr>
        <p:spPr>
          <a:xfrm>
            <a:off x="1475176" y="2883545"/>
            <a:ext cx="2573140" cy="369332"/>
          </a:xfrm>
          <a:prstGeom prst="rect">
            <a:avLst/>
          </a:prstGeom>
          <a:noFill/>
        </p:spPr>
        <p:txBody>
          <a:bodyPr wrap="none" rtlCol="0">
            <a:spAutoFit/>
          </a:bodyPr>
          <a:lstStyle/>
          <a:p>
            <a:r>
              <a:rPr lang="zh-TW" altLang="en-US" sz="1800" b="1" dirty="0">
                <a:solidFill>
                  <a:schemeClr val="tx2"/>
                </a:solidFill>
                <a:latin typeface="微軟正黑體" panose="020B0604030504040204" pitchFamily="34" charset="-120"/>
                <a:ea typeface="微軟正黑體" panose="020B0604030504040204" pitchFamily="34" charset="-120"/>
              </a:rPr>
              <a:t>電信事業之</a:t>
            </a:r>
            <a:r>
              <a:rPr lang="en-US" altLang="zh-TW" sz="1800" b="1" dirty="0">
                <a:solidFill>
                  <a:schemeClr val="tx2"/>
                </a:solidFill>
                <a:latin typeface="微軟正黑體" panose="020B0604030504040204" pitchFamily="34" charset="-120"/>
                <a:ea typeface="微軟正黑體" panose="020B0604030504040204" pitchFamily="34" charset="-120"/>
              </a:rPr>
              <a:t>5G</a:t>
            </a:r>
            <a:r>
              <a:rPr lang="zh-TW" altLang="en-US" sz="1800" b="1" dirty="0">
                <a:solidFill>
                  <a:schemeClr val="tx2"/>
                </a:solidFill>
                <a:latin typeface="微軟正黑體" panose="020B0604030504040204" pitchFamily="34" charset="-120"/>
                <a:ea typeface="微軟正黑體" panose="020B0604030504040204" pitchFamily="34" charset="-120"/>
              </a:rPr>
              <a:t>企業網路</a:t>
            </a:r>
          </a:p>
        </p:txBody>
      </p:sp>
      <p:sp>
        <p:nvSpPr>
          <p:cNvPr id="19" name="文字方塊 18"/>
          <p:cNvSpPr txBox="1"/>
          <p:nvPr/>
        </p:nvSpPr>
        <p:spPr>
          <a:xfrm>
            <a:off x="5911272" y="2829416"/>
            <a:ext cx="1552239" cy="646331"/>
          </a:xfrm>
          <a:prstGeom prst="rect">
            <a:avLst/>
          </a:prstGeom>
          <a:noFill/>
        </p:spPr>
        <p:txBody>
          <a:bodyPr wrap="square" rtlCol="0">
            <a:spAutoFit/>
          </a:bodyPr>
          <a:lstStyle/>
          <a:p>
            <a:r>
              <a:rPr lang="zh-TW" altLang="en-US" sz="1800" b="1" dirty="0" smtClean="0">
                <a:solidFill>
                  <a:schemeClr val="tx2"/>
                </a:solidFill>
                <a:latin typeface="微軟正黑體" panose="020B0604030504040204" pitchFamily="34" charset="-120"/>
                <a:ea typeface="微軟正黑體" panose="020B0604030504040204" pitchFamily="34" charset="-120"/>
              </a:rPr>
              <a:t>行動寬頻專用電信網路</a:t>
            </a:r>
            <a:endParaRPr lang="zh-TW" altLang="en-US" sz="1800" b="1" dirty="0">
              <a:solidFill>
                <a:schemeClr val="tx2"/>
              </a:solidFill>
              <a:latin typeface="微軟正黑體" panose="020B0604030504040204" pitchFamily="34" charset="-120"/>
              <a:ea typeface="微軟正黑體" panose="020B0604030504040204" pitchFamily="34" charset="-120"/>
            </a:endParaRPr>
          </a:p>
        </p:txBody>
      </p:sp>
      <p:sp>
        <p:nvSpPr>
          <p:cNvPr id="20" name="矩形 19"/>
          <p:cNvSpPr/>
          <p:nvPr/>
        </p:nvSpPr>
        <p:spPr bwMode="auto">
          <a:xfrm>
            <a:off x="856471" y="2354587"/>
            <a:ext cx="7604155" cy="485239"/>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rPr>
              <a:t>5G</a:t>
            </a:r>
            <a:r>
              <a:rPr kumimoji="1" lang="zh-TW" altLang="en-US" sz="1800" b="1"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rPr>
              <a:t>創新應用服務</a:t>
            </a:r>
            <a:r>
              <a:rPr lang="zh-TW" altLang="en-US" sz="1800" b="1" dirty="0" smtClean="0">
                <a:solidFill>
                  <a:schemeClr val="bg1"/>
                </a:solidFill>
                <a:latin typeface="微軟正黑體" panose="020B0604030504040204" pitchFamily="34" charset="-120"/>
                <a:ea typeface="微軟正黑體" panose="020B0604030504040204" pitchFamily="34" charset="-120"/>
              </a:rPr>
              <a:t>（</a:t>
            </a:r>
            <a:r>
              <a:rPr lang="en-US" altLang="zh-TW" sz="1800" b="1" dirty="0" smtClean="0">
                <a:solidFill>
                  <a:schemeClr val="bg1"/>
                </a:solidFill>
                <a:latin typeface="微軟正黑體" panose="020B0604030504040204" pitchFamily="34" charset="-120"/>
                <a:ea typeface="微軟正黑體" panose="020B0604030504040204" pitchFamily="34" charset="-120"/>
              </a:rPr>
              <a:t>5G</a:t>
            </a:r>
            <a:r>
              <a:rPr lang="zh-TW" altLang="en-US" sz="1800" b="1" dirty="0" smtClean="0">
                <a:solidFill>
                  <a:schemeClr val="bg1"/>
                </a:solidFill>
                <a:latin typeface="微軟正黑體" panose="020B0604030504040204" pitchFamily="34" charset="-120"/>
                <a:ea typeface="微軟正黑體" panose="020B0604030504040204" pitchFamily="34" charset="-120"/>
              </a:rPr>
              <a:t>專網）</a:t>
            </a:r>
            <a:endParaRPr kumimoji="1" lang="zh-TW" altLang="en-US" sz="1800" b="1" i="0" u="none" strike="noStrike" cap="none" normalizeH="0" baseline="0" dirty="0" smtClean="0">
              <a:ln>
                <a:noFill/>
              </a:ln>
              <a:solidFill>
                <a:schemeClr val="bg1"/>
              </a:solidFill>
              <a:effectLst/>
              <a:latin typeface="微軟正黑體" panose="020B0604030504040204" pitchFamily="34" charset="-120"/>
              <a:ea typeface="微軟正黑體" panose="020B0604030504040204" pitchFamily="34" charset="-120"/>
            </a:endParaRPr>
          </a:p>
        </p:txBody>
      </p:sp>
      <p:sp>
        <p:nvSpPr>
          <p:cNvPr id="21" name="矩形 20"/>
          <p:cNvSpPr/>
          <p:nvPr/>
        </p:nvSpPr>
        <p:spPr>
          <a:xfrm>
            <a:off x="888097" y="3703685"/>
            <a:ext cx="3667148" cy="1815882"/>
          </a:xfrm>
          <a:prstGeom prst="rect">
            <a:avLst/>
          </a:prstGeom>
        </p:spPr>
        <p:txBody>
          <a:bodyPr wrap="square">
            <a:spAutoFit/>
          </a:bodyPr>
          <a:lstStyle/>
          <a:p>
            <a:pPr marL="285750" indent="-285750">
              <a:buFont typeface="Wingdings" panose="05000000000000000000" pitchFamily="2" charset="2"/>
              <a:buChar char="Ø"/>
            </a:pPr>
            <a:r>
              <a:rPr lang="zh-TW" altLang="en-US" sz="1600" b="1" dirty="0">
                <a:solidFill>
                  <a:schemeClr val="tx1"/>
                </a:solidFill>
                <a:latin typeface="微軟正黑體" panose="020B0604030504040204" pitchFamily="34" charset="-120"/>
                <a:ea typeface="微軟正黑體" panose="020B0604030504040204" pitchFamily="34" charset="-120"/>
              </a:rPr>
              <a:t>性質：公眾電信</a:t>
            </a:r>
            <a:r>
              <a:rPr lang="zh-TW" altLang="en-US" sz="1600" b="1" dirty="0" smtClean="0">
                <a:solidFill>
                  <a:schemeClr val="tx1"/>
                </a:solidFill>
                <a:latin typeface="微軟正黑體" panose="020B0604030504040204" pitchFamily="34" charset="-120"/>
                <a:ea typeface="微軟正黑體" panose="020B0604030504040204" pitchFamily="34" charset="-120"/>
              </a:rPr>
              <a:t>網路</a:t>
            </a:r>
            <a:endParaRPr lang="en-US" altLang="zh-TW" sz="1600" b="1" dirty="0" smtClean="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sz="1600" b="1" dirty="0" smtClean="0">
                <a:solidFill>
                  <a:schemeClr val="tx1"/>
                </a:solidFill>
                <a:latin typeface="微軟正黑體" panose="020B0604030504040204" pitchFamily="34" charset="-120"/>
                <a:ea typeface="微軟正黑體" panose="020B0604030504040204" pitchFamily="34" charset="-120"/>
              </a:rPr>
              <a:t>由</a:t>
            </a:r>
            <a:r>
              <a:rPr lang="zh-TW" altLang="zh-TW" sz="1600" b="1" dirty="0">
                <a:solidFill>
                  <a:schemeClr val="tx1"/>
                </a:solidFill>
                <a:latin typeface="微軟正黑體" panose="020B0604030504040204" pitchFamily="34" charset="-120"/>
                <a:ea typeface="微軟正黑體" panose="020B0604030504040204" pitchFamily="34" charset="-120"/>
              </a:rPr>
              <a:t>電信事業提供頻率</a:t>
            </a:r>
            <a:r>
              <a:rPr lang="zh-TW" altLang="en-US" sz="1600" b="1" dirty="0" smtClean="0">
                <a:solidFill>
                  <a:schemeClr val="tx1"/>
                </a:solidFill>
                <a:latin typeface="微軟正黑體" panose="020B0604030504040204" pitchFamily="34" charset="-120"/>
                <a:ea typeface="微軟正黑體" panose="020B0604030504040204" pitchFamily="34" charset="-120"/>
              </a:rPr>
              <a:t>及</a:t>
            </a:r>
            <a:r>
              <a:rPr lang="zh-TW" altLang="zh-TW" sz="1600" b="1" dirty="0" smtClean="0">
                <a:solidFill>
                  <a:schemeClr val="tx1"/>
                </a:solidFill>
                <a:latin typeface="微軟正黑體" panose="020B0604030504040204" pitchFamily="34" charset="-120"/>
                <a:ea typeface="微軟正黑體" panose="020B0604030504040204" pitchFamily="34" charset="-120"/>
              </a:rPr>
              <a:t>網路</a:t>
            </a:r>
            <a:r>
              <a:rPr lang="zh-TW" altLang="en-US" sz="1600" b="1" dirty="0">
                <a:solidFill>
                  <a:schemeClr val="tx1"/>
                </a:solidFill>
                <a:latin typeface="微軟正黑體" panose="020B0604030504040204" pitchFamily="34" charset="-120"/>
                <a:ea typeface="微軟正黑體" panose="020B0604030504040204" pitchFamily="34" charset="-120"/>
              </a:rPr>
              <a:t>供</a:t>
            </a:r>
            <a:r>
              <a:rPr lang="zh-TW" altLang="zh-TW" sz="1600" b="1" dirty="0">
                <a:solidFill>
                  <a:schemeClr val="tx1"/>
                </a:solidFill>
                <a:latin typeface="微軟正黑體" panose="020B0604030504040204" pitchFamily="34" charset="-120"/>
                <a:ea typeface="微軟正黑體" panose="020B0604030504040204" pitchFamily="34" charset="-120"/>
              </a:rPr>
              <a:t>場域</a:t>
            </a:r>
            <a:r>
              <a:rPr lang="zh-TW" altLang="en-US" sz="1600" b="1" dirty="0">
                <a:solidFill>
                  <a:schemeClr val="tx1"/>
                </a:solidFill>
                <a:latin typeface="微軟正黑體" panose="020B0604030504040204" pitchFamily="34" charset="-120"/>
                <a:ea typeface="微軟正黑體" panose="020B0604030504040204" pitchFamily="34" charset="-120"/>
              </a:rPr>
              <a:t>設置者</a:t>
            </a:r>
            <a:r>
              <a:rPr lang="zh-TW" altLang="zh-TW" sz="1600" b="1" dirty="0" smtClean="0">
                <a:solidFill>
                  <a:schemeClr val="tx1"/>
                </a:solidFill>
                <a:latin typeface="微軟正黑體" panose="020B0604030504040204" pitchFamily="34" charset="-120"/>
                <a:ea typeface="微軟正黑體" panose="020B0604030504040204" pitchFamily="34" charset="-120"/>
              </a:rPr>
              <a:t>使用</a:t>
            </a:r>
            <a:r>
              <a:rPr lang="zh-TW" altLang="en-US" sz="1600" b="1" dirty="0" smtClean="0">
                <a:solidFill>
                  <a:schemeClr val="tx1"/>
                </a:solidFill>
                <a:latin typeface="微軟正黑體" panose="020B0604030504040204" pitchFamily="34" charset="-120"/>
                <a:ea typeface="微軟正黑體" panose="020B0604030504040204" pitchFamily="34" charset="-120"/>
              </a:rPr>
              <a:t>。</a:t>
            </a:r>
            <a:endParaRPr lang="en-US" altLang="zh-TW" sz="1600" b="1" dirty="0" smtClean="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sz="1600" b="1" dirty="0">
                <a:solidFill>
                  <a:srgbClr val="2D2DB9"/>
                </a:solidFill>
                <a:latin typeface="微軟正黑體" panose="020B0604030504040204" pitchFamily="34" charset="-120"/>
                <a:ea typeface="微軟正黑體" panose="020B0604030504040204" pitchFamily="34" charset="-120"/>
              </a:rPr>
              <a:t>依我國</a:t>
            </a:r>
            <a:r>
              <a:rPr lang="en-US" altLang="zh-TW" sz="1600" b="1" dirty="0">
                <a:solidFill>
                  <a:srgbClr val="2D2DB9"/>
                </a:solidFill>
                <a:latin typeface="微軟正黑體" panose="020B0604030504040204" pitchFamily="34" charset="-120"/>
                <a:ea typeface="微軟正黑體" panose="020B0604030504040204" pitchFamily="34" charset="-120"/>
              </a:rPr>
              <a:t>5G</a:t>
            </a:r>
            <a:r>
              <a:rPr lang="zh-TW" altLang="en-US" sz="1600" b="1" dirty="0">
                <a:solidFill>
                  <a:srgbClr val="2D2DB9"/>
                </a:solidFill>
                <a:latin typeface="微軟正黑體" panose="020B0604030504040204" pitchFamily="34" charset="-120"/>
                <a:ea typeface="微軟正黑體" panose="020B0604030504040204" pitchFamily="34" charset="-120"/>
              </a:rPr>
              <a:t>頻譜政策，已於</a:t>
            </a:r>
            <a:r>
              <a:rPr lang="en-US" altLang="zh-TW" sz="1600" b="1" dirty="0">
                <a:solidFill>
                  <a:srgbClr val="C00000"/>
                </a:solidFill>
                <a:latin typeface="微軟正黑體" panose="020B0604030504040204" pitchFamily="34" charset="-120"/>
                <a:ea typeface="微軟正黑體" panose="020B0604030504040204" pitchFamily="34" charset="-120"/>
              </a:rPr>
              <a:t>109</a:t>
            </a:r>
            <a:r>
              <a:rPr lang="zh-TW" altLang="en-US" sz="1600" b="1" dirty="0">
                <a:solidFill>
                  <a:srgbClr val="C00000"/>
                </a:solidFill>
                <a:latin typeface="微軟正黑體" panose="020B0604030504040204" pitchFamily="34" charset="-120"/>
                <a:ea typeface="微軟正黑體" panose="020B0604030504040204" pitchFamily="34" charset="-120"/>
              </a:rPr>
              <a:t>年</a:t>
            </a:r>
            <a:r>
              <a:rPr lang="en-US" altLang="zh-TW" sz="1600" b="1" dirty="0">
                <a:solidFill>
                  <a:srgbClr val="C00000"/>
                </a:solidFill>
                <a:latin typeface="微軟正黑體" panose="020B0604030504040204" pitchFamily="34" charset="-120"/>
                <a:ea typeface="微軟正黑體" panose="020B0604030504040204" pitchFamily="34" charset="-120"/>
              </a:rPr>
              <a:t>2</a:t>
            </a:r>
            <a:r>
              <a:rPr lang="zh-TW" altLang="en-US" sz="1600" b="1" dirty="0">
                <a:solidFill>
                  <a:srgbClr val="C00000"/>
                </a:solidFill>
                <a:latin typeface="微軟正黑體" panose="020B0604030504040204" pitchFamily="34" charset="-120"/>
                <a:ea typeface="微軟正黑體" panose="020B0604030504040204" pitchFamily="34" charset="-120"/>
              </a:rPr>
              <a:t>月完成首波</a:t>
            </a:r>
            <a:r>
              <a:rPr lang="en-US" altLang="zh-TW" sz="1600" b="1" dirty="0">
                <a:solidFill>
                  <a:srgbClr val="C00000"/>
                </a:solidFill>
                <a:latin typeface="微軟正黑體" panose="020B0604030504040204" pitchFamily="34" charset="-120"/>
                <a:ea typeface="微軟正黑體" panose="020B0604030504040204" pitchFamily="34" charset="-120"/>
              </a:rPr>
              <a:t>5G</a:t>
            </a:r>
            <a:r>
              <a:rPr lang="zh-TW" altLang="en-US" sz="1600" b="1" dirty="0">
                <a:solidFill>
                  <a:srgbClr val="C00000"/>
                </a:solidFill>
                <a:latin typeface="微軟正黑體" panose="020B0604030504040204" pitchFamily="34" charset="-120"/>
                <a:ea typeface="微軟正黑體" panose="020B0604030504040204" pitchFamily="34" charset="-120"/>
              </a:rPr>
              <a:t>商用頻譜釋照作業</a:t>
            </a:r>
            <a:r>
              <a:rPr lang="zh-TW" altLang="en-US" sz="1600" b="1" dirty="0">
                <a:solidFill>
                  <a:srgbClr val="2D2DB9"/>
                </a:solidFill>
                <a:latin typeface="微軟正黑體" panose="020B0604030504040204" pitchFamily="34" charset="-120"/>
                <a:ea typeface="微軟正黑體" panose="020B0604030504040204" pitchFamily="34" charset="-120"/>
              </a:rPr>
              <a:t>，電信事業</a:t>
            </a:r>
            <a:r>
              <a:rPr lang="zh-TW" altLang="en-US" sz="1600" b="1" dirty="0" smtClean="0">
                <a:solidFill>
                  <a:srgbClr val="2D2DB9"/>
                </a:solidFill>
                <a:latin typeface="微軟正黑體" panose="020B0604030504040204" pitchFamily="34" charset="-120"/>
                <a:ea typeface="微軟正黑體" panose="020B0604030504040204" pitchFamily="34" charset="-120"/>
              </a:rPr>
              <a:t>已開始</a:t>
            </a:r>
            <a:r>
              <a:rPr lang="zh-TW" altLang="en-US" sz="1600" b="1" dirty="0">
                <a:solidFill>
                  <a:srgbClr val="2D2DB9"/>
                </a:solidFill>
                <a:latin typeface="微軟正黑體" panose="020B0604030504040204" pitchFamily="34" charset="-120"/>
                <a:ea typeface="微軟正黑體" panose="020B0604030504040204" pitchFamily="34" charset="-120"/>
              </a:rPr>
              <a:t>為企業用戶提供不同之</a:t>
            </a:r>
            <a:r>
              <a:rPr lang="en-US" altLang="zh-TW" sz="1600" b="1" dirty="0">
                <a:solidFill>
                  <a:srgbClr val="2D2DB9"/>
                </a:solidFill>
                <a:latin typeface="微軟正黑體" panose="020B0604030504040204" pitchFamily="34" charset="-120"/>
                <a:ea typeface="微軟正黑體" panose="020B0604030504040204" pitchFamily="34" charset="-120"/>
              </a:rPr>
              <a:t>5G</a:t>
            </a:r>
            <a:r>
              <a:rPr lang="zh-TW" altLang="en-US" sz="1600" b="1" dirty="0">
                <a:solidFill>
                  <a:srgbClr val="2D2DB9"/>
                </a:solidFill>
                <a:latin typeface="微軟正黑體" panose="020B0604030504040204" pitchFamily="34" charset="-120"/>
                <a:ea typeface="微軟正黑體" panose="020B0604030504040204" pitchFamily="34" charset="-120"/>
              </a:rPr>
              <a:t>企業網路解決</a:t>
            </a:r>
            <a:r>
              <a:rPr lang="zh-TW" altLang="en-US" sz="1600" b="1" dirty="0" smtClean="0">
                <a:solidFill>
                  <a:srgbClr val="2D2DB9"/>
                </a:solidFill>
                <a:latin typeface="微軟正黑體" panose="020B0604030504040204" pitchFamily="34" charset="-120"/>
                <a:ea typeface="微軟正黑體" panose="020B0604030504040204" pitchFamily="34" charset="-120"/>
              </a:rPr>
              <a:t>方案。</a:t>
            </a:r>
            <a:endParaRPr lang="en-US" altLang="zh-TW" sz="1600" b="1" dirty="0" smtClean="0">
              <a:solidFill>
                <a:srgbClr val="2D2DB9"/>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4732504" y="3719987"/>
            <a:ext cx="3728122" cy="1815882"/>
          </a:xfrm>
          <a:prstGeom prst="rect">
            <a:avLst/>
          </a:prstGeom>
        </p:spPr>
        <p:txBody>
          <a:bodyPr wrap="square">
            <a:spAutoFit/>
          </a:bodyPr>
          <a:lstStyle/>
          <a:p>
            <a:pPr marL="285750" indent="-285750">
              <a:buFont typeface="Wingdings" panose="05000000000000000000" pitchFamily="2" charset="2"/>
              <a:buChar char="Ø"/>
            </a:pPr>
            <a:r>
              <a:rPr lang="zh-TW" altLang="en-US" sz="1600" b="1" dirty="0">
                <a:solidFill>
                  <a:schemeClr val="tx1"/>
                </a:solidFill>
                <a:latin typeface="微軟正黑體" panose="020B0604030504040204" pitchFamily="34" charset="-120"/>
                <a:ea typeface="微軟正黑體" panose="020B0604030504040204" pitchFamily="34" charset="-120"/>
              </a:rPr>
              <a:t>性質：專用電信</a:t>
            </a:r>
            <a:r>
              <a:rPr lang="zh-TW" altLang="en-US" sz="1600" b="1" dirty="0" smtClean="0">
                <a:solidFill>
                  <a:schemeClr val="tx1"/>
                </a:solidFill>
                <a:latin typeface="微軟正黑體" panose="020B0604030504040204" pitchFamily="34" charset="-120"/>
                <a:ea typeface="微軟正黑體" panose="020B0604030504040204" pitchFamily="34" charset="-120"/>
              </a:rPr>
              <a:t>網路</a:t>
            </a:r>
            <a:endParaRPr lang="en-US" altLang="zh-TW" sz="1600" b="1" dirty="0" smtClean="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zh-TW" altLang="en-US" sz="1600" b="1" dirty="0" smtClean="0">
                <a:solidFill>
                  <a:schemeClr val="tx1"/>
                </a:solidFill>
                <a:latin typeface="微軟正黑體" panose="020B0604030504040204" pitchFamily="34" charset="-120"/>
                <a:ea typeface="微軟正黑體" panose="020B0604030504040204" pitchFamily="34" charset="-120"/>
              </a:rPr>
              <a:t>由場</a:t>
            </a:r>
            <a:r>
              <a:rPr lang="zh-TW" altLang="en-US" sz="1600" b="1" dirty="0">
                <a:solidFill>
                  <a:schemeClr val="tx1"/>
                </a:solidFill>
                <a:latin typeface="微軟正黑體" panose="020B0604030504040204" pitchFamily="34" charset="-120"/>
                <a:ea typeface="微軟正黑體" panose="020B0604030504040204" pitchFamily="34" charset="-120"/>
              </a:rPr>
              <a:t>域設置者</a:t>
            </a:r>
            <a:r>
              <a:rPr lang="zh-TW" altLang="en-US" sz="1600" b="1" dirty="0" smtClean="0">
                <a:solidFill>
                  <a:schemeClr val="tx1"/>
                </a:solidFill>
                <a:latin typeface="微軟正黑體" panose="020B0604030504040204" pitchFamily="34" charset="-120"/>
                <a:ea typeface="微軟正黑體" panose="020B0604030504040204" pitchFamily="34" charset="-120"/>
              </a:rPr>
              <a:t>自行申請</a:t>
            </a:r>
            <a:r>
              <a:rPr lang="zh-TW" altLang="en-US" sz="1600" b="1" dirty="0">
                <a:solidFill>
                  <a:schemeClr val="tx1"/>
                </a:solidFill>
                <a:latin typeface="微軟正黑體" panose="020B0604030504040204" pitchFamily="34" charset="-120"/>
                <a:ea typeface="微軟正黑體" panose="020B0604030504040204" pitchFamily="34" charset="-120"/>
              </a:rPr>
              <a:t>頻率</a:t>
            </a:r>
            <a:r>
              <a:rPr lang="zh-TW" altLang="en-US" sz="1600" b="1" dirty="0" smtClean="0">
                <a:solidFill>
                  <a:schemeClr val="tx1"/>
                </a:solidFill>
                <a:latin typeface="微軟正黑體" panose="020B0604030504040204" pitchFamily="34" charset="-120"/>
                <a:ea typeface="微軟正黑體" panose="020B0604030504040204" pitchFamily="34" charset="-120"/>
              </a:rPr>
              <a:t>，自</a:t>
            </a:r>
            <a:r>
              <a:rPr lang="zh-TW" altLang="en-US" sz="1600" b="1" dirty="0">
                <a:solidFill>
                  <a:schemeClr val="tx1"/>
                </a:solidFill>
                <a:latin typeface="微軟正黑體" panose="020B0604030504040204" pitchFamily="34" charset="-120"/>
                <a:ea typeface="微軟正黑體" panose="020B0604030504040204" pitchFamily="34" charset="-120"/>
              </a:rPr>
              <a:t>建專</a:t>
            </a:r>
            <a:r>
              <a:rPr lang="zh-TW" altLang="en-US" sz="1600" b="1" dirty="0" smtClean="0">
                <a:solidFill>
                  <a:schemeClr val="tx1"/>
                </a:solidFill>
                <a:latin typeface="微軟正黑體" panose="020B0604030504040204" pitchFamily="34" charset="-120"/>
                <a:ea typeface="微軟正黑體" panose="020B0604030504040204" pitchFamily="34" charset="-120"/>
              </a:rPr>
              <a:t>網供自己使用 。</a:t>
            </a:r>
            <a:endParaRPr lang="en-US" altLang="zh-TW" sz="1600" b="1" dirty="0" smtClean="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Ø"/>
            </a:pPr>
            <a:r>
              <a:rPr lang="en-US" altLang="zh-TW" sz="1600" b="1" dirty="0" smtClean="0">
                <a:solidFill>
                  <a:srgbClr val="2D2DB9"/>
                </a:solidFill>
                <a:latin typeface="微軟正黑體" panose="020B0604030504040204" pitchFamily="34" charset="-120"/>
                <a:ea typeface="微軟正黑體" panose="020B0604030504040204" pitchFamily="34" charset="-120"/>
              </a:rPr>
              <a:t>4.8-4.9GHz</a:t>
            </a:r>
            <a:r>
              <a:rPr lang="zh-TW" altLang="en-US" sz="1600" b="1" dirty="0" smtClean="0">
                <a:solidFill>
                  <a:srgbClr val="2D2DB9"/>
                </a:solidFill>
                <a:latin typeface="微軟正黑體" panose="020B0604030504040204" pitchFamily="34" charset="-120"/>
                <a:ea typeface="微軟正黑體" panose="020B0604030504040204" pitchFamily="34" charset="-120"/>
              </a:rPr>
              <a:t>頻</a:t>
            </a:r>
            <a:r>
              <a:rPr lang="zh-TW" altLang="en-US" sz="1600" b="1" dirty="0">
                <a:solidFill>
                  <a:srgbClr val="2D2DB9"/>
                </a:solidFill>
                <a:latin typeface="微軟正黑體" panose="020B0604030504040204" pitchFamily="34" charset="-120"/>
                <a:ea typeface="微軟正黑體" panose="020B0604030504040204" pitchFamily="34" charset="-120"/>
              </a:rPr>
              <a:t>段</a:t>
            </a:r>
            <a:r>
              <a:rPr lang="zh-TW" altLang="en-US" sz="1600" b="1" dirty="0" smtClean="0">
                <a:solidFill>
                  <a:srgbClr val="C00000"/>
                </a:solidFill>
                <a:latin typeface="微軟正黑體" panose="020B0604030504040204" pitchFamily="34" charset="-120"/>
                <a:ea typeface="微軟正黑體" panose="020B0604030504040204" pitchFamily="34" charset="-120"/>
              </a:rPr>
              <a:t>已開放</a:t>
            </a:r>
            <a:r>
              <a:rPr lang="zh-TW" altLang="en-US" sz="1600" b="1" dirty="0" smtClean="0">
                <a:solidFill>
                  <a:srgbClr val="2D2DB9"/>
                </a:solidFill>
                <a:latin typeface="微軟正黑體" panose="020B0604030504040204" pitchFamily="34" charset="-120"/>
                <a:ea typeface="微軟正黑體" panose="020B0604030504040204" pitchFamily="34" charset="-120"/>
              </a:rPr>
              <a:t>依</a:t>
            </a:r>
            <a:r>
              <a:rPr lang="en-US" altLang="zh-TW" sz="1600" b="1" dirty="0" smtClean="0">
                <a:solidFill>
                  <a:srgbClr val="2D2DB9"/>
                </a:solidFill>
                <a:latin typeface="微軟正黑體" panose="020B0604030504040204" pitchFamily="34" charset="-120"/>
                <a:ea typeface="微軟正黑體" panose="020B0604030504040204" pitchFamily="34" charset="-120"/>
              </a:rPr>
              <a:t>《</a:t>
            </a:r>
            <a:r>
              <a:rPr lang="zh-TW" altLang="en-US" sz="1600" b="1" dirty="0">
                <a:solidFill>
                  <a:srgbClr val="2D2DB9"/>
                </a:solidFill>
                <a:latin typeface="微軟正黑體" panose="020B0604030504040204" pitchFamily="34" charset="-120"/>
                <a:ea typeface="微軟正黑體" panose="020B0604030504040204" pitchFamily="34" charset="-120"/>
              </a:rPr>
              <a:t>實驗研發專用電信網路設置使用管理辦法</a:t>
            </a:r>
            <a:r>
              <a:rPr lang="en-US" altLang="zh-TW" sz="1600" b="1" dirty="0" smtClean="0">
                <a:solidFill>
                  <a:srgbClr val="2D2DB9"/>
                </a:solidFill>
                <a:latin typeface="微軟正黑體" panose="020B0604030504040204" pitchFamily="34" charset="-120"/>
                <a:ea typeface="微軟正黑體" panose="020B0604030504040204" pitchFamily="34" charset="-120"/>
              </a:rPr>
              <a:t>》</a:t>
            </a:r>
            <a:r>
              <a:rPr lang="en-US" altLang="zh-TW" sz="1600" b="1" dirty="0">
                <a:solidFill>
                  <a:srgbClr val="2D2DB9"/>
                </a:solidFill>
                <a:latin typeface="微軟正黑體" panose="020B0604030504040204" pitchFamily="34" charset="-120"/>
                <a:ea typeface="微軟正黑體" panose="020B0604030504040204" pitchFamily="34" charset="-120"/>
              </a:rPr>
              <a:t/>
            </a:r>
            <a:br>
              <a:rPr lang="en-US" altLang="zh-TW" sz="1600" b="1" dirty="0">
                <a:solidFill>
                  <a:srgbClr val="2D2DB9"/>
                </a:solidFill>
                <a:latin typeface="微軟正黑體" panose="020B0604030504040204" pitchFamily="34" charset="-120"/>
                <a:ea typeface="微軟正黑體" panose="020B0604030504040204" pitchFamily="34" charset="-120"/>
              </a:rPr>
            </a:br>
            <a:r>
              <a:rPr lang="zh-TW" altLang="en-US" sz="1600" b="1" dirty="0" smtClean="0">
                <a:solidFill>
                  <a:srgbClr val="C00000"/>
                </a:solidFill>
                <a:latin typeface="微軟正黑體" panose="020B0604030504040204" pitchFamily="34" charset="-120"/>
                <a:ea typeface="微軟正黑體" panose="020B0604030504040204" pitchFamily="34" charset="-120"/>
              </a:rPr>
              <a:t>申請技術實驗</a:t>
            </a:r>
            <a:r>
              <a:rPr lang="zh-TW" altLang="en-US" sz="1600" b="1" dirty="0" smtClean="0">
                <a:solidFill>
                  <a:srgbClr val="2D2DB9"/>
                </a:solidFill>
                <a:latin typeface="微軟正黑體" panose="020B0604030504040204" pitchFamily="34" charset="-120"/>
                <a:ea typeface="微軟正黑體" panose="020B0604030504040204" pitchFamily="34" charset="-120"/>
              </a:rPr>
              <a:t>。於</a:t>
            </a:r>
            <a:r>
              <a:rPr lang="en-US" altLang="zh-TW" sz="1600" b="1" dirty="0">
                <a:solidFill>
                  <a:srgbClr val="C00000"/>
                </a:solidFill>
                <a:latin typeface="微軟正黑體" panose="020B0604030504040204" pitchFamily="34" charset="-120"/>
                <a:ea typeface="微軟正黑體" panose="020B0604030504040204" pitchFamily="34" charset="-120"/>
              </a:rPr>
              <a:t>110-111</a:t>
            </a:r>
            <a:r>
              <a:rPr lang="zh-TW" altLang="en-US" sz="1600" b="1" dirty="0" smtClean="0">
                <a:solidFill>
                  <a:srgbClr val="C00000"/>
                </a:solidFill>
                <a:latin typeface="微軟正黑體" panose="020B0604030504040204" pitchFamily="34" charset="-120"/>
                <a:ea typeface="微軟正黑體" panose="020B0604030504040204" pitchFamily="34" charset="-120"/>
              </a:rPr>
              <a:t>年</a:t>
            </a:r>
            <a:r>
              <a:rPr lang="zh-TW" altLang="en-US" sz="1600" b="1" dirty="0" smtClean="0">
                <a:solidFill>
                  <a:srgbClr val="2D2DB9"/>
                </a:solidFill>
                <a:latin typeface="微軟正黑體" panose="020B0604030504040204" pitchFamily="34" charset="-120"/>
                <a:ea typeface="微軟正黑體" panose="020B0604030504040204" pitchFamily="34" charset="-120"/>
              </a:rPr>
              <a:t>間開放申請行動寬頻專用電信網路。</a:t>
            </a:r>
            <a:endParaRPr lang="en-US" altLang="zh-TW" sz="1600" b="1" dirty="0" smtClean="0">
              <a:solidFill>
                <a:schemeClr val="tx1"/>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1372583" y="3152581"/>
            <a:ext cx="2967479" cy="307777"/>
          </a:xfrm>
          <a:prstGeom prst="rect">
            <a:avLst/>
          </a:prstGeom>
          <a:no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a:t>
            </a:r>
            <a:r>
              <a:rPr lang="en-US" altLang="zh-TW" sz="1400" b="1" dirty="0" smtClean="0">
                <a:latin typeface="微軟正黑體" panose="020B0604030504040204" pitchFamily="34" charset="-120"/>
                <a:ea typeface="微軟正黑體" panose="020B0604030504040204" pitchFamily="34" charset="-120"/>
              </a:rPr>
              <a:t>5G</a:t>
            </a:r>
            <a:r>
              <a:rPr lang="zh-TW" altLang="en-US" sz="1400" b="1" dirty="0" smtClean="0">
                <a:latin typeface="微軟正黑體" panose="020B0604030504040204" pitchFamily="34" charset="-120"/>
                <a:ea typeface="微軟正黑體" panose="020B0604030504040204" pitchFamily="34" charset="-120"/>
              </a:rPr>
              <a:t>商用頻段</a:t>
            </a:r>
            <a:r>
              <a:rPr lang="en-US" altLang="zh-TW" sz="1400" b="1" dirty="0" smtClean="0">
                <a:latin typeface="微軟正黑體" panose="020B0604030504040204" pitchFamily="34" charset="-120"/>
                <a:ea typeface="微軟正黑體" panose="020B0604030504040204" pitchFamily="34" charset="-120"/>
              </a:rPr>
              <a:t>-3.5GHz</a:t>
            </a:r>
            <a:r>
              <a:rPr lang="zh-TW" altLang="en-US" sz="1400" b="1" dirty="0" smtClean="0">
                <a:latin typeface="微軟正黑體" panose="020B0604030504040204" pitchFamily="34" charset="-120"/>
                <a:ea typeface="微軟正黑體" panose="020B0604030504040204" pitchFamily="34" charset="-120"/>
              </a:rPr>
              <a:t>及</a:t>
            </a:r>
            <a:r>
              <a:rPr lang="en-US" altLang="zh-TW" sz="1400" b="1" dirty="0" smtClean="0">
                <a:latin typeface="微軟正黑體" panose="020B0604030504040204" pitchFamily="34" charset="-120"/>
                <a:ea typeface="微軟正黑體" panose="020B0604030504040204" pitchFamily="34" charset="-120"/>
              </a:rPr>
              <a:t>28GHz</a:t>
            </a:r>
            <a:r>
              <a:rPr lang="zh-TW" altLang="en-US" sz="1400" b="1" dirty="0" smtClean="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5868144" y="3337247"/>
            <a:ext cx="1507144" cy="307777"/>
          </a:xfrm>
          <a:prstGeom prst="rect">
            <a:avLst/>
          </a:prstGeom>
          <a:noFill/>
        </p:spPr>
        <p:txBody>
          <a:bodyPr wrap="none" rtlCol="0">
            <a:spAutoFit/>
          </a:bodyPr>
          <a:lstStyle/>
          <a:p>
            <a:r>
              <a:rPr lang="zh-TW" altLang="en-US" sz="1400" b="1" dirty="0" smtClean="0">
                <a:latin typeface="微軟正黑體" panose="020B0604030504040204" pitchFamily="34" charset="-120"/>
                <a:ea typeface="微軟正黑體" panose="020B0604030504040204" pitchFamily="34" charset="-120"/>
              </a:rPr>
              <a:t>（</a:t>
            </a:r>
            <a:r>
              <a:rPr lang="en-US" altLang="zh-TW" sz="1400" b="1" dirty="0" smtClean="0">
                <a:latin typeface="微軟正黑體" panose="020B0604030504040204" pitchFamily="34" charset="-120"/>
                <a:ea typeface="微軟正黑體" panose="020B0604030504040204" pitchFamily="34" charset="-120"/>
              </a:rPr>
              <a:t>4.8-4.9GHz</a:t>
            </a:r>
            <a:r>
              <a:rPr lang="zh-TW" altLang="en-US" sz="1400" b="1" dirty="0" smtClean="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p:txBody>
      </p:sp>
      <p:sp>
        <p:nvSpPr>
          <p:cNvPr id="3" name="圓角矩形 2"/>
          <p:cNvSpPr/>
          <p:nvPr/>
        </p:nvSpPr>
        <p:spPr bwMode="auto">
          <a:xfrm>
            <a:off x="1335517" y="5733256"/>
            <a:ext cx="2772308" cy="720080"/>
          </a:xfrm>
          <a:prstGeom prst="roundRect">
            <a:avLst/>
          </a:prstGeom>
          <a:solidFill>
            <a:srgbClr val="E6F4F5"/>
          </a:solidFill>
          <a:ln w="9525" cap="flat" cmpd="sng" algn="ctr">
            <a:no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800" b="1" dirty="0">
                <a:solidFill>
                  <a:schemeClr val="tx1"/>
                </a:solidFill>
                <a:latin typeface="微軟正黑體" panose="020B0604030504040204" pitchFamily="34" charset="-120"/>
                <a:ea typeface="微軟正黑體" panose="020B0604030504040204" pitchFamily="34" charset="-120"/>
              </a:rPr>
              <a:t>依</a:t>
            </a:r>
            <a:r>
              <a:rPr kumimoji="1" lang="zh-TW" altLang="en-US"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rPr>
              <a:t>既有公眾電信網路相關規定辦理</a:t>
            </a:r>
          </a:p>
        </p:txBody>
      </p:sp>
      <p:sp>
        <p:nvSpPr>
          <p:cNvPr id="26" name="圓角矩形 25"/>
          <p:cNvSpPr/>
          <p:nvPr/>
        </p:nvSpPr>
        <p:spPr bwMode="auto">
          <a:xfrm>
            <a:off x="5004048" y="5733256"/>
            <a:ext cx="3240360" cy="720080"/>
          </a:xfrm>
          <a:prstGeom prst="roundRect">
            <a:avLst/>
          </a:prstGeom>
          <a:solidFill>
            <a:srgbClr val="E6F4F5"/>
          </a:solidFill>
          <a:ln w="25400" cap="flat" cmpd="sng" algn="ctr">
            <a:solidFill>
              <a:srgbClr val="FF0000"/>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algn="ctr"/>
            <a:r>
              <a:rPr lang="zh-TW" altLang="en-US" sz="1800" b="1" dirty="0" smtClean="0">
                <a:solidFill>
                  <a:schemeClr val="tx1"/>
                </a:solidFill>
                <a:latin typeface="微軟正黑體" panose="020B0604030504040204" pitchFamily="34" charset="-120"/>
                <a:ea typeface="微軟正黑體" panose="020B0604030504040204" pitchFamily="34" charset="-120"/>
              </a:rPr>
              <a:t>新增</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a:solidFill>
                  <a:schemeClr val="tx1"/>
                </a:solidFill>
                <a:latin typeface="微軟正黑體" panose="020B0604030504040204" pitchFamily="34" charset="-120"/>
                <a:ea typeface="微軟正黑體" panose="020B0604030504040204" pitchFamily="34" charset="-120"/>
              </a:rPr>
              <a:t>行動寬頻專用電信網路設置使用管理辦法</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（待訂）</a:t>
            </a:r>
            <a:endParaRPr kumimoji="1" lang="zh-TW" altLang="en-US" sz="18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endParaRPr>
          </a:p>
        </p:txBody>
      </p:sp>
      <p:cxnSp>
        <p:nvCxnSpPr>
          <p:cNvPr id="5" name="直線單箭頭接點 4"/>
          <p:cNvCxnSpPr/>
          <p:nvPr/>
        </p:nvCxnSpPr>
        <p:spPr bwMode="auto">
          <a:xfrm>
            <a:off x="2721671" y="5517232"/>
            <a:ext cx="0" cy="216024"/>
          </a:xfrm>
          <a:prstGeom prst="straightConnector1">
            <a:avLst/>
          </a:prstGeom>
          <a:solidFill>
            <a:schemeClr val="accent1"/>
          </a:solidFill>
          <a:ln w="38100" cap="flat" cmpd="sng" algn="ctr">
            <a:solidFill>
              <a:srgbClr val="262699"/>
            </a:solidFill>
            <a:prstDash val="solid"/>
            <a:round/>
            <a:headEnd type="none" w="med" len="med"/>
            <a:tailEnd type="triangle"/>
          </a:ln>
          <a:effectLst/>
        </p:spPr>
      </p:cxnSp>
      <p:cxnSp>
        <p:nvCxnSpPr>
          <p:cNvPr id="28" name="直線單箭頭接點 27"/>
          <p:cNvCxnSpPr/>
          <p:nvPr/>
        </p:nvCxnSpPr>
        <p:spPr bwMode="auto">
          <a:xfrm>
            <a:off x="6425206" y="5535869"/>
            <a:ext cx="0" cy="216024"/>
          </a:xfrm>
          <a:prstGeom prst="straightConnector1">
            <a:avLst/>
          </a:prstGeom>
          <a:solidFill>
            <a:schemeClr val="accent1"/>
          </a:solidFill>
          <a:ln w="38100" cap="flat" cmpd="sng" algn="ctr">
            <a:solidFill>
              <a:srgbClr val="262699"/>
            </a:solidFill>
            <a:prstDash val="solid"/>
            <a:round/>
            <a:headEnd type="none" w="med" len="med"/>
            <a:tailEnd type="triangle"/>
          </a:ln>
          <a:effectLst/>
        </p:spPr>
      </p:cxnSp>
      <p:sp>
        <p:nvSpPr>
          <p:cNvPr id="25" name="文字方塊 24"/>
          <p:cNvSpPr txBox="1"/>
          <p:nvPr/>
        </p:nvSpPr>
        <p:spPr>
          <a:xfrm>
            <a:off x="5352819" y="433392"/>
            <a:ext cx="926857"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a:solidFill>
                  <a:srgbClr val="1C1CA2"/>
                </a:solidFill>
                <a:latin typeface="微軟正黑體" panose="020B0604030504040204" pitchFamily="34" charset="-120"/>
                <a:ea typeface="微軟正黑體" panose="020B0604030504040204" pitchFamily="34" charset="-120"/>
              </a:rPr>
              <a:t> </a:t>
            </a:r>
            <a:r>
              <a:rPr lang="en-US" altLang="zh-TW" sz="1400" b="1" dirty="0" smtClean="0">
                <a:solidFill>
                  <a:srgbClr val="1C1CA2"/>
                </a:solidFill>
                <a:latin typeface="微軟正黑體" panose="020B0604030504040204" pitchFamily="34" charset="-120"/>
                <a:ea typeface="微軟正黑體" panose="020B0604030504040204" pitchFamily="34" charset="-120"/>
              </a:rPr>
              <a:t>4/4 </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29358663"/>
      </p:ext>
    </p:extLst>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95736" y="2852936"/>
            <a:ext cx="5400600" cy="769441"/>
          </a:xfrm>
          <a:prstGeom prst="rect">
            <a:avLst/>
          </a:prstGeom>
        </p:spPr>
        <p:txBody>
          <a:bodyPr wrap="square">
            <a:spAutoFit/>
          </a:bodyPr>
          <a:lstStyle/>
          <a:p>
            <a:r>
              <a:rPr lang="zh-TW" altLang="en-US" sz="4400" b="1" dirty="0">
                <a:solidFill>
                  <a:srgbClr val="262699"/>
                </a:solidFill>
                <a:latin typeface="微軟正黑體" panose="020B0604030504040204" pitchFamily="34" charset="-120"/>
                <a:ea typeface="微軟正黑體" panose="020B0604030504040204" pitchFamily="34" charset="-120"/>
              </a:rPr>
              <a:t>政策</a:t>
            </a:r>
            <a:r>
              <a:rPr lang="zh-TW" altLang="en-US" sz="4400" b="1" dirty="0" smtClean="0">
                <a:solidFill>
                  <a:srgbClr val="262699"/>
                </a:solidFill>
                <a:latin typeface="微軟正黑體" panose="020B0604030504040204" pitchFamily="34" charset="-120"/>
                <a:ea typeface="微軟正黑體" panose="020B0604030504040204" pitchFamily="34" charset="-120"/>
              </a:rPr>
              <a:t>規劃與</a:t>
            </a:r>
            <a:r>
              <a:rPr lang="zh-TW" altLang="en-US" sz="4400" b="1" dirty="0">
                <a:solidFill>
                  <a:srgbClr val="262699"/>
                </a:solidFill>
                <a:latin typeface="微軟正黑體" panose="020B0604030504040204" pitchFamily="34" charset="-120"/>
                <a:ea typeface="微軟正黑體" panose="020B0604030504040204" pitchFamily="34" charset="-120"/>
              </a:rPr>
              <a:t>諮詢議題</a:t>
            </a:r>
            <a:endParaRPr lang="zh-TW" altLang="en-US" sz="4400" b="1" dirty="0">
              <a:solidFill>
                <a:srgbClr val="262699"/>
              </a:solidFill>
            </a:endParaRPr>
          </a:p>
        </p:txBody>
      </p:sp>
    </p:spTree>
    <p:extLst>
      <p:ext uri="{BB962C8B-B14F-4D97-AF65-F5344CB8AC3E}">
        <p14:creationId xmlns:p14="http://schemas.microsoft.com/office/powerpoint/2010/main" val="3556345588"/>
      </p:ext>
    </p:extLst>
  </p:cSld>
  <p:clrMapOvr>
    <a:masterClrMapping/>
  </p:clrMapOvr>
  <p:transition>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圓角化對角線角落矩形 9"/>
          <p:cNvSpPr/>
          <p:nvPr/>
        </p:nvSpPr>
        <p:spPr bwMode="auto">
          <a:xfrm rot="16200000">
            <a:off x="1171231" y="2233768"/>
            <a:ext cx="1778395" cy="2628292"/>
          </a:xfrm>
          <a:prstGeom prst="round2Diag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a:noFill/>
              </a:ln>
              <a:solidFill>
                <a:srgbClr val="FF0000"/>
              </a:solidFill>
              <a:effectLst/>
              <a:latin typeface="Times New Roman" pitchFamily="18" charset="0"/>
              <a:ea typeface="標楷體" pitchFamily="65" charset="-120"/>
            </a:endParaRPr>
          </a:p>
        </p:txBody>
      </p:sp>
      <p:sp>
        <p:nvSpPr>
          <p:cNvPr id="11" name="圓角矩形 10"/>
          <p:cNvSpPr/>
          <p:nvPr/>
        </p:nvSpPr>
        <p:spPr bwMode="auto">
          <a:xfrm>
            <a:off x="853505" y="2658716"/>
            <a:ext cx="2540446" cy="1471980"/>
          </a:xfrm>
          <a:prstGeom prst="roundRect">
            <a:avLst/>
          </a:prstGeom>
          <a:solidFill>
            <a:schemeClr val="bg1"/>
          </a:solidFill>
          <a:ln w="57150" cap="flat" cmpd="sng" algn="ctr">
            <a:solidFill>
              <a:schemeClr val="accent2">
                <a:lumMod val="60000"/>
                <a:lumOff val="40000"/>
              </a:schemeClr>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a:noFill/>
              </a:ln>
              <a:solidFill>
                <a:srgbClr val="FF0000"/>
              </a:solidFill>
              <a:effectLst/>
              <a:latin typeface="Times New Roman" pitchFamily="18" charset="0"/>
              <a:ea typeface="標楷體" pitchFamily="65" charset="-120"/>
            </a:endParaRPr>
          </a:p>
        </p:txBody>
      </p:sp>
      <p:sp>
        <p:nvSpPr>
          <p:cNvPr id="2" name="標題 1"/>
          <p:cNvSpPr>
            <a:spLocks noGrp="1"/>
          </p:cNvSpPr>
          <p:nvPr>
            <p:ph type="title"/>
          </p:nvPr>
        </p:nvSpPr>
        <p:spPr>
          <a:xfrm>
            <a:off x="863588" y="2904168"/>
            <a:ext cx="2520280" cy="981075"/>
          </a:xfrm>
        </p:spPr>
        <p:txBody>
          <a:bodyPr/>
          <a:lstStyle/>
          <a:p>
            <a:r>
              <a:rPr lang="zh-TW" altLang="en-US" sz="2800" dirty="0" smtClean="0">
                <a:solidFill>
                  <a:srgbClr val="262699"/>
                </a:solidFill>
                <a:latin typeface="微軟正黑體" panose="020B0604030504040204" pitchFamily="34" charset="-120"/>
                <a:ea typeface="微軟正黑體" panose="020B0604030504040204" pitchFamily="34" charset="-120"/>
              </a:rPr>
              <a:t>政策規劃</a:t>
            </a:r>
            <a:r>
              <a:rPr lang="en-US" altLang="zh-TW" sz="2800" dirty="0" smtClean="0">
                <a:solidFill>
                  <a:srgbClr val="262699"/>
                </a:solidFill>
                <a:latin typeface="微軟正黑體" panose="020B0604030504040204" pitchFamily="34" charset="-120"/>
                <a:ea typeface="微軟正黑體" panose="020B0604030504040204" pitchFamily="34" charset="-120"/>
              </a:rPr>
              <a:t/>
            </a:r>
            <a:br>
              <a:rPr lang="en-US" altLang="zh-TW" sz="2800" dirty="0" smtClean="0">
                <a:solidFill>
                  <a:srgbClr val="262699"/>
                </a:solidFill>
                <a:latin typeface="微軟正黑體" panose="020B0604030504040204" pitchFamily="34" charset="-120"/>
                <a:ea typeface="微軟正黑體" panose="020B0604030504040204" pitchFamily="34" charset="-120"/>
              </a:rPr>
            </a:br>
            <a:r>
              <a:rPr lang="zh-TW" altLang="en-US" sz="2800" dirty="0" smtClean="0">
                <a:solidFill>
                  <a:srgbClr val="262699"/>
                </a:solidFill>
                <a:latin typeface="微軟正黑體" panose="020B0604030504040204" pitchFamily="34" charset="-120"/>
                <a:ea typeface="微軟正黑體" panose="020B0604030504040204" pitchFamily="34" charset="-120"/>
              </a:rPr>
              <a:t>與諮詢議題</a:t>
            </a:r>
            <a:endParaRPr lang="zh-TW" altLang="en-US" sz="2800" dirty="0">
              <a:solidFill>
                <a:srgbClr val="262699"/>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3481798" y="527253"/>
            <a:ext cx="5400600" cy="5734903"/>
          </a:xfrm>
          <a:prstGeom prst="rect">
            <a:avLst/>
          </a:prstGeom>
          <a:noFill/>
        </p:spPr>
        <p:txBody>
          <a:bodyPr wrap="square" rtlCol="0">
            <a:spAutoFit/>
          </a:bodyPr>
          <a:lstStyle/>
          <a:p>
            <a:pPr marL="514350" indent="-514350">
              <a:lnSpc>
                <a:spcPts val="4000"/>
              </a:lnSpc>
              <a:buFont typeface="+mj-ea"/>
              <a:buAutoNum type="ea1ChtPeriod"/>
            </a:pPr>
            <a:r>
              <a:rPr lang="zh-TW" altLang="en-US" sz="2300" b="1" dirty="0" smtClean="0">
                <a:solidFill>
                  <a:srgbClr val="1C1CA2"/>
                </a:solidFill>
                <a:latin typeface="微軟正黑體" panose="020B0604030504040204" pitchFamily="34" charset="-120"/>
                <a:ea typeface="微軟正黑體" panose="020B0604030504040204" pitchFamily="34" charset="-120"/>
              </a:rPr>
              <a:t>設置及用途</a:t>
            </a:r>
            <a:endParaRPr lang="en-US" altLang="zh-TW" sz="2300" b="1" dirty="0" smtClean="0">
              <a:solidFill>
                <a:srgbClr val="1C1CA2"/>
              </a:solidFill>
              <a:latin typeface="微軟正黑體" panose="020B0604030504040204" pitchFamily="34" charset="-120"/>
              <a:ea typeface="微軟正黑體" panose="020B0604030504040204" pitchFamily="34" charset="-120"/>
            </a:endParaRPr>
          </a:p>
          <a:p>
            <a:pPr marL="514350" indent="-514350">
              <a:lnSpc>
                <a:spcPts val="4000"/>
              </a:lnSpc>
              <a:buFont typeface="+mj-ea"/>
              <a:buAutoNum type="ea1ChtPeriod"/>
            </a:pPr>
            <a:r>
              <a:rPr lang="zh-TW" altLang="en-US" sz="2300" b="1" dirty="0">
                <a:solidFill>
                  <a:srgbClr val="1C1CA2"/>
                </a:solidFill>
                <a:latin typeface="微軟正黑體" panose="020B0604030504040204" pitchFamily="34" charset="-120"/>
                <a:ea typeface="微軟正黑體" panose="020B0604030504040204" pitchFamily="34" charset="-120"/>
              </a:rPr>
              <a:t>申請案資訊</a:t>
            </a:r>
            <a:r>
              <a:rPr lang="zh-TW" altLang="en-US" sz="2300" b="1" dirty="0" smtClean="0">
                <a:solidFill>
                  <a:srgbClr val="1C1CA2"/>
                </a:solidFill>
                <a:latin typeface="微軟正黑體" panose="020B0604030504040204" pitchFamily="34" charset="-120"/>
                <a:ea typeface="微軟正黑體" panose="020B0604030504040204" pitchFamily="34" charset="-120"/>
              </a:rPr>
              <a:t>揭露機制</a:t>
            </a:r>
            <a:endParaRPr lang="en-US" altLang="zh-TW" sz="2300" b="1" dirty="0">
              <a:solidFill>
                <a:srgbClr val="1C1CA2"/>
              </a:solidFill>
              <a:latin typeface="微軟正黑體" panose="020B0604030504040204" pitchFamily="34" charset="-120"/>
              <a:ea typeface="微軟正黑體" panose="020B0604030504040204" pitchFamily="34" charset="-120"/>
            </a:endParaRPr>
          </a:p>
          <a:p>
            <a:pPr marL="514350" indent="-514350">
              <a:lnSpc>
                <a:spcPts val="4000"/>
              </a:lnSpc>
              <a:buFont typeface="+mj-ea"/>
              <a:buAutoNum type="ea1ChtPeriod"/>
            </a:pPr>
            <a:r>
              <a:rPr lang="zh-TW" altLang="en-US" sz="2300" b="1" dirty="0">
                <a:solidFill>
                  <a:srgbClr val="1C1CA2"/>
                </a:solidFill>
                <a:latin typeface="微軟正黑體" panose="020B0604030504040204" pitchFamily="34" charset="-120"/>
                <a:ea typeface="微軟正黑體" panose="020B0604030504040204" pitchFamily="34" charset="-120"/>
              </a:rPr>
              <a:t>執照效期及換</a:t>
            </a:r>
            <a:r>
              <a:rPr lang="zh-TW" altLang="en-US" sz="2300" b="1" dirty="0" smtClean="0">
                <a:solidFill>
                  <a:srgbClr val="1C1CA2"/>
                </a:solidFill>
                <a:latin typeface="微軟正黑體" panose="020B0604030504040204" pitchFamily="34" charset="-120"/>
                <a:ea typeface="微軟正黑體" panose="020B0604030504040204" pitchFamily="34" charset="-120"/>
              </a:rPr>
              <a:t>發</a:t>
            </a:r>
            <a:endParaRPr lang="en-US" altLang="zh-TW" sz="2300" b="1" dirty="0" smtClean="0">
              <a:solidFill>
                <a:srgbClr val="1C1CA2"/>
              </a:solidFill>
              <a:latin typeface="微軟正黑體" panose="020B0604030504040204" pitchFamily="34" charset="-120"/>
              <a:ea typeface="微軟正黑體" panose="020B0604030504040204" pitchFamily="34" charset="-120"/>
            </a:endParaRPr>
          </a:p>
          <a:p>
            <a:pPr marL="514350" indent="-514350">
              <a:lnSpc>
                <a:spcPts val="4000"/>
              </a:lnSpc>
              <a:buFont typeface="+mj-ea"/>
              <a:buAutoNum type="ea1ChtPeriod"/>
            </a:pPr>
            <a:r>
              <a:rPr lang="zh-TW" altLang="en-US" sz="2300" b="1" dirty="0">
                <a:solidFill>
                  <a:srgbClr val="1C1CA2"/>
                </a:solidFill>
                <a:latin typeface="微軟正黑體" panose="020B0604030504040204" pitchFamily="34" charset="-120"/>
                <a:ea typeface="微軟正黑體" panose="020B0604030504040204" pitchFamily="34" charset="-120"/>
              </a:rPr>
              <a:t>使用限制</a:t>
            </a:r>
            <a:r>
              <a:rPr lang="en-US" altLang="zh-TW" sz="2300" b="1" dirty="0">
                <a:solidFill>
                  <a:srgbClr val="1C1CA2"/>
                </a:solidFill>
                <a:latin typeface="微軟正黑體" panose="020B0604030504040204" pitchFamily="34" charset="-120"/>
                <a:ea typeface="微軟正黑體" panose="020B0604030504040204" pitchFamily="34" charset="-120"/>
              </a:rPr>
              <a:t>-</a:t>
            </a:r>
            <a:r>
              <a:rPr lang="zh-TW" altLang="en-US" sz="2300" b="1" dirty="0">
                <a:solidFill>
                  <a:srgbClr val="1C1CA2"/>
                </a:solidFill>
                <a:latin typeface="微軟正黑體" panose="020B0604030504040204" pitchFamily="34" charset="-120"/>
                <a:ea typeface="微軟正黑體" panose="020B0604030504040204" pitchFamily="34" charset="-120"/>
              </a:rPr>
              <a:t>不得連接公眾電信網路或供設置目的以外之</a:t>
            </a:r>
            <a:r>
              <a:rPr lang="zh-TW" altLang="en-US" sz="2300" b="1" dirty="0" smtClean="0">
                <a:solidFill>
                  <a:srgbClr val="1C1CA2"/>
                </a:solidFill>
                <a:latin typeface="微軟正黑體" panose="020B0604030504040204" pitchFamily="34" charset="-120"/>
                <a:ea typeface="微軟正黑體" panose="020B0604030504040204" pitchFamily="34" charset="-120"/>
              </a:rPr>
              <a:t>用</a:t>
            </a:r>
            <a:endParaRPr lang="en-US" altLang="zh-TW" sz="2300" b="1" dirty="0" smtClean="0">
              <a:solidFill>
                <a:srgbClr val="1C1CA2"/>
              </a:solidFill>
              <a:latin typeface="微軟正黑體" panose="020B0604030504040204" pitchFamily="34" charset="-120"/>
              <a:ea typeface="微軟正黑體" panose="020B0604030504040204" pitchFamily="34" charset="-120"/>
            </a:endParaRPr>
          </a:p>
          <a:p>
            <a:pPr marL="514350" indent="-514350">
              <a:lnSpc>
                <a:spcPts val="4000"/>
              </a:lnSpc>
              <a:buFont typeface="+mj-ea"/>
              <a:buAutoNum type="ea1ChtPeriod"/>
            </a:pPr>
            <a:r>
              <a:rPr lang="zh-TW" altLang="en-US" sz="2300" b="1" dirty="0" smtClean="0">
                <a:solidFill>
                  <a:srgbClr val="1C1CA2"/>
                </a:solidFill>
                <a:latin typeface="微軟正黑體" panose="020B0604030504040204" pitchFamily="34" charset="-120"/>
                <a:ea typeface="微軟正黑體" panose="020B0604030504040204" pitchFamily="34" charset="-120"/>
              </a:rPr>
              <a:t>電臺審驗</a:t>
            </a:r>
            <a:endParaRPr lang="en-US" altLang="zh-TW" sz="2300" b="1" dirty="0" smtClean="0">
              <a:solidFill>
                <a:srgbClr val="1C1CA2"/>
              </a:solidFill>
              <a:latin typeface="微軟正黑體" panose="020B0604030504040204" pitchFamily="34" charset="-120"/>
              <a:ea typeface="微軟正黑體" panose="020B0604030504040204" pitchFamily="34" charset="-120"/>
            </a:endParaRPr>
          </a:p>
          <a:p>
            <a:pPr marL="514350" indent="-514350">
              <a:lnSpc>
                <a:spcPts val="4000"/>
              </a:lnSpc>
              <a:buFont typeface="+mj-ea"/>
              <a:buAutoNum type="ea1ChtPeriod"/>
            </a:pPr>
            <a:r>
              <a:rPr lang="zh-TW" altLang="en-US" sz="2300" b="1" dirty="0" smtClean="0">
                <a:solidFill>
                  <a:srgbClr val="1C1CA2"/>
                </a:solidFill>
                <a:latin typeface="微軟正黑體" panose="020B0604030504040204" pitchFamily="34" charset="-120"/>
                <a:ea typeface="微軟正黑體" panose="020B0604030504040204" pitchFamily="34" charset="-120"/>
              </a:rPr>
              <a:t>網路</a:t>
            </a:r>
            <a:r>
              <a:rPr lang="zh-TW" altLang="en-US" sz="2300" b="1" dirty="0">
                <a:solidFill>
                  <a:srgbClr val="1C1CA2"/>
                </a:solidFill>
                <a:latin typeface="微軟正黑體" panose="020B0604030504040204" pitchFamily="34" charset="-120"/>
                <a:ea typeface="微軟正黑體" panose="020B0604030504040204" pitchFamily="34" charset="-120"/>
              </a:rPr>
              <a:t>審</a:t>
            </a:r>
            <a:r>
              <a:rPr lang="zh-TW" altLang="en-US" sz="2300" b="1" dirty="0" smtClean="0">
                <a:solidFill>
                  <a:srgbClr val="1C1CA2"/>
                </a:solidFill>
                <a:latin typeface="微軟正黑體" panose="020B0604030504040204" pitchFamily="34" charset="-120"/>
                <a:ea typeface="微軟正黑體" panose="020B0604030504040204" pitchFamily="34" charset="-120"/>
              </a:rPr>
              <a:t>驗</a:t>
            </a:r>
            <a:endParaRPr lang="en-US" altLang="zh-TW" sz="2300" b="1" dirty="0" smtClean="0">
              <a:solidFill>
                <a:srgbClr val="1C1CA2"/>
              </a:solidFill>
              <a:latin typeface="微軟正黑體" panose="020B0604030504040204" pitchFamily="34" charset="-120"/>
              <a:ea typeface="微軟正黑體" panose="020B0604030504040204" pitchFamily="34" charset="-120"/>
            </a:endParaRPr>
          </a:p>
          <a:p>
            <a:pPr marL="514350" indent="-514350">
              <a:lnSpc>
                <a:spcPts val="4000"/>
              </a:lnSpc>
              <a:buFont typeface="+mj-ea"/>
              <a:buAutoNum type="ea1ChtPeriod"/>
            </a:pPr>
            <a:r>
              <a:rPr lang="zh-TW" altLang="en-US" sz="2300" b="1" dirty="0" smtClean="0">
                <a:solidFill>
                  <a:srgbClr val="1C1CA2"/>
                </a:solidFill>
                <a:latin typeface="微軟正黑體" panose="020B0604030504040204" pitchFamily="34" charset="-120"/>
                <a:ea typeface="微軟正黑體" panose="020B0604030504040204" pitchFamily="34" charset="-120"/>
              </a:rPr>
              <a:t>無線電頻率使用干擾防制機制</a:t>
            </a:r>
            <a:endParaRPr lang="en-US" altLang="zh-TW" sz="2300" b="1" dirty="0" smtClean="0">
              <a:solidFill>
                <a:srgbClr val="1C1CA2"/>
              </a:solidFill>
              <a:latin typeface="微軟正黑體" panose="020B0604030504040204" pitchFamily="34" charset="-120"/>
              <a:ea typeface="微軟正黑體" panose="020B0604030504040204" pitchFamily="34" charset="-120"/>
            </a:endParaRPr>
          </a:p>
          <a:p>
            <a:pPr marL="514350" indent="-514350">
              <a:lnSpc>
                <a:spcPts val="4000"/>
              </a:lnSpc>
              <a:buFont typeface="+mj-ea"/>
              <a:buAutoNum type="ea1ChtPeriod"/>
            </a:pPr>
            <a:r>
              <a:rPr lang="zh-TW" altLang="en-US" sz="2300" b="1" dirty="0" smtClean="0">
                <a:solidFill>
                  <a:srgbClr val="1C1CA2"/>
                </a:solidFill>
                <a:latin typeface="微軟正黑體" panose="020B0604030504040204" pitchFamily="34" charset="-120"/>
                <a:ea typeface="微軟正黑體" panose="020B0604030504040204" pitchFamily="34" charset="-120"/>
              </a:rPr>
              <a:t>頻率使用費</a:t>
            </a:r>
            <a:endParaRPr lang="en-US" altLang="zh-TW" sz="2300" b="1" dirty="0" smtClean="0">
              <a:solidFill>
                <a:srgbClr val="1C1CA2"/>
              </a:solidFill>
              <a:latin typeface="微軟正黑體" panose="020B0604030504040204" pitchFamily="34" charset="-120"/>
              <a:ea typeface="微軟正黑體" panose="020B0604030504040204" pitchFamily="34" charset="-120"/>
            </a:endParaRPr>
          </a:p>
          <a:p>
            <a:pPr marL="514350" indent="-514350">
              <a:lnSpc>
                <a:spcPts val="4000"/>
              </a:lnSpc>
              <a:buFont typeface="+mj-ea"/>
              <a:buAutoNum type="ea1ChtPeriod"/>
            </a:pPr>
            <a:r>
              <a:rPr lang="zh-TW" altLang="en-US" sz="2300" b="1" dirty="0" smtClean="0">
                <a:solidFill>
                  <a:srgbClr val="1C1CA2"/>
                </a:solidFill>
                <a:latin typeface="微軟正黑體" panose="020B0604030504040204" pitchFamily="34" charset="-120"/>
                <a:ea typeface="微軟正黑體" panose="020B0604030504040204" pitchFamily="34" charset="-120"/>
              </a:rPr>
              <a:t>資安議題</a:t>
            </a:r>
            <a:endParaRPr lang="en-US" altLang="zh-TW" sz="2300" b="1" dirty="0" smtClean="0">
              <a:solidFill>
                <a:srgbClr val="1C1CA2"/>
              </a:solidFill>
              <a:latin typeface="微軟正黑體" panose="020B0604030504040204" pitchFamily="34" charset="-120"/>
              <a:ea typeface="微軟正黑體" panose="020B0604030504040204" pitchFamily="34" charset="-120"/>
            </a:endParaRPr>
          </a:p>
          <a:p>
            <a:pPr marL="514350" indent="-514350">
              <a:lnSpc>
                <a:spcPts val="4000"/>
              </a:lnSpc>
              <a:buFont typeface="+mj-ea"/>
              <a:buAutoNum type="ea1ChtPeriod"/>
            </a:pPr>
            <a:r>
              <a:rPr lang="zh-TW" altLang="en-US" sz="2300" b="1" dirty="0" smtClean="0">
                <a:solidFill>
                  <a:srgbClr val="1C1CA2"/>
                </a:solidFill>
                <a:latin typeface="微軟正黑體" panose="020B0604030504040204" pitchFamily="34" charset="-120"/>
                <a:ea typeface="微軟正黑體" panose="020B0604030504040204" pitchFamily="34" charset="-120"/>
              </a:rPr>
              <a:t>其他</a:t>
            </a:r>
            <a:endParaRPr lang="zh-TW" altLang="en-US" sz="2300" b="1" dirty="0">
              <a:solidFill>
                <a:srgbClr val="1C1CA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81908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9144000" cy="981075"/>
          </a:xfrm>
        </p:spPr>
        <p:txBody>
          <a:bodyPr/>
          <a:lstStyle/>
          <a:p>
            <a:r>
              <a:rPr lang="zh-TW" altLang="en-US" dirty="0">
                <a:solidFill>
                  <a:srgbClr val="1C1CA2"/>
                </a:solidFill>
                <a:latin typeface="微軟正黑體" panose="020B0604030504040204" pitchFamily="34" charset="-120"/>
                <a:ea typeface="微軟正黑體" panose="020B0604030504040204" pitchFamily="34" charset="-120"/>
              </a:rPr>
              <a:t>一</a:t>
            </a:r>
            <a:r>
              <a:rPr lang="zh-TW" altLang="en-US" dirty="0" smtClean="0">
                <a:solidFill>
                  <a:srgbClr val="1C1CA2"/>
                </a:solidFill>
                <a:latin typeface="微軟正黑體" panose="020B0604030504040204" pitchFamily="34" charset="-120"/>
                <a:ea typeface="微軟正黑體" panose="020B0604030504040204" pitchFamily="34" charset="-120"/>
              </a:rPr>
              <a:t>、設置及用途</a:t>
            </a:r>
            <a:endParaRPr lang="zh-TW" altLang="en-US" dirty="0">
              <a:solidFill>
                <a:srgbClr val="1C1CA2"/>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6084168" y="408324"/>
            <a:ext cx="881973" cy="307777"/>
          </a:xfrm>
          <a:prstGeom prst="rect">
            <a:avLst/>
          </a:prstGeom>
          <a:noFill/>
        </p:spPr>
        <p:txBody>
          <a:bodyPr wrap="none" rtlCol="0">
            <a:spAutoFit/>
          </a:bodyPr>
          <a:lstStyle/>
          <a:p>
            <a:r>
              <a:rPr lang="zh-TW" altLang="en-US" sz="1400" b="1" dirty="0" smtClean="0">
                <a:solidFill>
                  <a:srgbClr val="1C1CA2"/>
                </a:solidFill>
                <a:latin typeface="微軟正黑體" panose="020B0604030504040204" pitchFamily="34" charset="-120"/>
                <a:ea typeface="微軟正黑體" panose="020B0604030504040204" pitchFamily="34" charset="-120"/>
              </a:rPr>
              <a:t>（</a:t>
            </a:r>
            <a:r>
              <a:rPr lang="en-US" altLang="zh-TW" sz="1400" b="1" dirty="0">
                <a:solidFill>
                  <a:srgbClr val="1C1CA2"/>
                </a:solidFill>
                <a:latin typeface="微軟正黑體" panose="020B0604030504040204" pitchFamily="34" charset="-120"/>
                <a:ea typeface="微軟正黑體" panose="020B0604030504040204" pitchFamily="34" charset="-120"/>
              </a:rPr>
              <a:t> </a:t>
            </a:r>
            <a:r>
              <a:rPr lang="en-US" altLang="zh-TW" sz="1400" b="1" dirty="0" smtClean="0">
                <a:solidFill>
                  <a:srgbClr val="1C1CA2"/>
                </a:solidFill>
                <a:latin typeface="微軟正黑體" panose="020B0604030504040204" pitchFamily="34" charset="-120"/>
                <a:ea typeface="微軟正黑體" panose="020B0604030504040204" pitchFamily="34" charset="-120"/>
              </a:rPr>
              <a:t>1/4</a:t>
            </a:r>
            <a:r>
              <a:rPr lang="zh-TW" altLang="en-US" sz="1400" b="1" dirty="0" smtClean="0">
                <a:solidFill>
                  <a:srgbClr val="1C1CA2"/>
                </a:solidFill>
                <a:latin typeface="微軟正黑體" panose="020B0604030504040204" pitchFamily="34" charset="-120"/>
                <a:ea typeface="微軟正黑體" panose="020B0604030504040204" pitchFamily="34" charset="-120"/>
              </a:rPr>
              <a:t>）</a:t>
            </a:r>
            <a:endParaRPr lang="zh-TW" altLang="en-US" sz="1400" b="1" dirty="0">
              <a:solidFill>
                <a:srgbClr val="1C1CA2"/>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845161" y="930343"/>
            <a:ext cx="7740860" cy="1062001"/>
            <a:chOff x="845586" y="885350"/>
            <a:chExt cx="7740860" cy="1062001"/>
          </a:xfrm>
        </p:grpSpPr>
        <p:sp>
          <p:nvSpPr>
            <p:cNvPr id="19" name="圓角矩形 18"/>
            <p:cNvSpPr/>
            <p:nvPr/>
          </p:nvSpPr>
          <p:spPr bwMode="auto">
            <a:xfrm>
              <a:off x="845586" y="885350"/>
              <a:ext cx="7740860" cy="1062001"/>
            </a:xfrm>
            <a:prstGeom prst="roundRect">
              <a:avLst/>
            </a:prstGeom>
            <a:solidFill>
              <a:schemeClr val="bg1"/>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smtClean="0">
                <a:ln w="76200">
                  <a:solidFill>
                    <a:schemeClr val="tx1"/>
                  </a:solidFill>
                </a:ln>
                <a:solidFill>
                  <a:srgbClr val="FF0000"/>
                </a:solidFill>
                <a:effectLst/>
                <a:latin typeface="Times New Roman" pitchFamily="18" charset="0"/>
                <a:ea typeface="標楷體" pitchFamily="65" charset="-120"/>
              </a:endParaRPr>
            </a:p>
          </p:txBody>
        </p:sp>
        <p:sp>
          <p:nvSpPr>
            <p:cNvPr id="20" name="圓角化同側角落矩形 19"/>
            <p:cNvSpPr/>
            <p:nvPr/>
          </p:nvSpPr>
          <p:spPr bwMode="auto">
            <a:xfrm rot="16200000">
              <a:off x="779938" y="950999"/>
              <a:ext cx="1062000" cy="930703"/>
            </a:xfrm>
            <a:prstGeom prst="round2SameRect">
              <a:avLst/>
            </a:prstGeom>
            <a:solidFill>
              <a:srgbClr val="D6D6F5"/>
            </a:solidFill>
            <a:ln w="19050" cap="flat" cmpd="sng" algn="ctr">
              <a:solidFill>
                <a:srgbClr val="1C1CA2"/>
              </a:solidFill>
              <a:prstDash val="solid"/>
              <a:round/>
              <a:headEnd type="none" w="med" len="med"/>
              <a:tailEnd type="none" w="med" len="med"/>
            </a:ln>
            <a:effectLst/>
          </p:spPr>
          <p:txBody>
            <a:bodyPr vert="horz" wrap="square" lIns="92075" tIns="46038" rIns="92075" bIns="46038" numCol="1" rtlCol="0" anchor="b"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200" b="0" i="0" u="none" strike="noStrike" cap="none" normalizeH="0" baseline="0" dirty="0" smtClean="0">
                <a:ln>
                  <a:noFill/>
                </a:ln>
                <a:solidFill>
                  <a:srgbClr val="FF0000"/>
                </a:solidFill>
                <a:effectLst/>
                <a:latin typeface="Times New Roman" pitchFamily="18" charset="0"/>
                <a:ea typeface="標楷體" pitchFamily="65" charset="-120"/>
              </a:endParaRPr>
            </a:p>
          </p:txBody>
        </p:sp>
        <p:sp>
          <p:nvSpPr>
            <p:cNvPr id="21" name="文字方塊 20"/>
            <p:cNvSpPr txBox="1"/>
            <p:nvPr/>
          </p:nvSpPr>
          <p:spPr>
            <a:xfrm>
              <a:off x="962124" y="1078458"/>
              <a:ext cx="697627" cy="707886"/>
            </a:xfrm>
            <a:prstGeom prst="rect">
              <a:avLst/>
            </a:prstGeom>
            <a:noFill/>
          </p:spPr>
          <p:txBody>
            <a:bodyPr wrap="none" rtlCol="0">
              <a:spAutoFit/>
            </a:bodyPr>
            <a:lstStyle/>
            <a:p>
              <a:r>
                <a:rPr lang="zh-TW" altLang="en-US" sz="2000" b="1" dirty="0" smtClean="0">
                  <a:solidFill>
                    <a:srgbClr val="1C1CA2"/>
                  </a:solidFill>
                  <a:latin typeface="微軟正黑體" panose="020B0604030504040204" pitchFamily="34" charset="-120"/>
                  <a:ea typeface="微軟正黑體" panose="020B0604030504040204" pitchFamily="34" charset="-120"/>
                </a:rPr>
                <a:t>議題</a:t>
              </a:r>
              <a:endParaRPr lang="en-US" altLang="zh-TW" sz="2000" b="1" dirty="0" smtClean="0">
                <a:solidFill>
                  <a:srgbClr val="1C1CA2"/>
                </a:solidFill>
                <a:latin typeface="微軟正黑體" panose="020B0604030504040204" pitchFamily="34" charset="-120"/>
                <a:ea typeface="微軟正黑體" panose="020B0604030504040204" pitchFamily="34" charset="-120"/>
              </a:endParaRPr>
            </a:p>
            <a:p>
              <a:r>
                <a:rPr lang="zh-TW" altLang="en-US" sz="2000" b="1" dirty="0" smtClean="0">
                  <a:solidFill>
                    <a:srgbClr val="1C1CA2"/>
                  </a:solidFill>
                  <a:latin typeface="微軟正黑體" panose="020B0604030504040204" pitchFamily="34" charset="-120"/>
                  <a:ea typeface="微軟正黑體" panose="020B0604030504040204" pitchFamily="34" charset="-120"/>
                </a:rPr>
                <a:t>說明</a:t>
              </a:r>
              <a:endParaRPr lang="zh-TW" altLang="en-US" sz="2000" b="1" dirty="0">
                <a:solidFill>
                  <a:srgbClr val="1C1CA2"/>
                </a:solidFill>
                <a:latin typeface="微軟正黑體" panose="020B0604030504040204" pitchFamily="34" charset="-120"/>
                <a:ea typeface="微軟正黑體" panose="020B0604030504040204" pitchFamily="34" charset="-120"/>
              </a:endParaRPr>
            </a:p>
          </p:txBody>
        </p:sp>
        <p:sp>
          <p:nvSpPr>
            <p:cNvPr id="22" name="矩形 21"/>
            <p:cNvSpPr/>
            <p:nvPr/>
          </p:nvSpPr>
          <p:spPr>
            <a:xfrm>
              <a:off x="1776289" y="970736"/>
              <a:ext cx="6711359" cy="923330"/>
            </a:xfrm>
            <a:prstGeom prst="rect">
              <a:avLst/>
            </a:prstGeom>
          </p:spPr>
          <p:txBody>
            <a:bodyPr wrap="square">
              <a:spAutoFit/>
            </a:bodyPr>
            <a:lstStyle/>
            <a:p>
              <a:pPr lvl="0">
                <a:spcBef>
                  <a:spcPts val="600"/>
                </a:spcBef>
                <a:spcAft>
                  <a:spcPts val="0"/>
                </a:spcAft>
              </a:pP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由於行動寬頻專用電信</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網路為主管機關審查後核</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配之頻段，為確保</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頻譜資源合理</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分配，符合</a:t>
              </a: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電信管理法</a:t>
              </a: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50</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條第</a:t>
              </a:r>
              <a:r>
                <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項</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設置</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供自己使用之要求，在設置、用途、資格、場域範圍皆應有所限制。</a:t>
              </a: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p:txBody>
        </p:sp>
      </p:grpSp>
      <p:sp>
        <p:nvSpPr>
          <p:cNvPr id="24" name="矩形 23"/>
          <p:cNvSpPr/>
          <p:nvPr/>
        </p:nvSpPr>
        <p:spPr>
          <a:xfrm>
            <a:off x="539552" y="2065129"/>
            <a:ext cx="8352928" cy="9620582"/>
          </a:xfrm>
          <a:prstGeom prst="rect">
            <a:avLst/>
          </a:prstGeom>
        </p:spPr>
        <p:txBody>
          <a:bodyPr wrap="square">
            <a:spAutoFit/>
          </a:bodyPr>
          <a:lstStyle/>
          <a:p>
            <a:pPr marL="285750" lvl="0" indent="-285750">
              <a:lnSpc>
                <a:spcPts val="2500"/>
              </a:lnSpc>
              <a:spcBef>
                <a:spcPts val="600"/>
              </a:spcBef>
              <a:spcAft>
                <a:spcPts val="600"/>
              </a:spcAft>
              <a:buFont typeface="Wingdings" panose="05000000000000000000" pitchFamily="2" charset="2"/>
              <a:buChar char="l"/>
            </a:pPr>
            <a:r>
              <a:rPr lang="zh-TW"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行動</a:t>
            </a:r>
            <a:r>
              <a:rPr lang="zh-TW"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寬頻專用電信</a:t>
            </a:r>
            <a:r>
              <a:rPr lang="zh-TW"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網路</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定義</a:t>
            </a:r>
            <a:r>
              <a:rPr lang="zh-TW"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500"/>
              </a:lnSpc>
              <a:spcBef>
                <a:spcPts val="600"/>
              </a:spcBef>
              <a:spcAft>
                <a:spcPts val="600"/>
              </a:spcAft>
            </a:pP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「以核配之</a:t>
            </a:r>
            <a:r>
              <a:rPr lang="en-US"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n79</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4.8-4.9 GHz</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）頻段，採用第</a:t>
            </a:r>
            <a:r>
              <a:rPr lang="en-US"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代合作夥伴計畫組織定義之第</a:t>
            </a:r>
            <a:r>
              <a:rPr lang="en-US"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代行動通信網路技術，於特定地理區域內，設置供自己使用之專用電信網路，且由特定終端設備接取者。</a:t>
            </a:r>
            <a:r>
              <a:rPr lang="zh-TW" altLang="en-US"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Wingdings" panose="05000000000000000000" pitchFamily="2" charset="2"/>
              <a:buChar char="l"/>
            </a:pP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行動寬頻專用電信網路之用途：</a:t>
            </a: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500"/>
              </a:lnSpc>
              <a:spcBef>
                <a:spcPts val="600"/>
              </a:spcBef>
              <a:spcAft>
                <a:spcPts val="600"/>
              </a:spcAft>
            </a:pP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參考</a:t>
            </a:r>
            <a:r>
              <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專用電信網路設置使用管理辦法</a:t>
            </a:r>
            <a:r>
              <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第</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４條規定，</a:t>
            </a: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依網路</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設置用途，區分</a:t>
            </a:r>
            <a:r>
              <a:rPr lang="zh-TW" altLang="en-US"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為</a:t>
            </a:r>
            <a:r>
              <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1800" b="1" kern="100" dirty="0" smtClean="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公共</a:t>
            </a:r>
            <a:r>
              <a:rPr lang="zh-TW" altLang="en-US" sz="18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服務網路</a:t>
            </a:r>
            <a:r>
              <a:rPr lang="zh-TW" altLang="en-US" sz="1800" b="1" kern="100" dirty="0">
                <a:solidFill>
                  <a:srgbClr val="008000"/>
                </a:solidFill>
                <a:latin typeface="微軟正黑體" panose="020B0604030504040204" pitchFamily="34" charset="-120"/>
                <a:ea typeface="微軟正黑體" panose="020B0604030504040204" pitchFamily="34" charset="-120"/>
                <a:cs typeface="Times New Roman" panose="02020603050405020304" pitchFamily="18" charset="0"/>
              </a:rPr>
              <a:t>（如警政、消防、災防、醫療救護、海巡、救難、鐵路、公路、捷運、航空地勤、漁業、水利、氣象、學術教育、司法、矯正機關、外交、港埠、林務、關務、移民勤務、電力、自來水、瓦斯、石油等以急難救助、公共使用或其他公共服務等用途） </a:t>
            </a:r>
            <a:r>
              <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及</a:t>
            </a:r>
            <a:r>
              <a:rPr lang="zh-TW" altLang="en-US" sz="1800" b="1" kern="1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自用網路</a:t>
            </a:r>
            <a:r>
              <a:rPr lang="zh-TW" altLang="en-US"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500"/>
              </a:lnSpc>
              <a:spcBef>
                <a:spcPts val="600"/>
              </a:spcBef>
              <a:spcAft>
                <a:spcPts val="600"/>
              </a:spcAft>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Arial" panose="020B0604020202020204" pitchFamily="34" charset="0"/>
              <a:buChar char="•"/>
            </a:pPr>
            <a:endParaRPr lang="en-US" altLang="zh-TW" sz="1800" b="1" kern="100" dirty="0" smtClean="0">
              <a:solidFill>
                <a:srgbClr val="1C1CA2"/>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nSpc>
                <a:spcPts val="2500"/>
              </a:lnSpc>
              <a:spcBef>
                <a:spcPts val="600"/>
              </a:spcBef>
              <a:spcAft>
                <a:spcPts val="600"/>
              </a:spcAft>
              <a:buFont typeface="Wingdings" panose="05000000000000000000" pitchFamily="2" charset="2"/>
              <a:buChar char="Ø"/>
            </a:pPr>
            <a:endParaRPr lang="en-US"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nSpc>
                <a:spcPts val="2500"/>
              </a:lnSpc>
              <a:spcBef>
                <a:spcPts val="600"/>
              </a:spcBef>
              <a:spcAft>
                <a:spcPts val="600"/>
              </a:spcAft>
            </a:pPr>
            <a:r>
              <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br>
            <a:endPar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just">
              <a:lnSpc>
                <a:spcPts val="2500"/>
              </a:lnSpc>
              <a:spcBef>
                <a:spcPts val="600"/>
              </a:spcBef>
              <a:spcAft>
                <a:spcPts val="600"/>
              </a:spcAft>
            </a:pPr>
            <a:endParaRPr lang="en-US" altLang="zh-TW" sz="1800" b="1" kern="10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lvl="0" indent="-285750" algn="just">
              <a:lnSpc>
                <a:spcPts val="2500"/>
              </a:lnSpc>
              <a:spcBef>
                <a:spcPts val="600"/>
              </a:spcBef>
              <a:spcAft>
                <a:spcPts val="600"/>
              </a:spcAft>
              <a:buFont typeface="Arial" panose="020B0604020202020204" pitchFamily="34" charset="0"/>
              <a:buChar char="•"/>
            </a:pPr>
            <a:endParaRPr lang="zh-TW" altLang="en-US"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p>
            <a:pPr lvl="0" algn="just">
              <a:lnSpc>
                <a:spcPts val="2500"/>
              </a:lnSpc>
              <a:spcBef>
                <a:spcPts val="600"/>
              </a:spcBef>
              <a:spcAft>
                <a:spcPts val="600"/>
              </a:spcAft>
            </a:pPr>
            <a:endParaRPr lang="zh-TW" altLang="zh-TW" sz="1800" b="1" kern="1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342204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預設簡報設計">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200" b="0" i="0" u="none" strike="noStrike" cap="none" normalizeH="0" baseline="0" smtClean="0">
            <a:ln>
              <a:noFill/>
            </a:ln>
            <a:solidFill>
              <a:srgbClr val="FF0000"/>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200" b="0" i="0" u="none" strike="noStrike" cap="none" normalizeH="0" baseline="0" smtClean="0">
            <a:ln>
              <a:noFill/>
            </a:ln>
            <a:solidFill>
              <a:srgbClr val="FF0000"/>
            </a:solidFill>
            <a:effectLst/>
            <a:latin typeface="Times New Roman" pitchFamily="18" charset="0"/>
            <a:ea typeface="標楷體" pitchFamily="65" charset="-120"/>
          </a:defRPr>
        </a:defPPr>
      </a:lstStyle>
    </a:lnDef>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預設簡報設計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clrMap bg1="lt1" tx1="dk1" bg2="lt2" tx2="dk2" accent1="accent1" accent2="accent2" accent3="accent3" accent4="accent4" accent5="accent5" accent6="accent6" hlink="hlink" folHlink="folHlink"/>
    </a:extraClrScheme>
    <a:extraClrScheme>
      <a:clrScheme name="預設簡報設計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預設簡報設計">
  <a:themeElements>
    <a:clrScheme name="預設簡報設計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預設簡報設計">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200" b="0" i="0" u="none" strike="noStrike" cap="none" normalizeH="0" baseline="0" smtClean="0">
            <a:ln>
              <a:noFill/>
            </a:ln>
            <a:solidFill>
              <a:srgbClr val="FF0000"/>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200" b="0" i="0" u="none" strike="noStrike" cap="none" normalizeH="0" baseline="0" smtClean="0">
            <a:ln>
              <a:noFill/>
            </a:ln>
            <a:solidFill>
              <a:srgbClr val="FF0000"/>
            </a:solidFill>
            <a:effectLst/>
            <a:latin typeface="Times New Roman" pitchFamily="18" charset="0"/>
            <a:ea typeface="標楷體" pitchFamily="65" charset="-120"/>
          </a:defRPr>
        </a:defPPr>
      </a:lstStyle>
    </a:lnDef>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預設簡報設計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clrMap bg1="lt1" tx1="dk1" bg2="lt2" tx2="dk2" accent1="accent1" accent2="accent2" accent3="accent3" accent4="accent4" accent5="accent5" accent6="accent6" hlink="hlink" folHlink="folHlink"/>
    </a:extraClrScheme>
    <a:extraClrScheme>
      <a:clrScheme name="預設簡報設計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71573</TotalTime>
  <Words>7257</Words>
  <Application>Microsoft Office PowerPoint</Application>
  <PresentationFormat>如螢幕大小 (4:3)</PresentationFormat>
  <Paragraphs>378</Paragraphs>
  <Slides>39</Slides>
  <Notes>2</Notes>
  <HiddenSlides>0</HiddenSlides>
  <MMClips>0</MMClips>
  <ScaleCrop>false</ScaleCrop>
  <HeadingPairs>
    <vt:vector size="6" baseType="variant">
      <vt:variant>
        <vt:lpstr>使用字型</vt:lpstr>
      </vt:variant>
      <vt:variant>
        <vt:i4>12</vt:i4>
      </vt:variant>
      <vt:variant>
        <vt:lpstr>佈景主題</vt:lpstr>
      </vt:variant>
      <vt:variant>
        <vt:i4>2</vt:i4>
      </vt:variant>
      <vt:variant>
        <vt:lpstr>投影片標題</vt:lpstr>
      </vt:variant>
      <vt:variant>
        <vt:i4>39</vt:i4>
      </vt:variant>
    </vt:vector>
  </HeadingPairs>
  <TitlesOfParts>
    <vt:vector size="53" baseType="lpstr">
      <vt:lpstr>宋体</vt:lpstr>
      <vt:lpstr>全真中圓體</vt:lpstr>
      <vt:lpstr>全真古印體</vt:lpstr>
      <vt:lpstr>微軟正黑體</vt:lpstr>
      <vt:lpstr>微軟正黑體 Light</vt:lpstr>
      <vt:lpstr>新細明體</vt:lpstr>
      <vt:lpstr>標楷體</vt:lpstr>
      <vt:lpstr>Arial</vt:lpstr>
      <vt:lpstr>Calibri</vt:lpstr>
      <vt:lpstr>Cambria Math</vt:lpstr>
      <vt:lpstr>Times New Roman</vt:lpstr>
      <vt:lpstr>Wingdings</vt:lpstr>
      <vt:lpstr>預設簡報設計</vt:lpstr>
      <vt:lpstr>1_預設簡報設計</vt:lpstr>
      <vt:lpstr>行動寬頻專用電信網路（4.8-4.9GHz） 政策諮詢 公開說明會</vt:lpstr>
      <vt:lpstr>PowerPoint 簡報</vt:lpstr>
      <vt:lpstr>背景說明</vt:lpstr>
      <vt:lpstr>背景說明</vt:lpstr>
      <vt:lpstr>背景說明</vt:lpstr>
      <vt:lpstr>背景說明</vt:lpstr>
      <vt:lpstr>PowerPoint 簡報</vt:lpstr>
      <vt:lpstr>政策規劃 與諮詢議題</vt:lpstr>
      <vt:lpstr>一、設置及用途</vt:lpstr>
      <vt:lpstr>一、設置及用途</vt:lpstr>
      <vt:lpstr>一、設置及用途</vt:lpstr>
      <vt:lpstr>一、設置及用途</vt:lpstr>
      <vt:lpstr>PowerPoint 簡報</vt:lpstr>
      <vt:lpstr>PowerPoint 簡報</vt:lpstr>
      <vt:lpstr>二、申請案資訊揭露機制</vt:lpstr>
      <vt:lpstr>二、申請案資訊揭露機制</vt:lpstr>
      <vt:lpstr>PowerPoint 簡報</vt:lpstr>
      <vt:lpstr>三、執照效期及換發</vt:lpstr>
      <vt:lpstr>PowerPoint 簡報</vt:lpstr>
      <vt:lpstr>四、使用限制-不得連接公眾電信網路或供設置目的以外之用</vt:lpstr>
      <vt:lpstr>四、使用限制-不得連接公眾電信網路或供設置目的以外之用</vt:lpstr>
      <vt:lpstr>四、使用限制-不得連接公眾電信網路或供設置目的以外之用</vt:lpstr>
      <vt:lpstr>PowerPoint 簡報</vt:lpstr>
      <vt:lpstr>五、電臺審驗</vt:lpstr>
      <vt:lpstr>PowerPoint 簡報</vt:lpstr>
      <vt:lpstr>六、網路審驗</vt:lpstr>
      <vt:lpstr>七、無線電頻率使用干擾防制機制</vt:lpstr>
      <vt:lpstr>七、無線電頻率使用干擾防制機制</vt:lpstr>
      <vt:lpstr>八、頻率使用費</vt:lpstr>
      <vt:lpstr>PowerPoint 簡報</vt:lpstr>
      <vt:lpstr>九、資安議題</vt:lpstr>
      <vt:lpstr>十、其他</vt:lpstr>
      <vt:lpstr>PowerPoint 簡報</vt:lpstr>
      <vt:lpstr>諮詢議題綜整</vt:lpstr>
      <vt:lpstr>諮詢議題綜整</vt:lpstr>
      <vt:lpstr>諮詢議題綜整</vt:lpstr>
      <vt:lpstr>諮詢議題綜整</vt:lpstr>
      <vt:lpstr>諮詢議題綜整</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電信總局業務報告</dc:title>
  <dc:creator>USERS</dc:creator>
  <cp:lastModifiedBy>包家禎(資源)</cp:lastModifiedBy>
  <cp:revision>4505</cp:revision>
  <cp:lastPrinted>2021-02-18T03:22:05Z</cp:lastPrinted>
  <dcterms:created xsi:type="dcterms:W3CDTF">1998-01-04T03:04:22Z</dcterms:created>
  <dcterms:modified xsi:type="dcterms:W3CDTF">2021-05-04T01:56:05Z</dcterms:modified>
</cp:coreProperties>
</file>