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4"/>
  </p:notesMasterIdLst>
  <p:handoutMasterIdLst>
    <p:handoutMasterId r:id="rId25"/>
  </p:handoutMasterIdLst>
  <p:sldIdLst>
    <p:sldId id="540" r:id="rId2"/>
    <p:sldId id="892" r:id="rId3"/>
    <p:sldId id="685" r:id="rId4"/>
    <p:sldId id="846" r:id="rId5"/>
    <p:sldId id="847" r:id="rId6"/>
    <p:sldId id="888" r:id="rId7"/>
    <p:sldId id="891" r:id="rId8"/>
    <p:sldId id="889" r:id="rId9"/>
    <p:sldId id="850" r:id="rId10"/>
    <p:sldId id="874" r:id="rId11"/>
    <p:sldId id="875" r:id="rId12"/>
    <p:sldId id="876" r:id="rId13"/>
    <p:sldId id="877" r:id="rId14"/>
    <p:sldId id="878" r:id="rId15"/>
    <p:sldId id="879" r:id="rId16"/>
    <p:sldId id="880" r:id="rId17"/>
    <p:sldId id="881" r:id="rId18"/>
    <p:sldId id="882" r:id="rId19"/>
    <p:sldId id="883" r:id="rId20"/>
    <p:sldId id="890" r:id="rId21"/>
    <p:sldId id="886" r:id="rId22"/>
    <p:sldId id="837" r:id="rId23"/>
  </p:sldIdLst>
  <p:sldSz cx="9144000" cy="6858000" type="screen4x3"/>
  <p:notesSz cx="6735763" cy="9866313"/>
  <p:defaultTextStyle>
    <a:defPPr>
      <a:defRPr lang="zh-TW"/>
    </a:defPPr>
    <a:lvl1pPr algn="l" rtl="0" fontAlgn="base">
      <a:spcBef>
        <a:spcPct val="0"/>
      </a:spcBef>
      <a:spcAft>
        <a:spcPct val="0"/>
      </a:spcAft>
      <a:defRPr kumimoji="1" sz="2800" b="1" kern="1200">
        <a:solidFill>
          <a:srgbClr val="FF0000"/>
        </a:solidFill>
        <a:latin typeface="新細明體" pitchFamily="18" charset="-120"/>
        <a:ea typeface="新細明體" pitchFamily="18" charset="-120"/>
        <a:cs typeface="+mn-cs"/>
      </a:defRPr>
    </a:lvl1pPr>
    <a:lvl2pPr marL="457200" algn="l" rtl="0" fontAlgn="base">
      <a:spcBef>
        <a:spcPct val="0"/>
      </a:spcBef>
      <a:spcAft>
        <a:spcPct val="0"/>
      </a:spcAft>
      <a:defRPr kumimoji="1" sz="2800" b="1" kern="1200">
        <a:solidFill>
          <a:srgbClr val="FF0000"/>
        </a:solidFill>
        <a:latin typeface="新細明體" pitchFamily="18" charset="-120"/>
        <a:ea typeface="新細明體" pitchFamily="18" charset="-120"/>
        <a:cs typeface="+mn-cs"/>
      </a:defRPr>
    </a:lvl2pPr>
    <a:lvl3pPr marL="914400" algn="l" rtl="0" fontAlgn="base">
      <a:spcBef>
        <a:spcPct val="0"/>
      </a:spcBef>
      <a:spcAft>
        <a:spcPct val="0"/>
      </a:spcAft>
      <a:defRPr kumimoji="1" sz="2800" b="1" kern="1200">
        <a:solidFill>
          <a:srgbClr val="FF0000"/>
        </a:solidFill>
        <a:latin typeface="新細明體" pitchFamily="18" charset="-120"/>
        <a:ea typeface="新細明體" pitchFamily="18" charset="-120"/>
        <a:cs typeface="+mn-cs"/>
      </a:defRPr>
    </a:lvl3pPr>
    <a:lvl4pPr marL="1371600" algn="l" rtl="0" fontAlgn="base">
      <a:spcBef>
        <a:spcPct val="0"/>
      </a:spcBef>
      <a:spcAft>
        <a:spcPct val="0"/>
      </a:spcAft>
      <a:defRPr kumimoji="1" sz="2800" b="1" kern="1200">
        <a:solidFill>
          <a:srgbClr val="FF0000"/>
        </a:solidFill>
        <a:latin typeface="新細明體" pitchFamily="18" charset="-120"/>
        <a:ea typeface="新細明體" pitchFamily="18" charset="-120"/>
        <a:cs typeface="+mn-cs"/>
      </a:defRPr>
    </a:lvl4pPr>
    <a:lvl5pPr marL="1828800" algn="l" rtl="0" fontAlgn="base">
      <a:spcBef>
        <a:spcPct val="0"/>
      </a:spcBef>
      <a:spcAft>
        <a:spcPct val="0"/>
      </a:spcAft>
      <a:defRPr kumimoji="1" sz="2800" b="1" kern="1200">
        <a:solidFill>
          <a:srgbClr val="FF0000"/>
        </a:solidFill>
        <a:latin typeface="新細明體" pitchFamily="18" charset="-120"/>
        <a:ea typeface="新細明體" pitchFamily="18" charset="-120"/>
        <a:cs typeface="+mn-cs"/>
      </a:defRPr>
    </a:lvl5pPr>
    <a:lvl6pPr marL="2286000" algn="l" defTabSz="914400" rtl="0" eaLnBrk="1" latinLnBrk="0" hangingPunct="1">
      <a:defRPr kumimoji="1" sz="2800" b="1" kern="1200">
        <a:solidFill>
          <a:srgbClr val="FF0000"/>
        </a:solidFill>
        <a:latin typeface="新細明體" pitchFamily="18" charset="-120"/>
        <a:ea typeface="新細明體" pitchFamily="18" charset="-120"/>
        <a:cs typeface="+mn-cs"/>
      </a:defRPr>
    </a:lvl6pPr>
    <a:lvl7pPr marL="2743200" algn="l" defTabSz="914400" rtl="0" eaLnBrk="1" latinLnBrk="0" hangingPunct="1">
      <a:defRPr kumimoji="1" sz="2800" b="1" kern="1200">
        <a:solidFill>
          <a:srgbClr val="FF0000"/>
        </a:solidFill>
        <a:latin typeface="新細明體" pitchFamily="18" charset="-120"/>
        <a:ea typeface="新細明體" pitchFamily="18" charset="-120"/>
        <a:cs typeface="+mn-cs"/>
      </a:defRPr>
    </a:lvl7pPr>
    <a:lvl8pPr marL="3200400" algn="l" defTabSz="914400" rtl="0" eaLnBrk="1" latinLnBrk="0" hangingPunct="1">
      <a:defRPr kumimoji="1" sz="2800" b="1" kern="1200">
        <a:solidFill>
          <a:srgbClr val="FF0000"/>
        </a:solidFill>
        <a:latin typeface="新細明體" pitchFamily="18" charset="-120"/>
        <a:ea typeface="新細明體" pitchFamily="18" charset="-120"/>
        <a:cs typeface="+mn-cs"/>
      </a:defRPr>
    </a:lvl8pPr>
    <a:lvl9pPr marL="3657600" algn="l" defTabSz="914400" rtl="0" eaLnBrk="1" latinLnBrk="0" hangingPunct="1">
      <a:defRPr kumimoji="1" sz="2800" b="1" kern="1200">
        <a:solidFill>
          <a:srgbClr val="FF0000"/>
        </a:solidFill>
        <a:latin typeface="新細明體" pitchFamily="18" charset="-12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FF6600"/>
    <a:srgbClr val="ABDB77"/>
    <a:srgbClr val="CC6600"/>
    <a:srgbClr val="99FF66"/>
    <a:srgbClr val="D5DFF3"/>
    <a:srgbClr val="FFFFCC"/>
    <a:srgbClr val="B8C9EA"/>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3142" autoAdjust="0"/>
  </p:normalViewPr>
  <p:slideViewPr>
    <p:cSldViewPr>
      <p:cViewPr>
        <p:scale>
          <a:sx n="100" d="100"/>
          <a:sy n="100" d="100"/>
        </p:scale>
        <p:origin x="-18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notesViewPr>
    <p:cSldViewPr>
      <p:cViewPr varScale="1">
        <p:scale>
          <a:sx n="59" d="100"/>
          <a:sy n="59" d="100"/>
        </p:scale>
        <p:origin x="-3216" y="-67"/>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845DAC-8640-4B6B-B4DB-7F4C50FAFD0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zh-TW" altLang="en-US"/>
        </a:p>
      </dgm:t>
    </dgm:pt>
    <dgm:pt modelId="{E6F4A3F8-5C7D-4377-98C8-92709642468E}">
      <dgm:prSet phldrT="[文字]">
        <dgm:style>
          <a:lnRef idx="3">
            <a:schemeClr val="lt1"/>
          </a:lnRef>
          <a:fillRef idx="1">
            <a:schemeClr val="accent1"/>
          </a:fillRef>
          <a:effectRef idx="1">
            <a:schemeClr val="accent1"/>
          </a:effectRef>
          <a:fontRef idx="minor">
            <a:schemeClr val="lt1"/>
          </a:fontRef>
        </dgm:style>
      </dgm:prSet>
      <dgm:spPr/>
      <dgm:t>
        <a:bodyPr/>
        <a:lstStyle/>
        <a:p>
          <a:r>
            <a:rPr lang="zh-TW" altLang="en-US" dirty="0" smtClean="0"/>
            <a:t>檢討</a:t>
          </a:r>
          <a:endParaRPr lang="zh-TW" altLang="en-US" dirty="0"/>
        </a:p>
      </dgm:t>
    </dgm:pt>
    <dgm:pt modelId="{5A14893B-0D33-4EC6-B41E-95C174B94C23}" type="parTrans" cxnId="{43869283-9458-4BF0-A940-FE989F39B044}">
      <dgm:prSet/>
      <dgm:spPr/>
      <dgm:t>
        <a:bodyPr/>
        <a:lstStyle/>
        <a:p>
          <a:endParaRPr lang="zh-TW" altLang="en-US"/>
        </a:p>
      </dgm:t>
    </dgm:pt>
    <dgm:pt modelId="{7AAD8B17-8F34-48A6-A219-529A95B3F5CF}" type="sibTrans" cxnId="{43869283-9458-4BF0-A940-FE989F39B044}">
      <dgm:prSet/>
      <dgm:spPr/>
      <dgm:t>
        <a:bodyPr/>
        <a:lstStyle/>
        <a:p>
          <a:endParaRPr lang="zh-TW" altLang="en-US"/>
        </a:p>
      </dgm:t>
    </dgm:pt>
    <dgm:pt modelId="{D1838A12-C2B0-4660-A1AA-56B790D81C16}">
      <dgm:prSet phldrT="[文字]" custT="1">
        <dgm:style>
          <a:lnRef idx="1">
            <a:schemeClr val="accent2"/>
          </a:lnRef>
          <a:fillRef idx="2">
            <a:schemeClr val="accent2"/>
          </a:fillRef>
          <a:effectRef idx="1">
            <a:schemeClr val="accent2"/>
          </a:effectRef>
          <a:fontRef idx="minor">
            <a:schemeClr val="dk1"/>
          </a:fontRef>
        </dgm:style>
      </dgm:prSet>
      <dgm:spPr/>
      <dgm:t>
        <a:bodyPr/>
        <a:lstStyle/>
        <a:p>
          <a:r>
            <a:rPr lang="zh-TW" altLang="en-US" sz="2400" b="0" dirty="0" smtClean="0">
              <a:solidFill>
                <a:schemeClr val="tx1"/>
              </a:solidFill>
            </a:rPr>
            <a:t>分級級別</a:t>
          </a:r>
          <a:endParaRPr lang="zh-TW" altLang="en-US" sz="2400" dirty="0"/>
        </a:p>
      </dgm:t>
    </dgm:pt>
    <dgm:pt modelId="{7A040AD5-5978-49E0-B684-646A0748B3F9}" type="parTrans" cxnId="{0EACC73B-87D2-4A59-95AD-4946375F40B6}">
      <dgm:prSet/>
      <dgm:spPr/>
      <dgm:t>
        <a:bodyPr/>
        <a:lstStyle/>
        <a:p>
          <a:endParaRPr lang="zh-TW" altLang="en-US"/>
        </a:p>
      </dgm:t>
    </dgm:pt>
    <dgm:pt modelId="{29B19972-0FA0-4AE6-8165-5CB844BCDDE3}" type="sibTrans" cxnId="{0EACC73B-87D2-4A59-95AD-4946375F40B6}">
      <dgm:prSet/>
      <dgm:spPr/>
      <dgm:t>
        <a:bodyPr/>
        <a:lstStyle/>
        <a:p>
          <a:endParaRPr lang="zh-TW" altLang="en-US"/>
        </a:p>
      </dgm:t>
    </dgm:pt>
    <dgm:pt modelId="{2529626E-66BD-45E0-A32F-43FBB6AFD67C}">
      <dgm:prSet phldrT="[文字]" custT="1">
        <dgm:style>
          <a:lnRef idx="1">
            <a:schemeClr val="accent2"/>
          </a:lnRef>
          <a:fillRef idx="2">
            <a:schemeClr val="accent2"/>
          </a:fillRef>
          <a:effectRef idx="1">
            <a:schemeClr val="accent2"/>
          </a:effectRef>
          <a:fontRef idx="minor">
            <a:schemeClr val="dk1"/>
          </a:fontRef>
        </dgm:style>
      </dgm:prSet>
      <dgm:spPr/>
      <dgm:t>
        <a:bodyPr/>
        <a:lstStyle/>
        <a:p>
          <a:r>
            <a:rPr lang="zh-TW" altLang="en-US" sz="2400" b="0" dirty="0" smtClean="0">
              <a:solidFill>
                <a:schemeClr val="tx1"/>
              </a:solidFill>
            </a:rPr>
            <a:t>分級標識</a:t>
          </a:r>
          <a:endParaRPr lang="zh-TW" altLang="en-US" sz="2400" dirty="0"/>
        </a:p>
      </dgm:t>
    </dgm:pt>
    <dgm:pt modelId="{C9639F17-1C1E-43BA-BCE8-87105BAA740A}" type="parTrans" cxnId="{2DD6A37C-FDB0-438F-854B-7A04559F5EF0}">
      <dgm:prSet/>
      <dgm:spPr/>
      <dgm:t>
        <a:bodyPr/>
        <a:lstStyle/>
        <a:p>
          <a:endParaRPr lang="zh-TW" altLang="en-US"/>
        </a:p>
      </dgm:t>
    </dgm:pt>
    <dgm:pt modelId="{AB4D5B0E-C2E8-49DA-BB5C-B59D0E49082C}" type="sibTrans" cxnId="{2DD6A37C-FDB0-438F-854B-7A04559F5EF0}">
      <dgm:prSet/>
      <dgm:spPr/>
      <dgm:t>
        <a:bodyPr/>
        <a:lstStyle/>
        <a:p>
          <a:endParaRPr lang="zh-TW" altLang="en-US"/>
        </a:p>
      </dgm:t>
    </dgm:pt>
    <dgm:pt modelId="{19D41B13-916F-4C48-99FE-C9E91593C082}">
      <dgm:prSet phldrT="[文字]">
        <dgm:style>
          <a:lnRef idx="3">
            <a:schemeClr val="lt1"/>
          </a:lnRef>
          <a:fillRef idx="1">
            <a:schemeClr val="accent1"/>
          </a:fillRef>
          <a:effectRef idx="1">
            <a:schemeClr val="accent1"/>
          </a:effectRef>
          <a:fontRef idx="minor">
            <a:schemeClr val="lt1"/>
          </a:fontRef>
        </dgm:style>
      </dgm:prSet>
      <dgm:spPr/>
      <dgm:t>
        <a:bodyPr/>
        <a:lstStyle/>
        <a:p>
          <a:r>
            <a:rPr lang="zh-TW" altLang="en-US" dirty="0" smtClean="0"/>
            <a:t>增訂</a:t>
          </a:r>
          <a:endParaRPr lang="zh-TW" altLang="en-US" dirty="0"/>
        </a:p>
      </dgm:t>
    </dgm:pt>
    <dgm:pt modelId="{0970F578-256E-4FA2-8465-F0016CB4880C}" type="parTrans" cxnId="{10BF759C-6477-4F81-8979-50D6B957E032}">
      <dgm:prSet/>
      <dgm:spPr/>
      <dgm:t>
        <a:bodyPr/>
        <a:lstStyle/>
        <a:p>
          <a:endParaRPr lang="zh-TW" altLang="en-US"/>
        </a:p>
      </dgm:t>
    </dgm:pt>
    <dgm:pt modelId="{2963D662-8D8A-4EFC-89DF-B374C7A724D4}" type="sibTrans" cxnId="{10BF759C-6477-4F81-8979-50D6B957E032}">
      <dgm:prSet/>
      <dgm:spPr/>
      <dgm:t>
        <a:bodyPr/>
        <a:lstStyle/>
        <a:p>
          <a:endParaRPr lang="zh-TW" altLang="en-US"/>
        </a:p>
      </dgm:t>
    </dgm:pt>
    <dgm:pt modelId="{50F6CA60-FD42-4BB0-A3C0-1C2EAE7E8786}">
      <dgm:prSet phldrT="[文字]">
        <dgm:style>
          <a:lnRef idx="1">
            <a:schemeClr val="accent2"/>
          </a:lnRef>
          <a:fillRef idx="2">
            <a:schemeClr val="accent2"/>
          </a:fillRef>
          <a:effectRef idx="1">
            <a:schemeClr val="accent2"/>
          </a:effectRef>
          <a:fontRef idx="minor">
            <a:schemeClr val="dk1"/>
          </a:fontRef>
        </dgm:style>
      </dgm:prSet>
      <dgm:spPr/>
      <dgm:t>
        <a:bodyPr/>
        <a:lstStyle/>
        <a:p>
          <a:r>
            <a:rPr lang="zh-TW" altLang="zh-TW" b="0" dirty="0" smtClean="0">
              <a:solidFill>
                <a:schemeClr val="tx1"/>
              </a:solidFill>
            </a:rPr>
            <a:t>廣告內容分級</a:t>
          </a:r>
          <a:endParaRPr lang="zh-TW" altLang="en-US" dirty="0"/>
        </a:p>
      </dgm:t>
    </dgm:pt>
    <dgm:pt modelId="{EF28E2AE-583F-4136-AB6A-48C8C8B725F1}" type="parTrans" cxnId="{64F14F69-1A59-43DC-8A3C-6B2CCF3E7B17}">
      <dgm:prSet/>
      <dgm:spPr/>
      <dgm:t>
        <a:bodyPr/>
        <a:lstStyle/>
        <a:p>
          <a:endParaRPr lang="zh-TW" altLang="en-US"/>
        </a:p>
      </dgm:t>
    </dgm:pt>
    <dgm:pt modelId="{A86A7856-E045-4139-AED0-CE5DCEC27505}" type="sibTrans" cxnId="{64F14F69-1A59-43DC-8A3C-6B2CCF3E7B17}">
      <dgm:prSet/>
      <dgm:spPr/>
      <dgm:t>
        <a:bodyPr/>
        <a:lstStyle/>
        <a:p>
          <a:endParaRPr lang="zh-TW" altLang="en-US"/>
        </a:p>
      </dgm:t>
    </dgm:pt>
    <dgm:pt modelId="{57595689-3D04-4377-B384-D89E39F7C44C}">
      <dgm:prSet phldrT="[文字]">
        <dgm:style>
          <a:lnRef idx="1">
            <a:schemeClr val="accent2"/>
          </a:lnRef>
          <a:fillRef idx="2">
            <a:schemeClr val="accent2"/>
          </a:fillRef>
          <a:effectRef idx="1">
            <a:schemeClr val="accent2"/>
          </a:effectRef>
          <a:fontRef idx="minor">
            <a:schemeClr val="dk1"/>
          </a:fontRef>
        </dgm:style>
      </dgm:prSet>
      <dgm:spPr/>
      <dgm:t>
        <a:bodyPr/>
        <a:lstStyle/>
        <a:p>
          <a:r>
            <a:rPr lang="zh-TW" altLang="zh-TW" b="0" dirty="0" smtClean="0">
              <a:solidFill>
                <a:schemeClr val="tx1"/>
              </a:solidFill>
            </a:rPr>
            <a:t>情節標示方式</a:t>
          </a:r>
          <a:endParaRPr lang="zh-TW" altLang="en-US" dirty="0"/>
        </a:p>
      </dgm:t>
    </dgm:pt>
    <dgm:pt modelId="{773AFDFB-4E76-42CE-9026-BBFB9545C197}" type="parTrans" cxnId="{9F5C34CD-99D0-48A8-8C25-5887F2B64761}">
      <dgm:prSet/>
      <dgm:spPr/>
      <dgm:t>
        <a:bodyPr/>
        <a:lstStyle/>
        <a:p>
          <a:endParaRPr lang="zh-TW" altLang="en-US"/>
        </a:p>
      </dgm:t>
    </dgm:pt>
    <dgm:pt modelId="{2E1CD694-FBA1-4766-A563-35A454B4FF74}" type="sibTrans" cxnId="{9F5C34CD-99D0-48A8-8C25-5887F2B64761}">
      <dgm:prSet/>
      <dgm:spPr/>
      <dgm:t>
        <a:bodyPr/>
        <a:lstStyle/>
        <a:p>
          <a:endParaRPr lang="zh-TW" altLang="en-US"/>
        </a:p>
      </dgm:t>
    </dgm:pt>
    <dgm:pt modelId="{00EE7B55-DD76-4CC6-8C91-E48D532215D4}">
      <dgm:prSet phldrT="[文字]" custT="1">
        <dgm:style>
          <a:lnRef idx="1">
            <a:schemeClr val="accent2"/>
          </a:lnRef>
          <a:fillRef idx="2">
            <a:schemeClr val="accent2"/>
          </a:fillRef>
          <a:effectRef idx="1">
            <a:schemeClr val="accent2"/>
          </a:effectRef>
          <a:fontRef idx="minor">
            <a:schemeClr val="dk1"/>
          </a:fontRef>
        </dgm:style>
      </dgm:prSet>
      <dgm:spPr/>
      <dgm:t>
        <a:bodyPr/>
        <a:lstStyle/>
        <a:p>
          <a:r>
            <a:rPr lang="zh-TW" altLang="en-US" sz="2400" b="0" dirty="0" smtClean="0">
              <a:solidFill>
                <a:schemeClr val="tx1"/>
              </a:solidFill>
            </a:rPr>
            <a:t>分級播送時段</a:t>
          </a:r>
          <a:endParaRPr lang="zh-TW" altLang="en-US" sz="2400" dirty="0"/>
        </a:p>
      </dgm:t>
    </dgm:pt>
    <dgm:pt modelId="{11C18F40-86E8-41F8-9B5A-5449EA43BDBA}" type="parTrans" cxnId="{F120FE9A-D465-4DEA-BB73-655B9429D28D}">
      <dgm:prSet/>
      <dgm:spPr/>
      <dgm:t>
        <a:bodyPr/>
        <a:lstStyle/>
        <a:p>
          <a:endParaRPr lang="zh-TW" altLang="en-US"/>
        </a:p>
      </dgm:t>
    </dgm:pt>
    <dgm:pt modelId="{0797946A-3BF2-47BC-B7EB-EDF9E69B8B93}" type="sibTrans" cxnId="{F120FE9A-D465-4DEA-BB73-655B9429D28D}">
      <dgm:prSet/>
      <dgm:spPr/>
      <dgm:t>
        <a:bodyPr/>
        <a:lstStyle/>
        <a:p>
          <a:endParaRPr lang="zh-TW" altLang="en-US"/>
        </a:p>
      </dgm:t>
    </dgm:pt>
    <dgm:pt modelId="{EE5F9840-007A-4D98-B0B1-0C90A864DB46}">
      <dgm:prSet phldrT="[文字]" custT="1">
        <dgm:style>
          <a:lnRef idx="1">
            <a:schemeClr val="accent2"/>
          </a:lnRef>
          <a:fillRef idx="2">
            <a:schemeClr val="accent2"/>
          </a:fillRef>
          <a:effectRef idx="1">
            <a:schemeClr val="accent2"/>
          </a:effectRef>
          <a:fontRef idx="minor">
            <a:schemeClr val="dk1"/>
          </a:fontRef>
        </dgm:style>
      </dgm:prSet>
      <dgm:spPr/>
      <dgm:t>
        <a:bodyPr/>
        <a:lstStyle/>
        <a:p>
          <a:r>
            <a:rPr lang="zh-TW" altLang="en-US" sz="2400" b="0" dirty="0" smtClean="0">
              <a:solidFill>
                <a:schemeClr val="tx1"/>
              </a:solidFill>
            </a:rPr>
            <a:t>特殊內容例示</a:t>
          </a:r>
          <a:endParaRPr lang="zh-TW" altLang="en-US" sz="2400" dirty="0"/>
        </a:p>
      </dgm:t>
    </dgm:pt>
    <dgm:pt modelId="{D09E6C81-71D9-423C-B823-7811ABE5455B}" type="parTrans" cxnId="{0FA99509-3961-42E1-A9A9-80BE0D8B61C2}">
      <dgm:prSet/>
      <dgm:spPr/>
      <dgm:t>
        <a:bodyPr/>
        <a:lstStyle/>
        <a:p>
          <a:endParaRPr lang="zh-TW" altLang="en-US"/>
        </a:p>
      </dgm:t>
    </dgm:pt>
    <dgm:pt modelId="{38E7DFF2-5FAC-48AE-98ED-6CB024432F0D}" type="sibTrans" cxnId="{0FA99509-3961-42E1-A9A9-80BE0D8B61C2}">
      <dgm:prSet/>
      <dgm:spPr/>
      <dgm:t>
        <a:bodyPr/>
        <a:lstStyle/>
        <a:p>
          <a:endParaRPr lang="zh-TW" altLang="en-US"/>
        </a:p>
      </dgm:t>
    </dgm:pt>
    <dgm:pt modelId="{47BA45A7-188C-498E-AC3C-0BD04761D76D}">
      <dgm:prSet>
        <dgm:style>
          <a:lnRef idx="1">
            <a:schemeClr val="accent2"/>
          </a:lnRef>
          <a:fillRef idx="2">
            <a:schemeClr val="accent2"/>
          </a:fillRef>
          <a:effectRef idx="1">
            <a:schemeClr val="accent2"/>
          </a:effectRef>
          <a:fontRef idx="minor">
            <a:schemeClr val="dk1"/>
          </a:fontRef>
        </dgm:style>
      </dgm:prSet>
      <dgm:spPr/>
      <dgm:t>
        <a:bodyPr/>
        <a:lstStyle/>
        <a:p>
          <a:r>
            <a:rPr lang="zh-TW" altLang="zh-TW" b="0" dirty="0" smtClean="0">
              <a:solidFill>
                <a:schemeClr val="tx1"/>
              </a:solidFill>
            </a:rPr>
            <a:t>分級共管機制建立</a:t>
          </a:r>
          <a:endParaRPr lang="zh-TW" altLang="en-US" dirty="0"/>
        </a:p>
      </dgm:t>
    </dgm:pt>
    <dgm:pt modelId="{0DBF18E7-D14D-48FB-A045-6CBD4411731E}" type="parTrans" cxnId="{50EEC61A-F2D8-4A3F-BC36-7F42554A6D91}">
      <dgm:prSet/>
      <dgm:spPr/>
      <dgm:t>
        <a:bodyPr/>
        <a:lstStyle/>
        <a:p>
          <a:endParaRPr lang="zh-TW" altLang="en-US"/>
        </a:p>
      </dgm:t>
    </dgm:pt>
    <dgm:pt modelId="{A96B8F4F-7E31-4AC4-9A66-E2DA57CF7C8D}" type="sibTrans" cxnId="{50EEC61A-F2D8-4A3F-BC36-7F42554A6D91}">
      <dgm:prSet/>
      <dgm:spPr/>
      <dgm:t>
        <a:bodyPr/>
        <a:lstStyle/>
        <a:p>
          <a:endParaRPr lang="zh-TW" altLang="en-US"/>
        </a:p>
      </dgm:t>
    </dgm:pt>
    <dgm:pt modelId="{00A0EB09-1F44-43E6-A17B-758AD47B4DFE}" type="pres">
      <dgm:prSet presAssocID="{55845DAC-8640-4B6B-B4DB-7F4C50FAFD02}" presName="Name0" presStyleCnt="0">
        <dgm:presLayoutVars>
          <dgm:dir/>
          <dgm:animLvl val="lvl"/>
          <dgm:resizeHandles/>
        </dgm:presLayoutVars>
      </dgm:prSet>
      <dgm:spPr/>
      <dgm:t>
        <a:bodyPr/>
        <a:lstStyle/>
        <a:p>
          <a:endParaRPr lang="zh-TW" altLang="en-US"/>
        </a:p>
      </dgm:t>
    </dgm:pt>
    <dgm:pt modelId="{35FE41DA-119C-47AF-909A-46D37E6D6856}" type="pres">
      <dgm:prSet presAssocID="{E6F4A3F8-5C7D-4377-98C8-92709642468E}" presName="linNode" presStyleCnt="0"/>
      <dgm:spPr/>
    </dgm:pt>
    <dgm:pt modelId="{8A6598F4-2021-4755-A63A-7A5C16ADA999}" type="pres">
      <dgm:prSet presAssocID="{E6F4A3F8-5C7D-4377-98C8-92709642468E}" presName="parentShp" presStyleLbl="node1" presStyleIdx="0" presStyleCnt="2" custScaleX="73839">
        <dgm:presLayoutVars>
          <dgm:bulletEnabled val="1"/>
        </dgm:presLayoutVars>
      </dgm:prSet>
      <dgm:spPr/>
      <dgm:t>
        <a:bodyPr/>
        <a:lstStyle/>
        <a:p>
          <a:endParaRPr lang="zh-TW" altLang="en-US"/>
        </a:p>
      </dgm:t>
    </dgm:pt>
    <dgm:pt modelId="{75F29FDF-FD22-4624-8CF4-57E83EE3041D}" type="pres">
      <dgm:prSet presAssocID="{E6F4A3F8-5C7D-4377-98C8-92709642468E}" presName="childShp" presStyleLbl="bgAccFollowNode1" presStyleIdx="0" presStyleCnt="2" custScaleY="121657" custLinFactNeighborX="1058" custLinFactNeighborY="-1">
        <dgm:presLayoutVars>
          <dgm:bulletEnabled val="1"/>
        </dgm:presLayoutVars>
      </dgm:prSet>
      <dgm:spPr/>
      <dgm:t>
        <a:bodyPr/>
        <a:lstStyle/>
        <a:p>
          <a:endParaRPr lang="zh-TW" altLang="en-US"/>
        </a:p>
      </dgm:t>
    </dgm:pt>
    <dgm:pt modelId="{12FA694A-5544-4553-8FBD-15837B183E9C}" type="pres">
      <dgm:prSet presAssocID="{7AAD8B17-8F34-48A6-A219-529A95B3F5CF}" presName="spacing" presStyleCnt="0"/>
      <dgm:spPr/>
    </dgm:pt>
    <dgm:pt modelId="{1D922C6A-3876-4ABC-8C81-FC52A6AA8C1C}" type="pres">
      <dgm:prSet presAssocID="{19D41B13-916F-4C48-99FE-C9E91593C082}" presName="linNode" presStyleCnt="0"/>
      <dgm:spPr/>
    </dgm:pt>
    <dgm:pt modelId="{C41463E8-04D2-4EED-8E0E-A3F819062441}" type="pres">
      <dgm:prSet presAssocID="{19D41B13-916F-4C48-99FE-C9E91593C082}" presName="parentShp" presStyleLbl="node1" presStyleIdx="1" presStyleCnt="2" custScaleX="73839">
        <dgm:presLayoutVars>
          <dgm:bulletEnabled val="1"/>
        </dgm:presLayoutVars>
      </dgm:prSet>
      <dgm:spPr/>
      <dgm:t>
        <a:bodyPr/>
        <a:lstStyle/>
        <a:p>
          <a:endParaRPr lang="zh-TW" altLang="en-US"/>
        </a:p>
      </dgm:t>
    </dgm:pt>
    <dgm:pt modelId="{99FF6916-D2E5-4E00-B84D-3D47E029B195}" type="pres">
      <dgm:prSet presAssocID="{19D41B13-916F-4C48-99FE-C9E91593C082}" presName="childShp" presStyleLbl="bgAccFollowNode1" presStyleIdx="1" presStyleCnt="2" custScaleX="103097" custScaleY="120323">
        <dgm:presLayoutVars>
          <dgm:bulletEnabled val="1"/>
        </dgm:presLayoutVars>
      </dgm:prSet>
      <dgm:spPr/>
      <dgm:t>
        <a:bodyPr/>
        <a:lstStyle/>
        <a:p>
          <a:endParaRPr lang="zh-TW" altLang="en-US"/>
        </a:p>
      </dgm:t>
    </dgm:pt>
  </dgm:ptLst>
  <dgm:cxnLst>
    <dgm:cxn modelId="{50EEC61A-F2D8-4A3F-BC36-7F42554A6D91}" srcId="{19D41B13-916F-4C48-99FE-C9E91593C082}" destId="{47BA45A7-188C-498E-AC3C-0BD04761D76D}" srcOrd="1" destOrd="0" parTransId="{0DBF18E7-D14D-48FB-A045-6CBD4411731E}" sibTransId="{A96B8F4F-7E31-4AC4-9A66-E2DA57CF7C8D}"/>
    <dgm:cxn modelId="{63E2E8E9-02BB-40BB-8C6E-3A139C21E235}" type="presOf" srcId="{D1838A12-C2B0-4660-A1AA-56B790D81C16}" destId="{75F29FDF-FD22-4624-8CF4-57E83EE3041D}" srcOrd="0" destOrd="0" presId="urn:microsoft.com/office/officeart/2005/8/layout/vList6"/>
    <dgm:cxn modelId="{2DD6A37C-FDB0-438F-854B-7A04559F5EF0}" srcId="{E6F4A3F8-5C7D-4377-98C8-92709642468E}" destId="{2529626E-66BD-45E0-A32F-43FBB6AFD67C}" srcOrd="1" destOrd="0" parTransId="{C9639F17-1C1E-43BA-BCE8-87105BAA740A}" sibTransId="{AB4D5B0E-C2E8-49DA-BB5C-B59D0E49082C}"/>
    <dgm:cxn modelId="{0EACC73B-87D2-4A59-95AD-4946375F40B6}" srcId="{E6F4A3F8-5C7D-4377-98C8-92709642468E}" destId="{D1838A12-C2B0-4660-A1AA-56B790D81C16}" srcOrd="0" destOrd="0" parTransId="{7A040AD5-5978-49E0-B684-646A0748B3F9}" sibTransId="{29B19972-0FA0-4AE6-8165-5CB844BCDDE3}"/>
    <dgm:cxn modelId="{F120FE9A-D465-4DEA-BB73-655B9429D28D}" srcId="{E6F4A3F8-5C7D-4377-98C8-92709642468E}" destId="{00EE7B55-DD76-4CC6-8C91-E48D532215D4}" srcOrd="2" destOrd="0" parTransId="{11C18F40-86E8-41F8-9B5A-5449EA43BDBA}" sibTransId="{0797946A-3BF2-47BC-B7EB-EDF9E69B8B93}"/>
    <dgm:cxn modelId="{E834529E-08B5-4D79-8D08-09AD11FF6A6D}" type="presOf" srcId="{57595689-3D04-4377-B384-D89E39F7C44C}" destId="{99FF6916-D2E5-4E00-B84D-3D47E029B195}" srcOrd="0" destOrd="2" presId="urn:microsoft.com/office/officeart/2005/8/layout/vList6"/>
    <dgm:cxn modelId="{9F5C34CD-99D0-48A8-8C25-5887F2B64761}" srcId="{19D41B13-916F-4C48-99FE-C9E91593C082}" destId="{57595689-3D04-4377-B384-D89E39F7C44C}" srcOrd="2" destOrd="0" parTransId="{773AFDFB-4E76-42CE-9026-BBFB9545C197}" sibTransId="{2E1CD694-FBA1-4766-A563-35A454B4FF74}"/>
    <dgm:cxn modelId="{095C3CA1-D2BB-4684-9A3B-48A49B27C391}" type="presOf" srcId="{EE5F9840-007A-4D98-B0B1-0C90A864DB46}" destId="{75F29FDF-FD22-4624-8CF4-57E83EE3041D}" srcOrd="0" destOrd="3" presId="urn:microsoft.com/office/officeart/2005/8/layout/vList6"/>
    <dgm:cxn modelId="{FFA88C76-7B59-4A36-9F51-FC3E16D1AF02}" type="presOf" srcId="{50F6CA60-FD42-4BB0-A3C0-1C2EAE7E8786}" destId="{99FF6916-D2E5-4E00-B84D-3D47E029B195}" srcOrd="0" destOrd="0" presId="urn:microsoft.com/office/officeart/2005/8/layout/vList6"/>
    <dgm:cxn modelId="{40EE3159-381D-4FA1-ABB6-BD7FF2186C4E}" type="presOf" srcId="{19D41B13-916F-4C48-99FE-C9E91593C082}" destId="{C41463E8-04D2-4EED-8E0E-A3F819062441}" srcOrd="0" destOrd="0" presId="urn:microsoft.com/office/officeart/2005/8/layout/vList6"/>
    <dgm:cxn modelId="{10BF759C-6477-4F81-8979-50D6B957E032}" srcId="{55845DAC-8640-4B6B-B4DB-7F4C50FAFD02}" destId="{19D41B13-916F-4C48-99FE-C9E91593C082}" srcOrd="1" destOrd="0" parTransId="{0970F578-256E-4FA2-8465-F0016CB4880C}" sibTransId="{2963D662-8D8A-4EFC-89DF-B374C7A724D4}"/>
    <dgm:cxn modelId="{0FA99509-3961-42E1-A9A9-80BE0D8B61C2}" srcId="{E6F4A3F8-5C7D-4377-98C8-92709642468E}" destId="{EE5F9840-007A-4D98-B0B1-0C90A864DB46}" srcOrd="3" destOrd="0" parTransId="{D09E6C81-71D9-423C-B823-7811ABE5455B}" sibTransId="{38E7DFF2-5FAC-48AE-98ED-6CB024432F0D}"/>
    <dgm:cxn modelId="{64F14F69-1A59-43DC-8A3C-6B2CCF3E7B17}" srcId="{19D41B13-916F-4C48-99FE-C9E91593C082}" destId="{50F6CA60-FD42-4BB0-A3C0-1C2EAE7E8786}" srcOrd="0" destOrd="0" parTransId="{EF28E2AE-583F-4136-AB6A-48C8C8B725F1}" sibTransId="{A86A7856-E045-4139-AED0-CE5DCEC27505}"/>
    <dgm:cxn modelId="{C0615910-DA29-4354-ACE9-9295D3F2D2F3}" type="presOf" srcId="{47BA45A7-188C-498E-AC3C-0BD04761D76D}" destId="{99FF6916-D2E5-4E00-B84D-3D47E029B195}" srcOrd="0" destOrd="1" presId="urn:microsoft.com/office/officeart/2005/8/layout/vList6"/>
    <dgm:cxn modelId="{43869283-9458-4BF0-A940-FE989F39B044}" srcId="{55845DAC-8640-4B6B-B4DB-7F4C50FAFD02}" destId="{E6F4A3F8-5C7D-4377-98C8-92709642468E}" srcOrd="0" destOrd="0" parTransId="{5A14893B-0D33-4EC6-B41E-95C174B94C23}" sibTransId="{7AAD8B17-8F34-48A6-A219-529A95B3F5CF}"/>
    <dgm:cxn modelId="{E09978D7-6DA4-43E5-9091-618A07F93934}" type="presOf" srcId="{55845DAC-8640-4B6B-B4DB-7F4C50FAFD02}" destId="{00A0EB09-1F44-43E6-A17B-758AD47B4DFE}" srcOrd="0" destOrd="0" presId="urn:microsoft.com/office/officeart/2005/8/layout/vList6"/>
    <dgm:cxn modelId="{2A16C44E-C5C4-43F9-9F2F-FC1E47903417}" type="presOf" srcId="{00EE7B55-DD76-4CC6-8C91-E48D532215D4}" destId="{75F29FDF-FD22-4624-8CF4-57E83EE3041D}" srcOrd="0" destOrd="2" presId="urn:microsoft.com/office/officeart/2005/8/layout/vList6"/>
    <dgm:cxn modelId="{0D2CC07C-0AD8-4E27-81AD-61C5C1A5D98C}" type="presOf" srcId="{E6F4A3F8-5C7D-4377-98C8-92709642468E}" destId="{8A6598F4-2021-4755-A63A-7A5C16ADA999}" srcOrd="0" destOrd="0" presId="urn:microsoft.com/office/officeart/2005/8/layout/vList6"/>
    <dgm:cxn modelId="{752C7393-BA98-4839-970F-2C25B71DCBD9}" type="presOf" srcId="{2529626E-66BD-45E0-A32F-43FBB6AFD67C}" destId="{75F29FDF-FD22-4624-8CF4-57E83EE3041D}" srcOrd="0" destOrd="1" presId="urn:microsoft.com/office/officeart/2005/8/layout/vList6"/>
    <dgm:cxn modelId="{612E9AD5-6F79-480C-8742-2F90618FB080}" type="presParOf" srcId="{00A0EB09-1F44-43E6-A17B-758AD47B4DFE}" destId="{35FE41DA-119C-47AF-909A-46D37E6D6856}" srcOrd="0" destOrd="0" presId="urn:microsoft.com/office/officeart/2005/8/layout/vList6"/>
    <dgm:cxn modelId="{D1EECF98-5F1C-407D-9F5A-890ACE5BE01F}" type="presParOf" srcId="{35FE41DA-119C-47AF-909A-46D37E6D6856}" destId="{8A6598F4-2021-4755-A63A-7A5C16ADA999}" srcOrd="0" destOrd="0" presId="urn:microsoft.com/office/officeart/2005/8/layout/vList6"/>
    <dgm:cxn modelId="{1D8AAE4E-FCFF-4310-B617-870373446B6F}" type="presParOf" srcId="{35FE41DA-119C-47AF-909A-46D37E6D6856}" destId="{75F29FDF-FD22-4624-8CF4-57E83EE3041D}" srcOrd="1" destOrd="0" presId="urn:microsoft.com/office/officeart/2005/8/layout/vList6"/>
    <dgm:cxn modelId="{8E101130-C764-4C15-A31E-F23C4399B89A}" type="presParOf" srcId="{00A0EB09-1F44-43E6-A17B-758AD47B4DFE}" destId="{12FA694A-5544-4553-8FBD-15837B183E9C}" srcOrd="1" destOrd="0" presId="urn:microsoft.com/office/officeart/2005/8/layout/vList6"/>
    <dgm:cxn modelId="{7475689D-1234-4FEE-9346-752B7204FCC7}" type="presParOf" srcId="{00A0EB09-1F44-43E6-A17B-758AD47B4DFE}" destId="{1D922C6A-3876-4ABC-8C81-FC52A6AA8C1C}" srcOrd="2" destOrd="0" presId="urn:microsoft.com/office/officeart/2005/8/layout/vList6"/>
    <dgm:cxn modelId="{F7446D82-CC85-4570-BCC8-7AE9CA00FF7C}" type="presParOf" srcId="{1D922C6A-3876-4ABC-8C81-FC52A6AA8C1C}" destId="{C41463E8-04D2-4EED-8E0E-A3F819062441}" srcOrd="0" destOrd="0" presId="urn:microsoft.com/office/officeart/2005/8/layout/vList6"/>
    <dgm:cxn modelId="{F7B96F55-3133-4BA2-A8F8-4908AC7C7D2A}" type="presParOf" srcId="{1D922C6A-3876-4ABC-8C81-FC52A6AA8C1C}" destId="{99FF6916-D2E5-4E00-B84D-3D47E029B195}"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F29FDF-FD22-4624-8CF4-57E83EE3041D}">
      <dsp:nvSpPr>
        <dsp:cNvPr id="0" name=""/>
        <dsp:cNvSpPr/>
      </dsp:nvSpPr>
      <dsp:spPr>
        <a:xfrm>
          <a:off x="2915336" y="2178"/>
          <a:ext cx="4963699" cy="2257653"/>
        </a:xfrm>
        <a:prstGeom prst="rightArrow">
          <a:avLst>
            <a:gd name="adj1" fmla="val 75000"/>
            <a:gd name="adj2" fmla="val 5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zh-TW" altLang="en-US" sz="2400" b="0" kern="1200" dirty="0" smtClean="0">
              <a:solidFill>
                <a:schemeClr val="tx1"/>
              </a:solidFill>
            </a:rPr>
            <a:t>分級級別</a:t>
          </a:r>
          <a:endParaRPr lang="zh-TW" altLang="en-US" sz="2400" kern="1200" dirty="0"/>
        </a:p>
        <a:p>
          <a:pPr marL="228600" lvl="1" indent="-228600" algn="l" defTabSz="1066800">
            <a:lnSpc>
              <a:spcPct val="90000"/>
            </a:lnSpc>
            <a:spcBef>
              <a:spcPct val="0"/>
            </a:spcBef>
            <a:spcAft>
              <a:spcPct val="15000"/>
            </a:spcAft>
            <a:buChar char="••"/>
          </a:pPr>
          <a:r>
            <a:rPr lang="zh-TW" altLang="en-US" sz="2400" b="0" kern="1200" dirty="0" smtClean="0">
              <a:solidFill>
                <a:schemeClr val="tx1"/>
              </a:solidFill>
            </a:rPr>
            <a:t>分級標識</a:t>
          </a:r>
          <a:endParaRPr lang="zh-TW" altLang="en-US" sz="2400" kern="1200" dirty="0"/>
        </a:p>
        <a:p>
          <a:pPr marL="228600" lvl="1" indent="-228600" algn="l" defTabSz="1066800">
            <a:lnSpc>
              <a:spcPct val="90000"/>
            </a:lnSpc>
            <a:spcBef>
              <a:spcPct val="0"/>
            </a:spcBef>
            <a:spcAft>
              <a:spcPct val="15000"/>
            </a:spcAft>
            <a:buChar char="••"/>
          </a:pPr>
          <a:r>
            <a:rPr lang="zh-TW" altLang="en-US" sz="2400" b="0" kern="1200" dirty="0" smtClean="0">
              <a:solidFill>
                <a:schemeClr val="tx1"/>
              </a:solidFill>
            </a:rPr>
            <a:t>分級播送時段</a:t>
          </a:r>
          <a:endParaRPr lang="zh-TW" altLang="en-US" sz="2400" kern="1200" dirty="0"/>
        </a:p>
        <a:p>
          <a:pPr marL="228600" lvl="1" indent="-228600" algn="l" defTabSz="1066800">
            <a:lnSpc>
              <a:spcPct val="90000"/>
            </a:lnSpc>
            <a:spcBef>
              <a:spcPct val="0"/>
            </a:spcBef>
            <a:spcAft>
              <a:spcPct val="15000"/>
            </a:spcAft>
            <a:buChar char="••"/>
          </a:pPr>
          <a:r>
            <a:rPr lang="zh-TW" altLang="en-US" sz="2400" b="0" kern="1200" dirty="0" smtClean="0">
              <a:solidFill>
                <a:schemeClr val="tx1"/>
              </a:solidFill>
            </a:rPr>
            <a:t>特殊內容例示</a:t>
          </a:r>
          <a:endParaRPr lang="zh-TW" altLang="en-US" sz="2400" kern="1200" dirty="0"/>
        </a:p>
      </dsp:txBody>
      <dsp:txXfrm>
        <a:off x="2915336" y="2178"/>
        <a:ext cx="4963699" cy="2257653"/>
      </dsp:txXfrm>
    </dsp:sp>
    <dsp:sp modelId="{8A6598F4-2021-4755-A63A-7A5C16ADA999}">
      <dsp:nvSpPr>
        <dsp:cNvPr id="0" name=""/>
        <dsp:cNvSpPr/>
      </dsp:nvSpPr>
      <dsp:spPr>
        <a:xfrm>
          <a:off x="436894" y="203146"/>
          <a:ext cx="2443430" cy="185575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zh-TW" altLang="en-US" sz="6500" kern="1200" dirty="0" smtClean="0"/>
            <a:t>檢討</a:t>
          </a:r>
          <a:endParaRPr lang="zh-TW" altLang="en-US" sz="6500" kern="1200" dirty="0"/>
        </a:p>
      </dsp:txBody>
      <dsp:txXfrm>
        <a:off x="436894" y="203146"/>
        <a:ext cx="2443430" cy="1855753"/>
      </dsp:txXfrm>
    </dsp:sp>
    <dsp:sp modelId="{99FF6916-D2E5-4E00-B84D-3D47E029B195}">
      <dsp:nvSpPr>
        <dsp:cNvPr id="0" name=""/>
        <dsp:cNvSpPr/>
      </dsp:nvSpPr>
      <dsp:spPr>
        <a:xfrm>
          <a:off x="2803462" y="2445425"/>
          <a:ext cx="5117425" cy="2232897"/>
        </a:xfrm>
        <a:prstGeom prst="rightArrow">
          <a:avLst>
            <a:gd name="adj1" fmla="val 75000"/>
            <a:gd name="adj2" fmla="val 5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zh-TW" altLang="zh-TW" sz="3200" b="0" kern="1200" dirty="0" smtClean="0">
              <a:solidFill>
                <a:schemeClr val="tx1"/>
              </a:solidFill>
            </a:rPr>
            <a:t>廣告內容分級</a:t>
          </a:r>
          <a:endParaRPr lang="zh-TW" altLang="en-US" sz="3200" kern="1200" dirty="0"/>
        </a:p>
        <a:p>
          <a:pPr marL="285750" lvl="1" indent="-285750" algn="l" defTabSz="1422400">
            <a:lnSpc>
              <a:spcPct val="90000"/>
            </a:lnSpc>
            <a:spcBef>
              <a:spcPct val="0"/>
            </a:spcBef>
            <a:spcAft>
              <a:spcPct val="15000"/>
            </a:spcAft>
            <a:buChar char="••"/>
          </a:pPr>
          <a:r>
            <a:rPr lang="zh-TW" altLang="zh-TW" sz="3200" b="0" kern="1200" dirty="0" smtClean="0">
              <a:solidFill>
                <a:schemeClr val="tx1"/>
              </a:solidFill>
            </a:rPr>
            <a:t>分級共管機制建立</a:t>
          </a:r>
          <a:endParaRPr lang="zh-TW" altLang="en-US" sz="3200" kern="1200" dirty="0"/>
        </a:p>
        <a:p>
          <a:pPr marL="285750" lvl="1" indent="-285750" algn="l" defTabSz="1422400">
            <a:lnSpc>
              <a:spcPct val="90000"/>
            </a:lnSpc>
            <a:spcBef>
              <a:spcPct val="0"/>
            </a:spcBef>
            <a:spcAft>
              <a:spcPct val="15000"/>
            </a:spcAft>
            <a:buChar char="••"/>
          </a:pPr>
          <a:r>
            <a:rPr lang="zh-TW" altLang="zh-TW" sz="3200" b="0" kern="1200" dirty="0" smtClean="0">
              <a:solidFill>
                <a:schemeClr val="tx1"/>
              </a:solidFill>
            </a:rPr>
            <a:t>情節標示方式</a:t>
          </a:r>
          <a:endParaRPr lang="zh-TW" altLang="en-US" sz="3200" kern="1200" dirty="0"/>
        </a:p>
      </dsp:txBody>
      <dsp:txXfrm>
        <a:off x="2803462" y="2445425"/>
        <a:ext cx="5117425" cy="2232897"/>
      </dsp:txXfrm>
    </dsp:sp>
    <dsp:sp modelId="{C41463E8-04D2-4EED-8E0E-A3F819062441}">
      <dsp:nvSpPr>
        <dsp:cNvPr id="0" name=""/>
        <dsp:cNvSpPr/>
      </dsp:nvSpPr>
      <dsp:spPr>
        <a:xfrm>
          <a:off x="360031" y="2633997"/>
          <a:ext cx="2443430" cy="185575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zh-TW" altLang="en-US" sz="6500" kern="1200" dirty="0" smtClean="0"/>
            <a:t>增訂</a:t>
          </a:r>
          <a:endParaRPr lang="zh-TW" altLang="en-US" sz="6500" kern="1200" dirty="0"/>
        </a:p>
      </dsp:txBody>
      <dsp:txXfrm>
        <a:off x="360031" y="2633997"/>
        <a:ext cx="2443430" cy="185575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28938" cy="458788"/>
          </a:xfrm>
          <a:prstGeom prst="rect">
            <a:avLst/>
          </a:prstGeom>
          <a:noFill/>
          <a:ln w="9525">
            <a:noFill/>
            <a:miter lim="800000"/>
            <a:headEnd/>
            <a:tailEnd/>
          </a:ln>
        </p:spPr>
        <p:txBody>
          <a:bodyPr vert="horz" wrap="square" lIns="91970" tIns="45988" rIns="91970" bIns="45988" numCol="1" anchor="t" anchorCtr="0" compatLnSpc="1">
            <a:prstTxWarp prst="textNoShape">
              <a:avLst/>
            </a:prstTxWarp>
          </a:bodyPr>
          <a:lstStyle>
            <a:lvl1pP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32771" name="Rectangle 3"/>
          <p:cNvSpPr>
            <a:spLocks noGrp="1" noChangeArrowheads="1"/>
          </p:cNvSpPr>
          <p:nvPr>
            <p:ph type="dt" sz="quarter" idx="1"/>
          </p:nvPr>
        </p:nvSpPr>
        <p:spPr bwMode="auto">
          <a:xfrm>
            <a:off x="3851275" y="0"/>
            <a:ext cx="2851150" cy="458788"/>
          </a:xfrm>
          <a:prstGeom prst="rect">
            <a:avLst/>
          </a:prstGeom>
          <a:noFill/>
          <a:ln w="9525">
            <a:noFill/>
            <a:miter lim="800000"/>
            <a:headEnd/>
            <a:tailEnd/>
          </a:ln>
        </p:spPr>
        <p:txBody>
          <a:bodyPr vert="horz" wrap="square" lIns="91970" tIns="45988" rIns="91970" bIns="45988" numCol="1" anchor="t" anchorCtr="0" compatLnSpc="1">
            <a:prstTxWarp prst="textNoShape">
              <a:avLst/>
            </a:prstTxWarp>
          </a:bodyPr>
          <a:lstStyle>
            <a:lvl1pPr algn="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32772" name="Rectangle 4"/>
          <p:cNvSpPr>
            <a:spLocks noGrp="1" noChangeArrowheads="1"/>
          </p:cNvSpPr>
          <p:nvPr>
            <p:ph type="ftr" sz="quarter" idx="2"/>
          </p:nvPr>
        </p:nvSpPr>
        <p:spPr bwMode="auto">
          <a:xfrm>
            <a:off x="0" y="9339263"/>
            <a:ext cx="2928938" cy="536575"/>
          </a:xfrm>
          <a:prstGeom prst="rect">
            <a:avLst/>
          </a:prstGeom>
          <a:noFill/>
          <a:ln w="9525">
            <a:noFill/>
            <a:miter lim="800000"/>
            <a:headEnd/>
            <a:tailEnd/>
          </a:ln>
        </p:spPr>
        <p:txBody>
          <a:bodyPr vert="horz" wrap="square" lIns="91970" tIns="45988" rIns="91970" bIns="45988" numCol="1" anchor="b" anchorCtr="0" compatLnSpc="1">
            <a:prstTxWarp prst="textNoShape">
              <a:avLst/>
            </a:prstTxWarp>
          </a:bodyPr>
          <a:lstStyle>
            <a:lvl1pP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32773" name="Rectangle 5"/>
          <p:cNvSpPr>
            <a:spLocks noGrp="1" noChangeArrowheads="1"/>
          </p:cNvSpPr>
          <p:nvPr>
            <p:ph type="sldNum" sz="quarter" idx="3"/>
          </p:nvPr>
        </p:nvSpPr>
        <p:spPr bwMode="auto">
          <a:xfrm>
            <a:off x="3851275" y="9339263"/>
            <a:ext cx="2851150" cy="536575"/>
          </a:xfrm>
          <a:prstGeom prst="rect">
            <a:avLst/>
          </a:prstGeom>
          <a:noFill/>
          <a:ln w="9525">
            <a:noFill/>
            <a:miter lim="800000"/>
            <a:headEnd/>
            <a:tailEnd/>
          </a:ln>
        </p:spPr>
        <p:txBody>
          <a:bodyPr vert="horz" wrap="square" lIns="91970" tIns="45988" rIns="91970" bIns="45988" numCol="1" anchor="b" anchorCtr="0" compatLnSpc="1">
            <a:prstTxWarp prst="textNoShape">
              <a:avLst/>
            </a:prstTxWarp>
          </a:bodyPr>
          <a:lstStyle>
            <a:lvl1pPr algn="r" defTabSz="914437" fontAlgn="base">
              <a:defRPr sz="1200" b="0">
                <a:solidFill>
                  <a:schemeClr val="tx1"/>
                </a:solidFill>
                <a:latin typeface="Times New Roman" pitchFamily="18" charset="0"/>
                <a:ea typeface="新細明體" charset="-120"/>
              </a:defRPr>
            </a:lvl1pPr>
          </a:lstStyle>
          <a:p>
            <a:pPr>
              <a:defRPr/>
            </a:pPr>
            <a:fld id="{94E2E750-B61D-47B2-A733-2060E2715C0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21000" cy="490538"/>
          </a:xfrm>
          <a:prstGeom prst="rect">
            <a:avLst/>
          </a:prstGeom>
          <a:noFill/>
          <a:ln w="9525">
            <a:noFill/>
            <a:miter lim="800000"/>
            <a:headEnd/>
            <a:tailEnd/>
          </a:ln>
        </p:spPr>
        <p:txBody>
          <a:bodyPr vert="horz" wrap="square" lIns="91970" tIns="45988" rIns="91970" bIns="45988" numCol="1" anchor="t" anchorCtr="0" compatLnSpc="1">
            <a:prstTxWarp prst="textNoShape">
              <a:avLst/>
            </a:prstTxWarp>
          </a:bodyPr>
          <a:lstStyle>
            <a:lvl1pP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28675" name="Rectangle 3"/>
          <p:cNvSpPr>
            <a:spLocks noGrp="1" noChangeArrowheads="1"/>
          </p:cNvSpPr>
          <p:nvPr>
            <p:ph type="dt" idx="1"/>
          </p:nvPr>
        </p:nvSpPr>
        <p:spPr bwMode="auto">
          <a:xfrm>
            <a:off x="3814763" y="0"/>
            <a:ext cx="2921000" cy="490538"/>
          </a:xfrm>
          <a:prstGeom prst="rect">
            <a:avLst/>
          </a:prstGeom>
          <a:noFill/>
          <a:ln w="9525">
            <a:noFill/>
            <a:miter lim="800000"/>
            <a:headEnd/>
            <a:tailEnd/>
          </a:ln>
        </p:spPr>
        <p:txBody>
          <a:bodyPr vert="horz" wrap="square" lIns="91970" tIns="45988" rIns="91970" bIns="45988" numCol="1" anchor="t" anchorCtr="0" compatLnSpc="1">
            <a:prstTxWarp prst="textNoShape">
              <a:avLst/>
            </a:prstTxWarp>
          </a:bodyPr>
          <a:lstStyle>
            <a:lvl1pPr algn="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27652" name="Rectangle 4"/>
          <p:cNvSpPr>
            <a:spLocks noGrp="1" noRot="1" noChangeAspect="1" noChangeArrowheads="1" noTextEdit="1"/>
          </p:cNvSpPr>
          <p:nvPr>
            <p:ph type="sldImg" idx="2"/>
          </p:nvPr>
        </p:nvSpPr>
        <p:spPr bwMode="auto">
          <a:xfrm>
            <a:off x="909638" y="741363"/>
            <a:ext cx="4927600" cy="36972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15950" y="4668838"/>
            <a:ext cx="5472113" cy="4443412"/>
          </a:xfrm>
          <a:prstGeom prst="rect">
            <a:avLst/>
          </a:prstGeom>
          <a:noFill/>
          <a:ln w="9525">
            <a:noFill/>
            <a:miter lim="800000"/>
            <a:headEnd/>
            <a:tailEnd/>
          </a:ln>
        </p:spPr>
        <p:txBody>
          <a:bodyPr vert="horz" wrap="square" lIns="91970" tIns="45988" rIns="91970" bIns="45988" numCol="1" anchor="t" anchorCtr="0" compatLnSpc="1">
            <a:prstTxWarp prst="textNoShape">
              <a:avLst/>
            </a:prstTxWarp>
          </a:bodyPr>
          <a:lstStyle/>
          <a:p>
            <a:pPr lvl="0"/>
            <a:r>
              <a:rPr lang="en-US" altLang="zh-TW" noProof="0" smtClean="0"/>
              <a:t>My presentation today is to give you an overall picture on the telecommunications development of Taiwan.  I hope that this presentation will be helpful for your understanding of our telecom sector.</a:t>
            </a:r>
          </a:p>
          <a:p>
            <a:pPr lvl="0"/>
            <a:endParaRPr lang="en-US" altLang="zh-TW" noProof="0" smtClean="0"/>
          </a:p>
        </p:txBody>
      </p:sp>
      <p:sp>
        <p:nvSpPr>
          <p:cNvPr id="28678" name="Rectangle 6"/>
          <p:cNvSpPr>
            <a:spLocks noGrp="1" noChangeArrowheads="1"/>
          </p:cNvSpPr>
          <p:nvPr>
            <p:ph type="ftr" sz="quarter" idx="4"/>
          </p:nvPr>
        </p:nvSpPr>
        <p:spPr bwMode="auto">
          <a:xfrm>
            <a:off x="0" y="9375775"/>
            <a:ext cx="2921000" cy="490538"/>
          </a:xfrm>
          <a:prstGeom prst="rect">
            <a:avLst/>
          </a:prstGeom>
          <a:noFill/>
          <a:ln w="9525">
            <a:noFill/>
            <a:miter lim="800000"/>
            <a:headEnd/>
            <a:tailEnd/>
          </a:ln>
        </p:spPr>
        <p:txBody>
          <a:bodyPr vert="horz" wrap="square" lIns="91970" tIns="45988" rIns="91970" bIns="45988" numCol="1" anchor="b" anchorCtr="0" compatLnSpc="1">
            <a:prstTxWarp prst="textNoShape">
              <a:avLst/>
            </a:prstTxWarp>
          </a:bodyPr>
          <a:lstStyle>
            <a:lvl1pPr defTabSz="914437" fontAlgn="base">
              <a:defRPr sz="1200" b="0">
                <a:solidFill>
                  <a:schemeClr val="tx1"/>
                </a:solidFill>
                <a:latin typeface="Times New Roman" pitchFamily="18" charset="0"/>
                <a:ea typeface="新細明體" charset="-120"/>
              </a:defRPr>
            </a:lvl1pPr>
          </a:lstStyle>
          <a:p>
            <a:pPr>
              <a:defRPr/>
            </a:pPr>
            <a:endParaRPr lang="en-US" altLang="zh-TW"/>
          </a:p>
        </p:txBody>
      </p:sp>
      <p:sp>
        <p:nvSpPr>
          <p:cNvPr id="28679" name="Rectangle 7"/>
          <p:cNvSpPr>
            <a:spLocks noGrp="1" noChangeArrowheads="1"/>
          </p:cNvSpPr>
          <p:nvPr>
            <p:ph type="sldNum" sz="quarter" idx="5"/>
          </p:nvPr>
        </p:nvSpPr>
        <p:spPr bwMode="auto">
          <a:xfrm>
            <a:off x="3814763" y="9375775"/>
            <a:ext cx="2921000" cy="490538"/>
          </a:xfrm>
          <a:prstGeom prst="rect">
            <a:avLst/>
          </a:prstGeom>
          <a:noFill/>
          <a:ln w="9525">
            <a:noFill/>
            <a:miter lim="800000"/>
            <a:headEnd/>
            <a:tailEnd/>
          </a:ln>
        </p:spPr>
        <p:txBody>
          <a:bodyPr vert="horz" wrap="square" lIns="91970" tIns="45988" rIns="91970" bIns="45988" numCol="1" anchor="b" anchorCtr="0" compatLnSpc="1">
            <a:prstTxWarp prst="textNoShape">
              <a:avLst/>
            </a:prstTxWarp>
          </a:bodyPr>
          <a:lstStyle>
            <a:lvl1pPr algn="r" defTabSz="914437" fontAlgn="base">
              <a:defRPr sz="1200" b="0">
                <a:solidFill>
                  <a:schemeClr val="tx1"/>
                </a:solidFill>
                <a:latin typeface="Times New Roman" pitchFamily="18" charset="0"/>
                <a:ea typeface="新細明體" charset="-120"/>
              </a:defRPr>
            </a:lvl1pPr>
          </a:lstStyle>
          <a:p>
            <a:pPr>
              <a:defRPr/>
            </a:pPr>
            <a:fld id="{8F64CE66-109A-4EA2-B3E2-BD4885B28798}"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30000"/>
      </a:spcAft>
      <a:defRPr kumimoji="1" sz="1300" b="1" kern="1200">
        <a:solidFill>
          <a:schemeClr val="tx1"/>
        </a:solidFill>
        <a:latin typeface="Times New Roman" pitchFamily="18" charset="0"/>
        <a:ea typeface="新細明體" pitchFamily="18" charset="-120"/>
        <a:cs typeface="+mn-cs"/>
      </a:defRPr>
    </a:lvl1pPr>
    <a:lvl2pPr marL="742950" indent="-28575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2pPr>
    <a:lvl3pPr marL="11430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3pPr>
    <a:lvl4pPr marL="16002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4pPr>
    <a:lvl5pPr marL="20574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4763" y="9375775"/>
            <a:ext cx="2921000" cy="490538"/>
          </a:xfrm>
          <a:prstGeom prst="rect">
            <a:avLst/>
          </a:prstGeom>
          <a:noFill/>
          <a:ln w="9525">
            <a:noFill/>
            <a:miter lim="800000"/>
            <a:headEnd/>
            <a:tailEnd/>
          </a:ln>
        </p:spPr>
        <p:txBody>
          <a:bodyPr lIns="91970" tIns="45988" rIns="91970" bIns="45988" anchor="b"/>
          <a:lstStyle/>
          <a:p>
            <a:pPr algn="r" defTabSz="912813"/>
            <a:fld id="{A8E1DC6D-6705-491C-9ACC-FB73C3A4FB9B}" type="slidenum">
              <a:rPr lang="en-US" altLang="zh-TW" sz="1200" b="0">
                <a:solidFill>
                  <a:schemeClr val="tx1"/>
                </a:solidFill>
                <a:latin typeface="Times New Roman" pitchFamily="18" charset="0"/>
              </a:rPr>
              <a:pPr algn="r" defTabSz="912813"/>
              <a:t>0</a:t>
            </a:fld>
            <a:endParaRPr lang="en-US" altLang="zh-TW" sz="1200" b="0">
              <a:solidFill>
                <a:schemeClr val="tx1"/>
              </a:solidFill>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619125" indent="-619125" eaLnBrk="1" hangingPunct="1"/>
            <a:endParaRPr lang="en-US"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4.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5.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3" name="Picture 79" descr="A6-01-4B"/>
          <p:cNvPicPr>
            <a:picLocks noChangeAspect="1" noChangeArrowheads="1"/>
          </p:cNvPicPr>
          <p:nvPr/>
        </p:nvPicPr>
        <p:blipFill>
          <a:blip r:embed="rId3" cstate="print">
            <a:lum bright="76000" contrast="-82000"/>
          </a:blip>
          <a:srcRect/>
          <a:stretch>
            <a:fillRect/>
          </a:stretch>
        </p:blipFill>
        <p:spPr bwMode="auto">
          <a:xfrm>
            <a:off x="1692275" y="620713"/>
            <a:ext cx="5759450" cy="5473700"/>
          </a:xfrm>
          <a:prstGeom prst="rect">
            <a:avLst/>
          </a:prstGeom>
          <a:noFill/>
          <a:ln w="9525">
            <a:noFill/>
            <a:miter lim="800000"/>
            <a:headEnd/>
            <a:tailEnd/>
          </a:ln>
        </p:spPr>
      </p:pic>
      <p:sp>
        <p:nvSpPr>
          <p:cNvPr id="4" name="Rectangle 42"/>
          <p:cNvSpPr>
            <a:spLocks noChangeArrowheads="1"/>
          </p:cNvSpPr>
          <p:nvPr/>
        </p:nvSpPr>
        <p:spPr bwMode="auto">
          <a:xfrm flipH="1">
            <a:off x="774065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en-US"/>
          </a:p>
        </p:txBody>
      </p:sp>
      <p:sp>
        <p:nvSpPr>
          <p:cNvPr id="5" name="Rectangle 21"/>
          <p:cNvSpPr>
            <a:spLocks noChangeArrowheads="1"/>
          </p:cNvSpPr>
          <p:nvPr/>
        </p:nvSpPr>
        <p:spPr bwMode="auto">
          <a:xfrm>
            <a:off x="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zh-TW">
              <a:latin typeface="標楷體" pitchFamily="65" charset="-120"/>
              <a:ea typeface="標楷體" pitchFamily="65" charset="-120"/>
            </a:endParaRPr>
          </a:p>
        </p:txBody>
      </p:sp>
      <p:sp>
        <p:nvSpPr>
          <p:cNvPr id="6" name="Rectangle 9"/>
          <p:cNvSpPr>
            <a:spLocks noChangeArrowheads="1"/>
          </p:cNvSpPr>
          <p:nvPr/>
        </p:nvSpPr>
        <p:spPr bwMode="auto">
          <a:xfrm>
            <a:off x="57150" y="6400800"/>
            <a:ext cx="2305050" cy="381000"/>
          </a:xfrm>
          <a:prstGeom prst="rect">
            <a:avLst/>
          </a:prstGeom>
          <a:noFill/>
          <a:ln w="9525">
            <a:noFill/>
            <a:miter lim="800000"/>
            <a:headEnd/>
            <a:tailEnd/>
          </a:ln>
          <a:effectLst/>
        </p:spPr>
        <p:txBody>
          <a:bodyPr wrap="none" lIns="92075" tIns="46038" rIns="92075" bIns="46038" anchor="ctr"/>
          <a:lstStyle/>
          <a:p>
            <a:pPr algn="ctr">
              <a:buSzPct val="120000"/>
              <a:defRPr/>
            </a:pPr>
            <a:endParaRPr lang="zh-TW" altLang="zh-TW" sz="1000" b="0">
              <a:solidFill>
                <a:srgbClr val="000099"/>
              </a:solidFill>
              <a:latin typeface="Times New Roman" pitchFamily="18" charset="0"/>
              <a:ea typeface="全真中圓體" pitchFamily="49" charset="-120"/>
            </a:endParaRPr>
          </a:p>
        </p:txBody>
      </p:sp>
      <p:sp>
        <p:nvSpPr>
          <p:cNvPr id="7" name="Rectangle 22"/>
          <p:cNvSpPr>
            <a:spLocks noChangeArrowheads="1"/>
          </p:cNvSpPr>
          <p:nvPr/>
        </p:nvSpPr>
        <p:spPr bwMode="auto">
          <a:xfrm>
            <a:off x="171450" y="5810250"/>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8" name="Rectangle 23"/>
          <p:cNvSpPr>
            <a:spLocks noChangeArrowheads="1"/>
          </p:cNvSpPr>
          <p:nvPr/>
        </p:nvSpPr>
        <p:spPr bwMode="auto">
          <a:xfrm>
            <a:off x="152400" y="5791200"/>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9" name="Rectangle 24"/>
          <p:cNvSpPr>
            <a:spLocks noChangeArrowheads="1"/>
          </p:cNvSpPr>
          <p:nvPr/>
        </p:nvSpPr>
        <p:spPr bwMode="auto">
          <a:xfrm>
            <a:off x="171450" y="6040438"/>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 name="Rectangle 25"/>
          <p:cNvSpPr>
            <a:spLocks noChangeArrowheads="1"/>
          </p:cNvSpPr>
          <p:nvPr/>
        </p:nvSpPr>
        <p:spPr bwMode="auto">
          <a:xfrm>
            <a:off x="152400" y="6021388"/>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11" name="Rectangle 26"/>
          <p:cNvSpPr>
            <a:spLocks noChangeArrowheads="1"/>
          </p:cNvSpPr>
          <p:nvPr/>
        </p:nvSpPr>
        <p:spPr bwMode="auto">
          <a:xfrm>
            <a:off x="171450" y="6270625"/>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2" name="Rectangle 27"/>
          <p:cNvSpPr>
            <a:spLocks noChangeArrowheads="1"/>
          </p:cNvSpPr>
          <p:nvPr/>
        </p:nvSpPr>
        <p:spPr bwMode="auto">
          <a:xfrm>
            <a:off x="152400" y="6251575"/>
            <a:ext cx="152400"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13" name="Rectangle 28"/>
          <p:cNvSpPr>
            <a:spLocks noChangeArrowheads="1"/>
          </p:cNvSpPr>
          <p:nvPr/>
        </p:nvSpPr>
        <p:spPr bwMode="auto">
          <a:xfrm>
            <a:off x="171450" y="6500813"/>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4" name="Rectangle 29"/>
          <p:cNvSpPr>
            <a:spLocks noChangeArrowheads="1"/>
          </p:cNvSpPr>
          <p:nvPr/>
        </p:nvSpPr>
        <p:spPr bwMode="auto">
          <a:xfrm>
            <a:off x="152400" y="6481763"/>
            <a:ext cx="152400"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15" name="Rectangle 30"/>
          <p:cNvSpPr>
            <a:spLocks noChangeArrowheads="1"/>
          </p:cNvSpPr>
          <p:nvPr/>
        </p:nvSpPr>
        <p:spPr bwMode="auto">
          <a:xfrm>
            <a:off x="401638" y="6040438"/>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6" name="Rectangle 31"/>
          <p:cNvSpPr>
            <a:spLocks noChangeArrowheads="1"/>
          </p:cNvSpPr>
          <p:nvPr/>
        </p:nvSpPr>
        <p:spPr bwMode="auto">
          <a:xfrm>
            <a:off x="382588" y="6021388"/>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17" name="Rectangle 32"/>
          <p:cNvSpPr>
            <a:spLocks noChangeArrowheads="1"/>
          </p:cNvSpPr>
          <p:nvPr/>
        </p:nvSpPr>
        <p:spPr bwMode="auto">
          <a:xfrm>
            <a:off x="401638" y="6270625"/>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8" name="Rectangle 33"/>
          <p:cNvSpPr>
            <a:spLocks noChangeArrowheads="1"/>
          </p:cNvSpPr>
          <p:nvPr/>
        </p:nvSpPr>
        <p:spPr bwMode="auto">
          <a:xfrm>
            <a:off x="382588" y="6251575"/>
            <a:ext cx="152400"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19" name="Rectangle 34"/>
          <p:cNvSpPr>
            <a:spLocks noChangeArrowheads="1"/>
          </p:cNvSpPr>
          <p:nvPr/>
        </p:nvSpPr>
        <p:spPr bwMode="auto">
          <a:xfrm>
            <a:off x="401638" y="6500813"/>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20" name="Rectangle 35"/>
          <p:cNvSpPr>
            <a:spLocks noChangeArrowheads="1"/>
          </p:cNvSpPr>
          <p:nvPr/>
        </p:nvSpPr>
        <p:spPr bwMode="auto">
          <a:xfrm>
            <a:off x="382588" y="6481763"/>
            <a:ext cx="152400"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21" name="Rectangle 36"/>
          <p:cNvSpPr>
            <a:spLocks noChangeArrowheads="1"/>
          </p:cNvSpPr>
          <p:nvPr/>
        </p:nvSpPr>
        <p:spPr bwMode="auto">
          <a:xfrm>
            <a:off x="630238" y="6270625"/>
            <a:ext cx="153987"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22" name="Rectangle 37"/>
          <p:cNvSpPr>
            <a:spLocks noChangeArrowheads="1"/>
          </p:cNvSpPr>
          <p:nvPr/>
        </p:nvSpPr>
        <p:spPr bwMode="auto">
          <a:xfrm>
            <a:off x="611188" y="6251575"/>
            <a:ext cx="153987"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23" name="Rectangle 38"/>
          <p:cNvSpPr>
            <a:spLocks noChangeArrowheads="1"/>
          </p:cNvSpPr>
          <p:nvPr/>
        </p:nvSpPr>
        <p:spPr bwMode="auto">
          <a:xfrm>
            <a:off x="630238" y="6500813"/>
            <a:ext cx="153987"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24" name="Rectangle 39"/>
          <p:cNvSpPr>
            <a:spLocks noChangeArrowheads="1"/>
          </p:cNvSpPr>
          <p:nvPr/>
        </p:nvSpPr>
        <p:spPr bwMode="auto">
          <a:xfrm>
            <a:off x="611188" y="6481763"/>
            <a:ext cx="153987"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25" name="Rectangle 40"/>
          <p:cNvSpPr>
            <a:spLocks noChangeArrowheads="1"/>
          </p:cNvSpPr>
          <p:nvPr/>
        </p:nvSpPr>
        <p:spPr bwMode="auto">
          <a:xfrm>
            <a:off x="860425" y="6500813"/>
            <a:ext cx="153988"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26" name="Rectangle 41"/>
          <p:cNvSpPr>
            <a:spLocks noChangeArrowheads="1"/>
          </p:cNvSpPr>
          <p:nvPr/>
        </p:nvSpPr>
        <p:spPr bwMode="auto">
          <a:xfrm>
            <a:off x="841375" y="6481763"/>
            <a:ext cx="153988" cy="153987"/>
          </a:xfrm>
          <a:prstGeom prst="rect">
            <a:avLst/>
          </a:prstGeom>
          <a:solidFill>
            <a:srgbClr val="00CCFF"/>
          </a:solidFill>
          <a:ln w="9525">
            <a:noFill/>
            <a:miter lim="800000"/>
            <a:headEnd/>
            <a:tailEnd/>
          </a:ln>
        </p:spPr>
        <p:txBody>
          <a:bodyPr/>
          <a:lstStyle/>
          <a:p>
            <a:pPr algn="ctr">
              <a:defRPr/>
            </a:pPr>
            <a:endParaRPr lang="zh-TW" altLang="en-US"/>
          </a:p>
        </p:txBody>
      </p:sp>
      <p:grpSp>
        <p:nvGrpSpPr>
          <p:cNvPr id="27" name="Group 43"/>
          <p:cNvGrpSpPr>
            <a:grpSpLocks/>
          </p:cNvGrpSpPr>
          <p:nvPr/>
        </p:nvGrpSpPr>
        <p:grpSpPr bwMode="auto">
          <a:xfrm>
            <a:off x="8843963" y="893763"/>
            <a:ext cx="173037" cy="173037"/>
            <a:chOff x="5603" y="534"/>
            <a:chExt cx="109" cy="109"/>
          </a:xfrm>
        </p:grpSpPr>
        <p:sp>
          <p:nvSpPr>
            <p:cNvPr id="28" name="Rectangle 44"/>
            <p:cNvSpPr>
              <a:spLocks noChangeArrowheads="1"/>
            </p:cNvSpPr>
            <p:nvPr/>
          </p:nvSpPr>
          <p:spPr bwMode="auto">
            <a:xfrm>
              <a:off x="5615" y="54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29" name="Rectangle 45"/>
            <p:cNvSpPr>
              <a:spLocks noChangeArrowheads="1"/>
            </p:cNvSpPr>
            <p:nvPr/>
          </p:nvSpPr>
          <p:spPr bwMode="auto">
            <a:xfrm>
              <a:off x="5603" y="534"/>
              <a:ext cx="97" cy="97"/>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30" name="Group 46"/>
          <p:cNvGrpSpPr>
            <a:grpSpLocks/>
          </p:cNvGrpSpPr>
          <p:nvPr/>
        </p:nvGrpSpPr>
        <p:grpSpPr bwMode="auto">
          <a:xfrm>
            <a:off x="8843963" y="663575"/>
            <a:ext cx="173037" cy="173038"/>
            <a:chOff x="5603" y="389"/>
            <a:chExt cx="109" cy="109"/>
          </a:xfrm>
        </p:grpSpPr>
        <p:sp>
          <p:nvSpPr>
            <p:cNvPr id="31" name="Rectangle 47"/>
            <p:cNvSpPr>
              <a:spLocks noChangeArrowheads="1"/>
            </p:cNvSpPr>
            <p:nvPr/>
          </p:nvSpPr>
          <p:spPr bwMode="auto">
            <a:xfrm>
              <a:off x="5615" y="401"/>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32" name="Rectangle 48"/>
            <p:cNvSpPr>
              <a:spLocks noChangeArrowheads="1"/>
            </p:cNvSpPr>
            <p:nvPr/>
          </p:nvSpPr>
          <p:spPr bwMode="auto">
            <a:xfrm>
              <a:off x="5603" y="38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33" name="Group 49"/>
          <p:cNvGrpSpPr>
            <a:grpSpLocks/>
          </p:cNvGrpSpPr>
          <p:nvPr/>
        </p:nvGrpSpPr>
        <p:grpSpPr bwMode="auto">
          <a:xfrm>
            <a:off x="8843963" y="433388"/>
            <a:ext cx="173037" cy="173037"/>
            <a:chOff x="5603" y="244"/>
            <a:chExt cx="109" cy="109"/>
          </a:xfrm>
        </p:grpSpPr>
        <p:sp>
          <p:nvSpPr>
            <p:cNvPr id="34" name="Rectangle 50"/>
            <p:cNvSpPr>
              <a:spLocks noChangeArrowheads="1"/>
            </p:cNvSpPr>
            <p:nvPr/>
          </p:nvSpPr>
          <p:spPr bwMode="auto">
            <a:xfrm>
              <a:off x="5615"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35" name="Rectangle 51"/>
            <p:cNvSpPr>
              <a:spLocks noChangeArrowheads="1"/>
            </p:cNvSpPr>
            <p:nvPr/>
          </p:nvSpPr>
          <p:spPr bwMode="auto">
            <a:xfrm>
              <a:off x="5603"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36" name="Group 52"/>
          <p:cNvGrpSpPr>
            <a:grpSpLocks/>
          </p:cNvGrpSpPr>
          <p:nvPr/>
        </p:nvGrpSpPr>
        <p:grpSpPr bwMode="auto">
          <a:xfrm>
            <a:off x="8843963" y="203200"/>
            <a:ext cx="173037" cy="171450"/>
            <a:chOff x="5603" y="99"/>
            <a:chExt cx="109" cy="108"/>
          </a:xfrm>
        </p:grpSpPr>
        <p:sp>
          <p:nvSpPr>
            <p:cNvPr id="37" name="Rectangle 53"/>
            <p:cNvSpPr>
              <a:spLocks noChangeArrowheads="1"/>
            </p:cNvSpPr>
            <p:nvPr/>
          </p:nvSpPr>
          <p:spPr bwMode="auto">
            <a:xfrm>
              <a:off x="5615"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38" name="Rectangle 54"/>
            <p:cNvSpPr>
              <a:spLocks noChangeArrowheads="1"/>
            </p:cNvSpPr>
            <p:nvPr/>
          </p:nvSpPr>
          <p:spPr bwMode="auto">
            <a:xfrm>
              <a:off x="5603"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39" name="Group 55"/>
          <p:cNvGrpSpPr>
            <a:grpSpLocks/>
          </p:cNvGrpSpPr>
          <p:nvPr/>
        </p:nvGrpSpPr>
        <p:grpSpPr bwMode="auto">
          <a:xfrm>
            <a:off x="8613775" y="663575"/>
            <a:ext cx="173038" cy="173038"/>
            <a:chOff x="5458" y="389"/>
            <a:chExt cx="109" cy="109"/>
          </a:xfrm>
        </p:grpSpPr>
        <p:sp>
          <p:nvSpPr>
            <p:cNvPr id="40" name="Rectangle 56"/>
            <p:cNvSpPr>
              <a:spLocks noChangeArrowheads="1"/>
            </p:cNvSpPr>
            <p:nvPr/>
          </p:nvSpPr>
          <p:spPr bwMode="auto">
            <a:xfrm>
              <a:off x="5470" y="401"/>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41" name="Rectangle 57"/>
            <p:cNvSpPr>
              <a:spLocks noChangeArrowheads="1"/>
            </p:cNvSpPr>
            <p:nvPr/>
          </p:nvSpPr>
          <p:spPr bwMode="auto">
            <a:xfrm>
              <a:off x="5458" y="38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42" name="Group 58"/>
          <p:cNvGrpSpPr>
            <a:grpSpLocks/>
          </p:cNvGrpSpPr>
          <p:nvPr/>
        </p:nvGrpSpPr>
        <p:grpSpPr bwMode="auto">
          <a:xfrm>
            <a:off x="8613775" y="433388"/>
            <a:ext cx="173038" cy="173037"/>
            <a:chOff x="5458" y="244"/>
            <a:chExt cx="109" cy="109"/>
          </a:xfrm>
        </p:grpSpPr>
        <p:sp>
          <p:nvSpPr>
            <p:cNvPr id="43" name="Rectangle 59"/>
            <p:cNvSpPr>
              <a:spLocks noChangeArrowheads="1"/>
            </p:cNvSpPr>
            <p:nvPr/>
          </p:nvSpPr>
          <p:spPr bwMode="auto">
            <a:xfrm>
              <a:off x="5470"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44" name="Rectangle 60"/>
            <p:cNvSpPr>
              <a:spLocks noChangeArrowheads="1"/>
            </p:cNvSpPr>
            <p:nvPr/>
          </p:nvSpPr>
          <p:spPr bwMode="auto">
            <a:xfrm>
              <a:off x="5458"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45" name="Group 61"/>
          <p:cNvGrpSpPr>
            <a:grpSpLocks/>
          </p:cNvGrpSpPr>
          <p:nvPr/>
        </p:nvGrpSpPr>
        <p:grpSpPr bwMode="auto">
          <a:xfrm>
            <a:off x="8613775" y="203200"/>
            <a:ext cx="173038" cy="171450"/>
            <a:chOff x="5458" y="99"/>
            <a:chExt cx="109" cy="108"/>
          </a:xfrm>
        </p:grpSpPr>
        <p:sp>
          <p:nvSpPr>
            <p:cNvPr id="46" name="Rectangle 62"/>
            <p:cNvSpPr>
              <a:spLocks noChangeArrowheads="1"/>
            </p:cNvSpPr>
            <p:nvPr/>
          </p:nvSpPr>
          <p:spPr bwMode="auto">
            <a:xfrm>
              <a:off x="5470"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47" name="Rectangle 63"/>
            <p:cNvSpPr>
              <a:spLocks noChangeArrowheads="1"/>
            </p:cNvSpPr>
            <p:nvPr/>
          </p:nvSpPr>
          <p:spPr bwMode="auto">
            <a:xfrm>
              <a:off x="5458"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48" name="Group 64"/>
          <p:cNvGrpSpPr>
            <a:grpSpLocks/>
          </p:cNvGrpSpPr>
          <p:nvPr/>
        </p:nvGrpSpPr>
        <p:grpSpPr bwMode="auto">
          <a:xfrm>
            <a:off x="8383588" y="433388"/>
            <a:ext cx="173037" cy="173037"/>
            <a:chOff x="5313" y="244"/>
            <a:chExt cx="109" cy="109"/>
          </a:xfrm>
        </p:grpSpPr>
        <p:sp>
          <p:nvSpPr>
            <p:cNvPr id="49" name="Rectangle 65"/>
            <p:cNvSpPr>
              <a:spLocks noChangeArrowheads="1"/>
            </p:cNvSpPr>
            <p:nvPr/>
          </p:nvSpPr>
          <p:spPr bwMode="auto">
            <a:xfrm>
              <a:off x="5325"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50" name="Rectangle 66"/>
            <p:cNvSpPr>
              <a:spLocks noChangeArrowheads="1"/>
            </p:cNvSpPr>
            <p:nvPr/>
          </p:nvSpPr>
          <p:spPr bwMode="auto">
            <a:xfrm>
              <a:off x="5313"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51" name="Group 67"/>
          <p:cNvGrpSpPr>
            <a:grpSpLocks/>
          </p:cNvGrpSpPr>
          <p:nvPr/>
        </p:nvGrpSpPr>
        <p:grpSpPr bwMode="auto">
          <a:xfrm>
            <a:off x="8383588" y="203200"/>
            <a:ext cx="173037" cy="171450"/>
            <a:chOff x="5313" y="99"/>
            <a:chExt cx="109" cy="108"/>
          </a:xfrm>
        </p:grpSpPr>
        <p:sp>
          <p:nvSpPr>
            <p:cNvPr id="52" name="Rectangle 68"/>
            <p:cNvSpPr>
              <a:spLocks noChangeArrowheads="1"/>
            </p:cNvSpPr>
            <p:nvPr/>
          </p:nvSpPr>
          <p:spPr bwMode="auto">
            <a:xfrm>
              <a:off x="5325"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53" name="Rectangle 69"/>
            <p:cNvSpPr>
              <a:spLocks noChangeArrowheads="1"/>
            </p:cNvSpPr>
            <p:nvPr/>
          </p:nvSpPr>
          <p:spPr bwMode="auto">
            <a:xfrm>
              <a:off x="5313"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54" name="Group 70"/>
          <p:cNvGrpSpPr>
            <a:grpSpLocks/>
          </p:cNvGrpSpPr>
          <p:nvPr/>
        </p:nvGrpSpPr>
        <p:grpSpPr bwMode="auto">
          <a:xfrm>
            <a:off x="8153400" y="203200"/>
            <a:ext cx="173038" cy="171450"/>
            <a:chOff x="5168" y="99"/>
            <a:chExt cx="109" cy="108"/>
          </a:xfrm>
        </p:grpSpPr>
        <p:sp>
          <p:nvSpPr>
            <p:cNvPr id="55" name="Rectangle 71"/>
            <p:cNvSpPr>
              <a:spLocks noChangeArrowheads="1"/>
            </p:cNvSpPr>
            <p:nvPr/>
          </p:nvSpPr>
          <p:spPr bwMode="auto">
            <a:xfrm>
              <a:off x="5180"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56" name="Rectangle 72"/>
            <p:cNvSpPr>
              <a:spLocks noChangeArrowheads="1"/>
            </p:cNvSpPr>
            <p:nvPr/>
          </p:nvSpPr>
          <p:spPr bwMode="auto">
            <a:xfrm>
              <a:off x="5168" y="99"/>
              <a:ext cx="97" cy="96"/>
            </a:xfrm>
            <a:prstGeom prst="rect">
              <a:avLst/>
            </a:prstGeom>
            <a:solidFill>
              <a:srgbClr val="00CCFF"/>
            </a:solidFill>
            <a:ln w="9525">
              <a:noFill/>
              <a:miter lim="800000"/>
              <a:headEnd/>
              <a:tailEnd/>
            </a:ln>
          </p:spPr>
          <p:txBody>
            <a:bodyPr/>
            <a:lstStyle/>
            <a:p>
              <a:pPr algn="ctr">
                <a:defRPr/>
              </a:pPr>
              <a:endParaRPr lang="zh-TW" altLang="en-US"/>
            </a:p>
          </p:txBody>
        </p:sp>
      </p:grpSp>
      <p:pic>
        <p:nvPicPr>
          <p:cNvPr id="57" name="Picture 79" descr="A6-01-4B"/>
          <p:cNvPicPr>
            <a:picLocks noChangeAspect="1" noChangeArrowheads="1"/>
          </p:cNvPicPr>
          <p:nvPr/>
        </p:nvPicPr>
        <p:blipFill>
          <a:blip r:embed="rId3" cstate="print"/>
          <a:srcRect/>
          <a:stretch>
            <a:fillRect/>
          </a:stretch>
        </p:blipFill>
        <p:spPr bwMode="auto">
          <a:xfrm>
            <a:off x="150813" y="133350"/>
            <a:ext cx="679450" cy="692150"/>
          </a:xfrm>
          <a:prstGeom prst="rect">
            <a:avLst/>
          </a:prstGeom>
          <a:noFill/>
          <a:ln w="9525">
            <a:noFill/>
            <a:miter lim="800000"/>
            <a:headEnd/>
            <a:tailEnd/>
          </a:ln>
        </p:spPr>
      </p:pic>
      <p:sp>
        <p:nvSpPr>
          <p:cNvPr id="418826" name="Rectangle 3"/>
          <p:cNvSpPr>
            <a:spLocks noGrp="1" noChangeArrowheads="1"/>
          </p:cNvSpPr>
          <p:nvPr>
            <p:ph type="subTitle" idx="1"/>
          </p:nvPr>
        </p:nvSpPr>
        <p:spPr>
          <a:xfrm>
            <a:off x="1371600" y="4292600"/>
            <a:ext cx="6400800" cy="1346200"/>
          </a:xfrm>
        </p:spPr>
        <p:txBody>
          <a:bodyPr/>
          <a:lstStyle>
            <a:lvl1pPr marL="0" indent="0" algn="ctr">
              <a:buFont typeface="Wingdings" pitchFamily="2" charset="2"/>
              <a:buNone/>
              <a:defRPr smtClean="0">
                <a:solidFill>
                  <a:srgbClr val="0000FF"/>
                </a:solidFill>
              </a:defRPr>
            </a:lvl1pPr>
          </a:lstStyle>
          <a:p>
            <a:r>
              <a:rPr lang="zh-TW" altLang="en-US" smtClean="0"/>
              <a:t>按一下以編輯母片副標題樣式</a:t>
            </a:r>
          </a:p>
        </p:txBody>
      </p:sp>
      <p:sp>
        <p:nvSpPr>
          <p:cNvPr id="58" name="Rectangle 4"/>
          <p:cNvSpPr>
            <a:spLocks noGrp="1" noChangeArrowheads="1"/>
          </p:cNvSpPr>
          <p:nvPr>
            <p:ph type="dt" sz="half" idx="10"/>
          </p:nvPr>
        </p:nvSpPr>
        <p:spPr>
          <a:xfrm>
            <a:off x="457200" y="6245225"/>
            <a:ext cx="2133600" cy="476250"/>
          </a:xfrm>
        </p:spPr>
        <p:txBody>
          <a:bodyPr/>
          <a:lstStyle>
            <a:lvl1pPr>
              <a:defRPr/>
            </a:lvl1pPr>
          </a:lstStyle>
          <a:p>
            <a:pPr>
              <a:defRPr/>
            </a:pPr>
            <a:fld id="{024B293B-601B-4A4C-9B6C-9F5A701A8C30}"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4256E6A7-2850-4837-8955-ED891E65A510}"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15125" y="115888"/>
            <a:ext cx="2105025" cy="605631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95288" y="115888"/>
            <a:ext cx="6167437" cy="605631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E9CFF9A6-8AA2-4C33-8444-1DA2B5FA5AD6}"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95288" y="115888"/>
            <a:ext cx="8424862" cy="762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39750" y="1484313"/>
            <a:ext cx="3959225" cy="46878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1375" y="1484313"/>
            <a:ext cx="3959225" cy="46878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7A7CD724-2A42-4E70-BF0B-527BD9DE3387}"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95288" y="115888"/>
            <a:ext cx="8424862" cy="762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539750" y="1484313"/>
            <a:ext cx="8070850" cy="4687887"/>
          </a:xfrm>
        </p:spPr>
        <p:txBody>
          <a:bodyPr/>
          <a:lstStyle/>
          <a:p>
            <a:pPr lvl="0"/>
            <a:r>
              <a:rPr lang="zh-TW" altLang="en-US" noProof="0" smtClean="0"/>
              <a:t>按一下圖示以新增表格</a:t>
            </a:r>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1A2BEFBD-A86E-437C-8561-9DF952BD83CD}"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395288" y="115888"/>
            <a:ext cx="8424862" cy="762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539750" y="1484313"/>
            <a:ext cx="3959225" cy="22669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51375" y="1484313"/>
            <a:ext cx="3959225" cy="22669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539750" y="3903663"/>
            <a:ext cx="3959225" cy="22685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4651375" y="3903663"/>
            <a:ext cx="3959225" cy="22685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818246BE-D150-4BF8-8B29-5721BBA35405}"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470A341D-D901-4B66-A6BE-656B6A6DA05E}"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EFEFBFD-BC59-4C1C-B2D6-8ADED087C2A7}"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9750" y="1484313"/>
            <a:ext cx="3959225" cy="4687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1375" y="1484313"/>
            <a:ext cx="3959225" cy="4687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FCA5A605-324D-4780-AFF2-331CFCFFD5CF}"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976FC748-F0D9-4BDD-AEC1-055799746B43}"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63C45F10-57EC-41F0-B4A2-A80F44A29842}"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365D043-44B1-4069-ACD9-1DA718E9050C}"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E0333C5D-7536-416E-ABF6-EBFDB59984F4}"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87F3A3CB-920F-4117-9AC0-0B56C1A2910B}" type="datetime1">
              <a:rPr lang="zh-TW" altLang="en-US"/>
              <a:pPr>
                <a:defRPr/>
              </a:pPr>
              <a:t>2016/8/2</a:t>
            </a:fld>
            <a:endParaRPr lang="en-US" altLang="zh-TW"/>
          </a:p>
        </p:txBody>
      </p:sp>
    </p:spTree>
  </p:cSld>
  <p:clrMapOvr>
    <a:masterClrMapping/>
  </p:clrMapOvr>
  <p:transition>
    <p:blinds/>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6" name="Rectangle 42"/>
          <p:cNvSpPr>
            <a:spLocks noChangeArrowheads="1"/>
          </p:cNvSpPr>
          <p:nvPr/>
        </p:nvSpPr>
        <p:spPr bwMode="auto">
          <a:xfrm flipH="1">
            <a:off x="774065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en-US"/>
          </a:p>
        </p:txBody>
      </p:sp>
      <p:sp>
        <p:nvSpPr>
          <p:cNvPr id="1045" name="Rectangle 21"/>
          <p:cNvSpPr>
            <a:spLocks noChangeArrowheads="1"/>
          </p:cNvSpPr>
          <p:nvPr/>
        </p:nvSpPr>
        <p:spPr bwMode="auto">
          <a:xfrm>
            <a:off x="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zh-TW">
              <a:latin typeface="標楷體" pitchFamily="65" charset="-120"/>
              <a:ea typeface="標楷體" pitchFamily="65" charset="-120"/>
            </a:endParaRPr>
          </a:p>
        </p:txBody>
      </p:sp>
      <p:sp>
        <p:nvSpPr>
          <p:cNvPr id="1028" name="Rectangle 4"/>
          <p:cNvSpPr>
            <a:spLocks noGrp="1" noChangeArrowheads="1"/>
          </p:cNvSpPr>
          <p:nvPr>
            <p:ph type="dt" sz="half" idx="2"/>
          </p:nvPr>
        </p:nvSpPr>
        <p:spPr bwMode="auto">
          <a:xfrm>
            <a:off x="304800"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defRPr sz="1400" b="0">
                <a:solidFill>
                  <a:schemeClr val="tx1"/>
                </a:solidFill>
                <a:latin typeface="Times New Roman" pitchFamily="18" charset="0"/>
                <a:ea typeface="新細明體" charset="-120"/>
              </a:defRPr>
            </a:lvl1pPr>
          </a:lstStyle>
          <a:p>
            <a:pPr>
              <a:defRPr/>
            </a:pPr>
            <a:fld id="{40D77EDD-F118-4245-B31C-FB5CCE3A05CD}" type="datetime1">
              <a:rPr lang="zh-TW" altLang="en-US"/>
              <a:pPr>
                <a:defRPr/>
              </a:pPr>
              <a:t>2016/8/2</a:t>
            </a:fld>
            <a:endParaRPr lang="en-US" altLang="zh-TW"/>
          </a:p>
        </p:txBody>
      </p:sp>
      <p:sp>
        <p:nvSpPr>
          <p:cNvPr id="1033" name="Rectangle 9"/>
          <p:cNvSpPr>
            <a:spLocks noChangeArrowheads="1"/>
          </p:cNvSpPr>
          <p:nvPr/>
        </p:nvSpPr>
        <p:spPr bwMode="auto">
          <a:xfrm>
            <a:off x="57150" y="6400800"/>
            <a:ext cx="2305050" cy="381000"/>
          </a:xfrm>
          <a:prstGeom prst="rect">
            <a:avLst/>
          </a:prstGeom>
          <a:noFill/>
          <a:ln w="9525">
            <a:noFill/>
            <a:miter lim="800000"/>
            <a:headEnd/>
            <a:tailEnd/>
          </a:ln>
          <a:effectLst/>
        </p:spPr>
        <p:txBody>
          <a:bodyPr wrap="none" lIns="92075" tIns="46038" rIns="92075" bIns="46038" anchor="ctr"/>
          <a:lstStyle/>
          <a:p>
            <a:pPr algn="ctr">
              <a:buSzPct val="120000"/>
              <a:defRPr/>
            </a:pPr>
            <a:endParaRPr lang="zh-TW" altLang="zh-TW" sz="1000" b="0">
              <a:solidFill>
                <a:srgbClr val="000099"/>
              </a:solidFill>
              <a:latin typeface="Times New Roman" pitchFamily="18" charset="0"/>
              <a:ea typeface="全真中圓體" pitchFamily="49" charset="-120"/>
            </a:endParaRPr>
          </a:p>
        </p:txBody>
      </p:sp>
      <p:sp>
        <p:nvSpPr>
          <p:cNvPr id="1041" name="Line 17"/>
          <p:cNvSpPr>
            <a:spLocks noChangeShapeType="1"/>
          </p:cNvSpPr>
          <p:nvPr/>
        </p:nvSpPr>
        <p:spPr bwMode="auto">
          <a:xfrm flipV="1">
            <a:off x="857250" y="1227138"/>
            <a:ext cx="7416800" cy="0"/>
          </a:xfrm>
          <a:prstGeom prst="line">
            <a:avLst/>
          </a:prstGeom>
          <a:noFill/>
          <a:ln w="28575">
            <a:solidFill>
              <a:srgbClr val="CCCCFF"/>
            </a:solidFill>
            <a:round/>
            <a:headEnd/>
            <a:tailEnd/>
          </a:ln>
          <a:effectLst/>
        </p:spPr>
        <p:txBody>
          <a:bodyPr wrap="none" anchor="ctr"/>
          <a:lstStyle/>
          <a:p>
            <a:pPr algn="ctr">
              <a:defRPr/>
            </a:pPr>
            <a:endParaRPr lang="zh-TW" altLang="en-US"/>
          </a:p>
        </p:txBody>
      </p:sp>
      <p:sp>
        <p:nvSpPr>
          <p:cNvPr id="1031" name="Rectangle 2"/>
          <p:cNvSpPr>
            <a:spLocks noGrp="1" noChangeArrowheads="1"/>
          </p:cNvSpPr>
          <p:nvPr>
            <p:ph type="title"/>
          </p:nvPr>
        </p:nvSpPr>
        <p:spPr bwMode="auto">
          <a:xfrm>
            <a:off x="869950" y="217488"/>
            <a:ext cx="7231063" cy="763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TW" altLang="en-US" smtClean="0"/>
          </a:p>
        </p:txBody>
      </p:sp>
      <p:sp>
        <p:nvSpPr>
          <p:cNvPr id="1032" name="Rectangle 3"/>
          <p:cNvSpPr>
            <a:spLocks noGrp="1" noChangeArrowheads="1"/>
          </p:cNvSpPr>
          <p:nvPr>
            <p:ph type="body" idx="1"/>
          </p:nvPr>
        </p:nvSpPr>
        <p:spPr bwMode="auto">
          <a:xfrm>
            <a:off x="539750" y="1341438"/>
            <a:ext cx="8070850" cy="4830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46" name="Rectangle 22"/>
          <p:cNvSpPr>
            <a:spLocks noChangeArrowheads="1"/>
          </p:cNvSpPr>
          <p:nvPr/>
        </p:nvSpPr>
        <p:spPr bwMode="auto">
          <a:xfrm>
            <a:off x="171450" y="5810250"/>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047" name="Rectangle 23"/>
          <p:cNvSpPr>
            <a:spLocks noChangeArrowheads="1"/>
          </p:cNvSpPr>
          <p:nvPr/>
        </p:nvSpPr>
        <p:spPr bwMode="auto">
          <a:xfrm>
            <a:off x="152400" y="5791200"/>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1048" name="Rectangle 24"/>
          <p:cNvSpPr>
            <a:spLocks noChangeArrowheads="1"/>
          </p:cNvSpPr>
          <p:nvPr/>
        </p:nvSpPr>
        <p:spPr bwMode="auto">
          <a:xfrm>
            <a:off x="171450" y="6040438"/>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49" name="Rectangle 25"/>
          <p:cNvSpPr>
            <a:spLocks noChangeArrowheads="1"/>
          </p:cNvSpPr>
          <p:nvPr/>
        </p:nvSpPr>
        <p:spPr bwMode="auto">
          <a:xfrm>
            <a:off x="152400" y="6021388"/>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1050" name="Rectangle 26"/>
          <p:cNvSpPr>
            <a:spLocks noChangeArrowheads="1"/>
          </p:cNvSpPr>
          <p:nvPr/>
        </p:nvSpPr>
        <p:spPr bwMode="auto">
          <a:xfrm>
            <a:off x="171450" y="6270625"/>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051" name="Rectangle 27"/>
          <p:cNvSpPr>
            <a:spLocks noChangeArrowheads="1"/>
          </p:cNvSpPr>
          <p:nvPr/>
        </p:nvSpPr>
        <p:spPr bwMode="auto">
          <a:xfrm>
            <a:off x="152400" y="6251575"/>
            <a:ext cx="152400"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1052" name="Rectangle 28"/>
          <p:cNvSpPr>
            <a:spLocks noChangeArrowheads="1"/>
          </p:cNvSpPr>
          <p:nvPr/>
        </p:nvSpPr>
        <p:spPr bwMode="auto">
          <a:xfrm>
            <a:off x="171450" y="6500813"/>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53" name="Rectangle 29"/>
          <p:cNvSpPr>
            <a:spLocks noChangeArrowheads="1"/>
          </p:cNvSpPr>
          <p:nvPr/>
        </p:nvSpPr>
        <p:spPr bwMode="auto">
          <a:xfrm>
            <a:off x="152400" y="6481763"/>
            <a:ext cx="152400"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1054" name="Rectangle 30"/>
          <p:cNvSpPr>
            <a:spLocks noChangeArrowheads="1"/>
          </p:cNvSpPr>
          <p:nvPr/>
        </p:nvSpPr>
        <p:spPr bwMode="auto">
          <a:xfrm>
            <a:off x="401638" y="6040438"/>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55" name="Rectangle 31"/>
          <p:cNvSpPr>
            <a:spLocks noChangeArrowheads="1"/>
          </p:cNvSpPr>
          <p:nvPr/>
        </p:nvSpPr>
        <p:spPr bwMode="auto">
          <a:xfrm>
            <a:off x="382588" y="6021388"/>
            <a:ext cx="152400" cy="152400"/>
          </a:xfrm>
          <a:prstGeom prst="rect">
            <a:avLst/>
          </a:prstGeom>
          <a:solidFill>
            <a:srgbClr val="00CCFF"/>
          </a:solidFill>
          <a:ln w="9525">
            <a:noFill/>
            <a:miter lim="800000"/>
            <a:headEnd/>
            <a:tailEnd/>
          </a:ln>
        </p:spPr>
        <p:txBody>
          <a:bodyPr/>
          <a:lstStyle/>
          <a:p>
            <a:pPr algn="ctr">
              <a:defRPr/>
            </a:pPr>
            <a:endParaRPr lang="zh-TW" altLang="en-US"/>
          </a:p>
        </p:txBody>
      </p:sp>
      <p:sp>
        <p:nvSpPr>
          <p:cNvPr id="1056" name="Rectangle 32"/>
          <p:cNvSpPr>
            <a:spLocks noChangeArrowheads="1"/>
          </p:cNvSpPr>
          <p:nvPr/>
        </p:nvSpPr>
        <p:spPr bwMode="auto">
          <a:xfrm>
            <a:off x="401638" y="6270625"/>
            <a:ext cx="152400"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057" name="Rectangle 33"/>
          <p:cNvSpPr>
            <a:spLocks noChangeArrowheads="1"/>
          </p:cNvSpPr>
          <p:nvPr/>
        </p:nvSpPr>
        <p:spPr bwMode="auto">
          <a:xfrm>
            <a:off x="382588" y="6251575"/>
            <a:ext cx="152400"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1058" name="Rectangle 34"/>
          <p:cNvSpPr>
            <a:spLocks noChangeArrowheads="1"/>
          </p:cNvSpPr>
          <p:nvPr/>
        </p:nvSpPr>
        <p:spPr bwMode="auto">
          <a:xfrm>
            <a:off x="401638" y="6500813"/>
            <a:ext cx="152400"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59" name="Rectangle 35"/>
          <p:cNvSpPr>
            <a:spLocks noChangeArrowheads="1"/>
          </p:cNvSpPr>
          <p:nvPr/>
        </p:nvSpPr>
        <p:spPr bwMode="auto">
          <a:xfrm>
            <a:off x="382588" y="6481763"/>
            <a:ext cx="152400"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1060" name="Rectangle 36"/>
          <p:cNvSpPr>
            <a:spLocks noChangeArrowheads="1"/>
          </p:cNvSpPr>
          <p:nvPr/>
        </p:nvSpPr>
        <p:spPr bwMode="auto">
          <a:xfrm>
            <a:off x="630238" y="6270625"/>
            <a:ext cx="153987" cy="153988"/>
          </a:xfrm>
          <a:prstGeom prst="rect">
            <a:avLst/>
          </a:prstGeom>
          <a:solidFill>
            <a:srgbClr val="008000"/>
          </a:solidFill>
          <a:ln w="9525">
            <a:noFill/>
            <a:miter lim="800000"/>
            <a:headEnd/>
            <a:tailEnd/>
          </a:ln>
        </p:spPr>
        <p:txBody>
          <a:bodyPr/>
          <a:lstStyle/>
          <a:p>
            <a:pPr algn="ctr">
              <a:defRPr/>
            </a:pPr>
            <a:endParaRPr lang="zh-TW" altLang="en-US"/>
          </a:p>
        </p:txBody>
      </p:sp>
      <p:sp>
        <p:nvSpPr>
          <p:cNvPr id="1061" name="Rectangle 37"/>
          <p:cNvSpPr>
            <a:spLocks noChangeArrowheads="1"/>
          </p:cNvSpPr>
          <p:nvPr/>
        </p:nvSpPr>
        <p:spPr bwMode="auto">
          <a:xfrm>
            <a:off x="611188" y="6251575"/>
            <a:ext cx="153987" cy="153988"/>
          </a:xfrm>
          <a:prstGeom prst="rect">
            <a:avLst/>
          </a:prstGeom>
          <a:solidFill>
            <a:srgbClr val="00CCFF"/>
          </a:solidFill>
          <a:ln w="9525">
            <a:noFill/>
            <a:miter lim="800000"/>
            <a:headEnd/>
            <a:tailEnd/>
          </a:ln>
        </p:spPr>
        <p:txBody>
          <a:bodyPr/>
          <a:lstStyle/>
          <a:p>
            <a:pPr algn="ctr">
              <a:defRPr/>
            </a:pPr>
            <a:endParaRPr lang="zh-TW" altLang="en-US"/>
          </a:p>
        </p:txBody>
      </p:sp>
      <p:sp>
        <p:nvSpPr>
          <p:cNvPr id="1062" name="Rectangle 38"/>
          <p:cNvSpPr>
            <a:spLocks noChangeArrowheads="1"/>
          </p:cNvSpPr>
          <p:nvPr/>
        </p:nvSpPr>
        <p:spPr bwMode="auto">
          <a:xfrm>
            <a:off x="630238" y="6500813"/>
            <a:ext cx="153987"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63" name="Rectangle 39"/>
          <p:cNvSpPr>
            <a:spLocks noChangeArrowheads="1"/>
          </p:cNvSpPr>
          <p:nvPr/>
        </p:nvSpPr>
        <p:spPr bwMode="auto">
          <a:xfrm>
            <a:off x="611188" y="6481763"/>
            <a:ext cx="153987" cy="153987"/>
          </a:xfrm>
          <a:prstGeom prst="rect">
            <a:avLst/>
          </a:prstGeom>
          <a:solidFill>
            <a:srgbClr val="00CCFF"/>
          </a:solidFill>
          <a:ln w="9525">
            <a:noFill/>
            <a:miter lim="800000"/>
            <a:headEnd/>
            <a:tailEnd/>
          </a:ln>
        </p:spPr>
        <p:txBody>
          <a:bodyPr/>
          <a:lstStyle/>
          <a:p>
            <a:pPr algn="ctr">
              <a:defRPr/>
            </a:pPr>
            <a:endParaRPr lang="zh-TW" altLang="en-US"/>
          </a:p>
        </p:txBody>
      </p:sp>
      <p:sp>
        <p:nvSpPr>
          <p:cNvPr id="1064" name="Rectangle 40"/>
          <p:cNvSpPr>
            <a:spLocks noChangeArrowheads="1"/>
          </p:cNvSpPr>
          <p:nvPr/>
        </p:nvSpPr>
        <p:spPr bwMode="auto">
          <a:xfrm>
            <a:off x="860425" y="6500813"/>
            <a:ext cx="153988" cy="153987"/>
          </a:xfrm>
          <a:prstGeom prst="rect">
            <a:avLst/>
          </a:prstGeom>
          <a:solidFill>
            <a:srgbClr val="008000"/>
          </a:solidFill>
          <a:ln w="9525">
            <a:noFill/>
            <a:miter lim="800000"/>
            <a:headEnd/>
            <a:tailEnd/>
          </a:ln>
        </p:spPr>
        <p:txBody>
          <a:bodyPr/>
          <a:lstStyle/>
          <a:p>
            <a:pPr algn="ctr">
              <a:defRPr/>
            </a:pPr>
            <a:endParaRPr lang="zh-TW" altLang="en-US"/>
          </a:p>
        </p:txBody>
      </p:sp>
      <p:sp>
        <p:nvSpPr>
          <p:cNvPr id="1065" name="Rectangle 41"/>
          <p:cNvSpPr>
            <a:spLocks noChangeArrowheads="1"/>
          </p:cNvSpPr>
          <p:nvPr/>
        </p:nvSpPr>
        <p:spPr bwMode="auto">
          <a:xfrm>
            <a:off x="841375" y="6481763"/>
            <a:ext cx="153988" cy="153987"/>
          </a:xfrm>
          <a:prstGeom prst="rect">
            <a:avLst/>
          </a:prstGeom>
          <a:solidFill>
            <a:srgbClr val="00CCFF"/>
          </a:solidFill>
          <a:ln w="9525">
            <a:noFill/>
            <a:miter lim="800000"/>
            <a:headEnd/>
            <a:tailEnd/>
          </a:ln>
        </p:spPr>
        <p:txBody>
          <a:bodyPr/>
          <a:lstStyle/>
          <a:p>
            <a:pPr algn="ctr">
              <a:defRPr/>
            </a:pPr>
            <a:endParaRPr lang="zh-TW" altLang="en-US"/>
          </a:p>
        </p:txBody>
      </p:sp>
      <p:grpSp>
        <p:nvGrpSpPr>
          <p:cNvPr id="2" name="Group 43"/>
          <p:cNvGrpSpPr>
            <a:grpSpLocks/>
          </p:cNvGrpSpPr>
          <p:nvPr/>
        </p:nvGrpSpPr>
        <p:grpSpPr bwMode="auto">
          <a:xfrm>
            <a:off x="8843963" y="893763"/>
            <a:ext cx="173037" cy="173037"/>
            <a:chOff x="5603" y="534"/>
            <a:chExt cx="109" cy="109"/>
          </a:xfrm>
        </p:grpSpPr>
        <p:sp>
          <p:nvSpPr>
            <p:cNvPr id="1068" name="Rectangle 44"/>
            <p:cNvSpPr>
              <a:spLocks noChangeArrowheads="1"/>
            </p:cNvSpPr>
            <p:nvPr/>
          </p:nvSpPr>
          <p:spPr bwMode="auto">
            <a:xfrm>
              <a:off x="5615" y="54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69" name="Rectangle 45"/>
            <p:cNvSpPr>
              <a:spLocks noChangeArrowheads="1"/>
            </p:cNvSpPr>
            <p:nvPr/>
          </p:nvSpPr>
          <p:spPr bwMode="auto">
            <a:xfrm>
              <a:off x="5603" y="534"/>
              <a:ext cx="97" cy="97"/>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3" name="Group 46"/>
          <p:cNvGrpSpPr>
            <a:grpSpLocks/>
          </p:cNvGrpSpPr>
          <p:nvPr/>
        </p:nvGrpSpPr>
        <p:grpSpPr bwMode="auto">
          <a:xfrm>
            <a:off x="8843963" y="663575"/>
            <a:ext cx="173037" cy="173038"/>
            <a:chOff x="5603" y="389"/>
            <a:chExt cx="109" cy="109"/>
          </a:xfrm>
        </p:grpSpPr>
        <p:sp>
          <p:nvSpPr>
            <p:cNvPr id="1071" name="Rectangle 47"/>
            <p:cNvSpPr>
              <a:spLocks noChangeArrowheads="1"/>
            </p:cNvSpPr>
            <p:nvPr/>
          </p:nvSpPr>
          <p:spPr bwMode="auto">
            <a:xfrm>
              <a:off x="5615" y="401"/>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72" name="Rectangle 48"/>
            <p:cNvSpPr>
              <a:spLocks noChangeArrowheads="1"/>
            </p:cNvSpPr>
            <p:nvPr/>
          </p:nvSpPr>
          <p:spPr bwMode="auto">
            <a:xfrm>
              <a:off x="5603" y="38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4" name="Group 49"/>
          <p:cNvGrpSpPr>
            <a:grpSpLocks/>
          </p:cNvGrpSpPr>
          <p:nvPr/>
        </p:nvGrpSpPr>
        <p:grpSpPr bwMode="auto">
          <a:xfrm>
            <a:off x="8843963" y="433388"/>
            <a:ext cx="173037" cy="173037"/>
            <a:chOff x="5603" y="244"/>
            <a:chExt cx="109" cy="109"/>
          </a:xfrm>
        </p:grpSpPr>
        <p:sp>
          <p:nvSpPr>
            <p:cNvPr id="1074" name="Rectangle 50"/>
            <p:cNvSpPr>
              <a:spLocks noChangeArrowheads="1"/>
            </p:cNvSpPr>
            <p:nvPr/>
          </p:nvSpPr>
          <p:spPr bwMode="auto">
            <a:xfrm>
              <a:off x="5615"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75" name="Rectangle 51"/>
            <p:cNvSpPr>
              <a:spLocks noChangeArrowheads="1"/>
            </p:cNvSpPr>
            <p:nvPr/>
          </p:nvSpPr>
          <p:spPr bwMode="auto">
            <a:xfrm>
              <a:off x="5603"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5" name="Group 52"/>
          <p:cNvGrpSpPr>
            <a:grpSpLocks/>
          </p:cNvGrpSpPr>
          <p:nvPr/>
        </p:nvGrpSpPr>
        <p:grpSpPr bwMode="auto">
          <a:xfrm>
            <a:off x="8843963" y="203200"/>
            <a:ext cx="173037" cy="171450"/>
            <a:chOff x="5603" y="99"/>
            <a:chExt cx="109" cy="108"/>
          </a:xfrm>
        </p:grpSpPr>
        <p:sp>
          <p:nvSpPr>
            <p:cNvPr id="1077" name="Rectangle 53"/>
            <p:cNvSpPr>
              <a:spLocks noChangeArrowheads="1"/>
            </p:cNvSpPr>
            <p:nvPr/>
          </p:nvSpPr>
          <p:spPr bwMode="auto">
            <a:xfrm>
              <a:off x="5615"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1078" name="Rectangle 54"/>
            <p:cNvSpPr>
              <a:spLocks noChangeArrowheads="1"/>
            </p:cNvSpPr>
            <p:nvPr/>
          </p:nvSpPr>
          <p:spPr bwMode="auto">
            <a:xfrm>
              <a:off x="5603"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6" name="Group 55"/>
          <p:cNvGrpSpPr>
            <a:grpSpLocks/>
          </p:cNvGrpSpPr>
          <p:nvPr/>
        </p:nvGrpSpPr>
        <p:grpSpPr bwMode="auto">
          <a:xfrm>
            <a:off x="8613775" y="663575"/>
            <a:ext cx="173038" cy="173038"/>
            <a:chOff x="5458" y="389"/>
            <a:chExt cx="109" cy="109"/>
          </a:xfrm>
        </p:grpSpPr>
        <p:sp>
          <p:nvSpPr>
            <p:cNvPr id="1080" name="Rectangle 56"/>
            <p:cNvSpPr>
              <a:spLocks noChangeArrowheads="1"/>
            </p:cNvSpPr>
            <p:nvPr/>
          </p:nvSpPr>
          <p:spPr bwMode="auto">
            <a:xfrm>
              <a:off x="5470" y="401"/>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81" name="Rectangle 57"/>
            <p:cNvSpPr>
              <a:spLocks noChangeArrowheads="1"/>
            </p:cNvSpPr>
            <p:nvPr/>
          </p:nvSpPr>
          <p:spPr bwMode="auto">
            <a:xfrm>
              <a:off x="5458" y="38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7" name="Group 58"/>
          <p:cNvGrpSpPr>
            <a:grpSpLocks/>
          </p:cNvGrpSpPr>
          <p:nvPr/>
        </p:nvGrpSpPr>
        <p:grpSpPr bwMode="auto">
          <a:xfrm>
            <a:off x="8613775" y="433388"/>
            <a:ext cx="173038" cy="173037"/>
            <a:chOff x="5458" y="244"/>
            <a:chExt cx="109" cy="109"/>
          </a:xfrm>
        </p:grpSpPr>
        <p:sp>
          <p:nvSpPr>
            <p:cNvPr id="1083" name="Rectangle 59"/>
            <p:cNvSpPr>
              <a:spLocks noChangeArrowheads="1"/>
            </p:cNvSpPr>
            <p:nvPr/>
          </p:nvSpPr>
          <p:spPr bwMode="auto">
            <a:xfrm>
              <a:off x="5470"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84" name="Rectangle 60"/>
            <p:cNvSpPr>
              <a:spLocks noChangeArrowheads="1"/>
            </p:cNvSpPr>
            <p:nvPr/>
          </p:nvSpPr>
          <p:spPr bwMode="auto">
            <a:xfrm>
              <a:off x="5458"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8" name="Group 61"/>
          <p:cNvGrpSpPr>
            <a:grpSpLocks/>
          </p:cNvGrpSpPr>
          <p:nvPr/>
        </p:nvGrpSpPr>
        <p:grpSpPr bwMode="auto">
          <a:xfrm>
            <a:off x="8613775" y="203200"/>
            <a:ext cx="173038" cy="171450"/>
            <a:chOff x="5458" y="99"/>
            <a:chExt cx="109" cy="108"/>
          </a:xfrm>
        </p:grpSpPr>
        <p:sp>
          <p:nvSpPr>
            <p:cNvPr id="1086" name="Rectangle 62"/>
            <p:cNvSpPr>
              <a:spLocks noChangeArrowheads="1"/>
            </p:cNvSpPr>
            <p:nvPr/>
          </p:nvSpPr>
          <p:spPr bwMode="auto">
            <a:xfrm>
              <a:off x="5470"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1087" name="Rectangle 63"/>
            <p:cNvSpPr>
              <a:spLocks noChangeArrowheads="1"/>
            </p:cNvSpPr>
            <p:nvPr/>
          </p:nvSpPr>
          <p:spPr bwMode="auto">
            <a:xfrm>
              <a:off x="5458"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9" name="Group 64"/>
          <p:cNvGrpSpPr>
            <a:grpSpLocks/>
          </p:cNvGrpSpPr>
          <p:nvPr/>
        </p:nvGrpSpPr>
        <p:grpSpPr bwMode="auto">
          <a:xfrm>
            <a:off x="8383588" y="433388"/>
            <a:ext cx="173037" cy="173037"/>
            <a:chOff x="5313" y="244"/>
            <a:chExt cx="109" cy="109"/>
          </a:xfrm>
        </p:grpSpPr>
        <p:sp>
          <p:nvSpPr>
            <p:cNvPr id="1089" name="Rectangle 65"/>
            <p:cNvSpPr>
              <a:spLocks noChangeArrowheads="1"/>
            </p:cNvSpPr>
            <p:nvPr/>
          </p:nvSpPr>
          <p:spPr bwMode="auto">
            <a:xfrm>
              <a:off x="5325" y="256"/>
              <a:ext cx="97" cy="97"/>
            </a:xfrm>
            <a:prstGeom prst="rect">
              <a:avLst/>
            </a:prstGeom>
            <a:solidFill>
              <a:srgbClr val="008000"/>
            </a:solidFill>
            <a:ln w="9525">
              <a:noFill/>
              <a:miter lim="800000"/>
              <a:headEnd/>
              <a:tailEnd/>
            </a:ln>
          </p:spPr>
          <p:txBody>
            <a:bodyPr/>
            <a:lstStyle/>
            <a:p>
              <a:pPr algn="ctr">
                <a:defRPr/>
              </a:pPr>
              <a:endParaRPr lang="zh-TW" altLang="en-US"/>
            </a:p>
          </p:txBody>
        </p:sp>
        <p:sp>
          <p:nvSpPr>
            <p:cNvPr id="1090" name="Rectangle 66"/>
            <p:cNvSpPr>
              <a:spLocks noChangeArrowheads="1"/>
            </p:cNvSpPr>
            <p:nvPr/>
          </p:nvSpPr>
          <p:spPr bwMode="auto">
            <a:xfrm>
              <a:off x="5313" y="244"/>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10" name="Group 67"/>
          <p:cNvGrpSpPr>
            <a:grpSpLocks/>
          </p:cNvGrpSpPr>
          <p:nvPr/>
        </p:nvGrpSpPr>
        <p:grpSpPr bwMode="auto">
          <a:xfrm>
            <a:off x="8383588" y="203200"/>
            <a:ext cx="173037" cy="171450"/>
            <a:chOff x="5313" y="99"/>
            <a:chExt cx="109" cy="108"/>
          </a:xfrm>
        </p:grpSpPr>
        <p:sp>
          <p:nvSpPr>
            <p:cNvPr id="1092" name="Rectangle 68"/>
            <p:cNvSpPr>
              <a:spLocks noChangeArrowheads="1"/>
            </p:cNvSpPr>
            <p:nvPr/>
          </p:nvSpPr>
          <p:spPr bwMode="auto">
            <a:xfrm>
              <a:off x="5325"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1093" name="Rectangle 69"/>
            <p:cNvSpPr>
              <a:spLocks noChangeArrowheads="1"/>
            </p:cNvSpPr>
            <p:nvPr/>
          </p:nvSpPr>
          <p:spPr bwMode="auto">
            <a:xfrm>
              <a:off x="5313" y="99"/>
              <a:ext cx="97" cy="96"/>
            </a:xfrm>
            <a:prstGeom prst="rect">
              <a:avLst/>
            </a:prstGeom>
            <a:solidFill>
              <a:srgbClr val="00CCFF"/>
            </a:solidFill>
            <a:ln w="9525">
              <a:noFill/>
              <a:miter lim="800000"/>
              <a:headEnd/>
              <a:tailEnd/>
            </a:ln>
          </p:spPr>
          <p:txBody>
            <a:bodyPr/>
            <a:lstStyle/>
            <a:p>
              <a:pPr algn="ctr">
                <a:defRPr/>
              </a:pPr>
              <a:endParaRPr lang="zh-TW" altLang="en-US"/>
            </a:p>
          </p:txBody>
        </p:sp>
      </p:grpSp>
      <p:grpSp>
        <p:nvGrpSpPr>
          <p:cNvPr id="11" name="Group 70"/>
          <p:cNvGrpSpPr>
            <a:grpSpLocks/>
          </p:cNvGrpSpPr>
          <p:nvPr/>
        </p:nvGrpSpPr>
        <p:grpSpPr bwMode="auto">
          <a:xfrm>
            <a:off x="8153400" y="203200"/>
            <a:ext cx="173038" cy="171450"/>
            <a:chOff x="5168" y="99"/>
            <a:chExt cx="109" cy="108"/>
          </a:xfrm>
        </p:grpSpPr>
        <p:sp>
          <p:nvSpPr>
            <p:cNvPr id="1095" name="Rectangle 71"/>
            <p:cNvSpPr>
              <a:spLocks noChangeArrowheads="1"/>
            </p:cNvSpPr>
            <p:nvPr/>
          </p:nvSpPr>
          <p:spPr bwMode="auto">
            <a:xfrm>
              <a:off x="5180" y="111"/>
              <a:ext cx="97" cy="96"/>
            </a:xfrm>
            <a:prstGeom prst="rect">
              <a:avLst/>
            </a:prstGeom>
            <a:solidFill>
              <a:srgbClr val="008000"/>
            </a:solidFill>
            <a:ln w="9525">
              <a:noFill/>
              <a:miter lim="800000"/>
              <a:headEnd/>
              <a:tailEnd/>
            </a:ln>
          </p:spPr>
          <p:txBody>
            <a:bodyPr/>
            <a:lstStyle/>
            <a:p>
              <a:pPr algn="ctr">
                <a:defRPr/>
              </a:pPr>
              <a:endParaRPr lang="zh-TW" altLang="en-US"/>
            </a:p>
          </p:txBody>
        </p:sp>
        <p:sp>
          <p:nvSpPr>
            <p:cNvPr id="1096" name="Rectangle 72"/>
            <p:cNvSpPr>
              <a:spLocks noChangeArrowheads="1"/>
            </p:cNvSpPr>
            <p:nvPr/>
          </p:nvSpPr>
          <p:spPr bwMode="auto">
            <a:xfrm>
              <a:off x="5168" y="99"/>
              <a:ext cx="97" cy="96"/>
            </a:xfrm>
            <a:prstGeom prst="rect">
              <a:avLst/>
            </a:prstGeom>
            <a:solidFill>
              <a:srgbClr val="00CCFF"/>
            </a:solidFill>
            <a:ln w="9525">
              <a:noFill/>
              <a:miter lim="800000"/>
              <a:headEnd/>
              <a:tailEnd/>
            </a:ln>
          </p:spPr>
          <p:txBody>
            <a:bodyPr/>
            <a:lstStyle/>
            <a:p>
              <a:pPr algn="ctr">
                <a:defRPr/>
              </a:pPr>
              <a:endParaRPr lang="zh-TW" altLang="en-US"/>
            </a:p>
          </p:txBody>
        </p:sp>
      </p:grpSp>
      <p:pic>
        <p:nvPicPr>
          <p:cNvPr id="12" name="Picture 79" descr="A6-01-4B"/>
          <p:cNvPicPr>
            <a:picLocks noChangeAspect="1" noChangeArrowheads="1"/>
          </p:cNvPicPr>
          <p:nvPr/>
        </p:nvPicPr>
        <p:blipFill>
          <a:blip r:embed="rId17" cstate="print"/>
          <a:srcRect/>
          <a:stretch>
            <a:fillRect/>
          </a:stretch>
        </p:blipFill>
        <p:spPr bwMode="auto">
          <a:xfrm>
            <a:off x="150813" y="133350"/>
            <a:ext cx="679450" cy="692150"/>
          </a:xfrm>
          <a:prstGeom prst="rect">
            <a:avLst/>
          </a:prstGeom>
          <a:noFill/>
          <a:ln w="9525">
            <a:noFill/>
            <a:miter lim="800000"/>
            <a:headEnd/>
            <a:tailEnd/>
          </a:ln>
        </p:spPr>
      </p:pic>
      <p:sp>
        <p:nvSpPr>
          <p:cNvPr id="6211" name="Rectangle 67"/>
          <p:cNvSpPr>
            <a:spLocks noChangeArrowheads="1"/>
          </p:cNvSpPr>
          <p:nvPr/>
        </p:nvSpPr>
        <p:spPr bwMode="auto">
          <a:xfrm>
            <a:off x="6934200" y="6477000"/>
            <a:ext cx="1905000" cy="228600"/>
          </a:xfrm>
          <a:prstGeom prst="rect">
            <a:avLst/>
          </a:prstGeom>
          <a:noFill/>
          <a:ln w="9525">
            <a:noFill/>
            <a:miter lim="800000"/>
            <a:headEnd/>
            <a:tailEnd/>
          </a:ln>
          <a:effectLst/>
        </p:spPr>
        <p:txBody>
          <a:bodyPr wrap="none" lIns="92075" tIns="46038" rIns="92075" bIns="46038" anchor="ctr"/>
          <a:lstStyle/>
          <a:p>
            <a:pPr algn="r">
              <a:defRPr/>
            </a:pPr>
            <a:r>
              <a:rPr lang="zh-TW" altLang="en-US" sz="1200" b="0">
                <a:solidFill>
                  <a:srgbClr val="000099"/>
                </a:solidFill>
                <a:latin typeface="Times New Roman" pitchFamily="18" charset="0"/>
                <a:ea typeface="全真古印體" pitchFamily="49" charset="-120"/>
              </a:rPr>
              <a:t> </a:t>
            </a:r>
            <a:fld id="{D3B9D129-A790-4E54-8325-745FCE64ABA0}" type="slidenum">
              <a:rPr lang="zh-TW" altLang="en-US" sz="1400">
                <a:solidFill>
                  <a:srgbClr val="000099"/>
                </a:solidFill>
                <a:latin typeface="Times New Roman" pitchFamily="18" charset="0"/>
                <a:ea typeface="全真古印體" pitchFamily="49" charset="-120"/>
              </a:rPr>
              <a:pPr algn="r">
                <a:defRPr/>
              </a:pPr>
              <a:t>‹#›</a:t>
            </a:fld>
            <a:endParaRPr lang="en-US" altLang="zh-TW" sz="1400">
              <a:solidFill>
                <a:schemeClr val="tx2"/>
              </a:solidFill>
              <a:latin typeface="Times New Roman" pitchFamily="18" charset="0"/>
              <a:ea typeface="全真古印體" pitchFamily="49" charset="-120"/>
            </a:endParaRPr>
          </a:p>
        </p:txBody>
      </p:sp>
    </p:spTree>
  </p:cSld>
  <p:clrMap bg1="lt1" tx1="dk1" bg2="lt2" tx2="dk2" accent1="accent1" accent2="accent2" accent3="accent3" accent4="accent4" accent5="accent5" accent6="accent6" hlink="hlink" folHlink="folHlink"/>
  <p:sldLayoutIdLst>
    <p:sldLayoutId id="2147484323"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Lst>
  <p:transition>
    <p:blinds/>
    <p:sndAc>
      <p:stSnd>
        <p:snd r:embed="rId16" name="CAMERA.WAV"/>
      </p:stSnd>
    </p:sndAc>
  </p:transition>
  <p:timing>
    <p:tnLst>
      <p:par>
        <p:cTn id="1" dur="indefinite" restart="never" nodeType="tmRoot"/>
      </p:par>
    </p:tnLst>
  </p:timing>
  <p:hf hdr="0"/>
  <p:txStyles>
    <p:titleStyle>
      <a:lvl1pPr algn="ctr" rtl="0" eaLnBrk="0" fontAlgn="base" hangingPunct="0">
        <a:spcBef>
          <a:spcPct val="0"/>
        </a:spcBef>
        <a:spcAft>
          <a:spcPct val="0"/>
        </a:spcAft>
        <a:defRPr kumimoji="1" sz="3600" b="1">
          <a:solidFill>
            <a:srgbClr val="FF6600"/>
          </a:solidFill>
          <a:latin typeface="+mj-lt"/>
          <a:ea typeface="+mj-ea"/>
          <a:cs typeface="+mj-cs"/>
        </a:defRPr>
      </a:lvl1pPr>
      <a:lvl2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2pPr>
      <a:lvl3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3pPr>
      <a:lvl4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4pPr>
      <a:lvl5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5pPr>
      <a:lvl6pPr marL="4572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6pPr>
      <a:lvl7pPr marL="9144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7pPr>
      <a:lvl8pPr marL="13716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8pPr>
      <a:lvl9pPr marL="18288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lr>
          <a:srgbClr val="FF3300"/>
        </a:buClr>
        <a:buSzPct val="70000"/>
        <a:buFont typeface="Wingdings" pitchFamily="2" charset="2"/>
        <a:buChar char="u"/>
        <a:defRPr kumimoji="1" sz="2800" b="1">
          <a:solidFill>
            <a:schemeClr val="accent2"/>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Ø"/>
        <a:defRPr kumimoji="1" sz="2400" b="1">
          <a:solidFill>
            <a:srgbClr val="008000"/>
          </a:solidFill>
          <a:latin typeface="+mn-lt"/>
          <a:ea typeface="+mn-ea"/>
        </a:defRPr>
      </a:lvl2pPr>
      <a:lvl3pPr marL="1143000" indent="-228600" algn="l" rtl="0" eaLnBrk="0" fontAlgn="base" hangingPunct="0">
        <a:spcBef>
          <a:spcPct val="20000"/>
        </a:spcBef>
        <a:spcAft>
          <a:spcPct val="0"/>
        </a:spcAft>
        <a:buFont typeface="Wingdings" pitchFamily="2" charset="2"/>
        <a:buChar char="l"/>
        <a:defRPr kumimoji="1" sz="2000" b="1">
          <a:solidFill>
            <a:srgbClr val="000099"/>
          </a:solidFill>
          <a:latin typeface="+mn-lt"/>
          <a:ea typeface="+mn-ea"/>
        </a:defRPr>
      </a:lvl3pPr>
      <a:lvl4pPr marL="1600200" indent="-228600" algn="l" rtl="0" eaLnBrk="0" fontAlgn="base" hangingPunct="0">
        <a:spcBef>
          <a:spcPct val="20000"/>
        </a:spcBef>
        <a:spcAft>
          <a:spcPct val="0"/>
        </a:spcAft>
        <a:buChar char="–"/>
        <a:defRPr kumimoji="1" sz="1600" b="1">
          <a:solidFill>
            <a:srgbClr val="FF6600"/>
          </a:solidFill>
          <a:latin typeface="+mn-lt"/>
          <a:ea typeface="+mn-ea"/>
        </a:defRPr>
      </a:lvl4pPr>
      <a:lvl5pPr marL="2057400" indent="-228600" algn="l" rtl="0" eaLnBrk="0" fontAlgn="base" hangingPunct="0">
        <a:spcBef>
          <a:spcPct val="20000"/>
        </a:spcBef>
        <a:spcAft>
          <a:spcPct val="0"/>
        </a:spcAft>
        <a:buChar char="»"/>
        <a:defRPr kumimoji="1" sz="1400" b="1">
          <a:solidFill>
            <a:srgbClr val="3333FF"/>
          </a:solidFill>
          <a:latin typeface="+mn-lt"/>
          <a:ea typeface="+mn-ea"/>
        </a:defRPr>
      </a:lvl5pPr>
      <a:lvl6pPr marL="2514600" indent="-228600" algn="l" rtl="0" eaLnBrk="1" fontAlgn="base" hangingPunct="1">
        <a:spcBef>
          <a:spcPct val="20000"/>
        </a:spcBef>
        <a:spcAft>
          <a:spcPct val="0"/>
        </a:spcAft>
        <a:buChar char="»"/>
        <a:defRPr kumimoji="1" sz="1400" b="1">
          <a:solidFill>
            <a:srgbClr val="000099"/>
          </a:solidFill>
          <a:latin typeface="+mn-lt"/>
          <a:ea typeface="+mn-ea"/>
        </a:defRPr>
      </a:lvl6pPr>
      <a:lvl7pPr marL="2971800" indent="-228600" algn="l" rtl="0" eaLnBrk="1" fontAlgn="base" hangingPunct="1">
        <a:spcBef>
          <a:spcPct val="20000"/>
        </a:spcBef>
        <a:spcAft>
          <a:spcPct val="0"/>
        </a:spcAft>
        <a:buChar char="»"/>
        <a:defRPr kumimoji="1" sz="1400" b="1">
          <a:solidFill>
            <a:srgbClr val="000099"/>
          </a:solidFill>
          <a:latin typeface="+mn-lt"/>
          <a:ea typeface="+mn-ea"/>
        </a:defRPr>
      </a:lvl7pPr>
      <a:lvl8pPr marL="3429000" indent="-228600" algn="l" rtl="0" eaLnBrk="1" fontAlgn="base" hangingPunct="1">
        <a:spcBef>
          <a:spcPct val="20000"/>
        </a:spcBef>
        <a:spcAft>
          <a:spcPct val="0"/>
        </a:spcAft>
        <a:buChar char="»"/>
        <a:defRPr kumimoji="1" sz="1400" b="1">
          <a:solidFill>
            <a:srgbClr val="000099"/>
          </a:solidFill>
          <a:latin typeface="+mn-lt"/>
          <a:ea typeface="+mn-ea"/>
        </a:defRPr>
      </a:lvl8pPr>
      <a:lvl9pPr marL="3886200" indent="-228600" algn="l" rtl="0" eaLnBrk="1" fontAlgn="base" hangingPunct="1">
        <a:spcBef>
          <a:spcPct val="20000"/>
        </a:spcBef>
        <a:spcAft>
          <a:spcPct val="0"/>
        </a:spcAft>
        <a:buChar char="»"/>
        <a:defRPr kumimoji="1" sz="1400" b="1">
          <a:solidFill>
            <a:srgbClr val="000099"/>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57313" y="5072063"/>
            <a:ext cx="6400800" cy="1495425"/>
          </a:xfrm>
        </p:spPr>
        <p:txBody>
          <a:bodyPr/>
          <a:lstStyle/>
          <a:p>
            <a:pPr>
              <a:spcBef>
                <a:spcPct val="0"/>
              </a:spcBef>
            </a:pPr>
            <a:r>
              <a:rPr lang="zh-TW" altLang="en-US" dirty="0"/>
              <a:t>報告</a:t>
            </a:r>
            <a:r>
              <a:rPr lang="zh-TW" altLang="en-US" dirty="0" smtClean="0"/>
              <a:t>單位</a:t>
            </a:r>
            <a:r>
              <a:rPr lang="zh-TW" altLang="en-US" dirty="0"/>
              <a:t>： 電臺與內容事務處</a:t>
            </a:r>
            <a:endParaRPr lang="en-US" altLang="zh-TW" dirty="0"/>
          </a:p>
          <a:p>
            <a:r>
              <a:rPr lang="zh-TW" altLang="en-US" dirty="0" smtClean="0"/>
              <a:t> </a:t>
            </a:r>
            <a:r>
              <a:rPr lang="en-US" altLang="zh-TW" sz="2400" dirty="0" smtClean="0"/>
              <a:t>105</a:t>
            </a:r>
            <a:r>
              <a:rPr lang="zh-TW" altLang="en-US" sz="2400" dirty="0" smtClean="0"/>
              <a:t>年</a:t>
            </a:r>
            <a:r>
              <a:rPr lang="en-US" altLang="zh-TW" sz="2400" dirty="0"/>
              <a:t>8</a:t>
            </a:r>
            <a:r>
              <a:rPr lang="zh-TW" altLang="en-US" sz="2400" dirty="0" smtClean="0"/>
              <a:t>月</a:t>
            </a:r>
            <a:r>
              <a:rPr lang="en-US" altLang="zh-TW" sz="2400" dirty="0"/>
              <a:t>8</a:t>
            </a:r>
            <a:r>
              <a:rPr lang="zh-TW" altLang="en-US" sz="2400" dirty="0" smtClean="0"/>
              <a:t>日</a:t>
            </a:r>
            <a:endParaRPr lang="zh-TW" altLang="en-US" sz="2400" dirty="0"/>
          </a:p>
          <a:p>
            <a:pPr eaLnBrk="1" hangingPunct="1"/>
            <a:endParaRPr lang="zh-TW" altLang="en-US" dirty="0"/>
          </a:p>
          <a:p>
            <a:pPr eaLnBrk="1" hangingPunct="1">
              <a:lnSpc>
                <a:spcPct val="170000"/>
              </a:lnSpc>
            </a:pPr>
            <a:endParaRPr lang="zh-TW" altLang="en-US" dirty="0"/>
          </a:p>
        </p:txBody>
      </p:sp>
      <p:sp>
        <p:nvSpPr>
          <p:cNvPr id="3075" name="日期版面配置區 3"/>
          <p:cNvSpPr>
            <a:spLocks noGrp="1"/>
          </p:cNvSpPr>
          <p:nvPr>
            <p:ph type="dt" sz="quarter" idx="10"/>
          </p:nvPr>
        </p:nvSpPr>
        <p:spPr>
          <a:xfrm>
            <a:off x="457200" y="6143625"/>
            <a:ext cx="2133600" cy="577850"/>
          </a:xfrm>
          <a:noFill/>
        </p:spPr>
        <p:txBody>
          <a:bodyPr/>
          <a:lstStyle/>
          <a:p>
            <a:fld id="{5CC4D35C-3162-4350-9E71-84232D1C3A0A}" type="datetime1">
              <a:rPr lang="zh-TW" altLang="en-US" smtClean="0">
                <a:ea typeface="新細明體" pitchFamily="18" charset="-120"/>
              </a:rPr>
              <a:pPr/>
              <a:t>2016/8/2</a:t>
            </a:fld>
            <a:endParaRPr lang="en-US" altLang="zh-TW" smtClean="0">
              <a:ea typeface="新細明體" pitchFamily="18" charset="-120"/>
            </a:endParaRPr>
          </a:p>
        </p:txBody>
      </p:sp>
      <p:sp>
        <p:nvSpPr>
          <p:cNvPr id="3076" name="Rectangle 1026"/>
          <p:cNvSpPr>
            <a:spLocks noGrp="1" noChangeArrowheads="1"/>
          </p:cNvSpPr>
          <p:nvPr>
            <p:ph type="ctrTitle" idx="4294967295"/>
          </p:nvPr>
        </p:nvSpPr>
        <p:spPr>
          <a:xfrm>
            <a:off x="285750" y="1000125"/>
            <a:ext cx="8643938" cy="3786188"/>
          </a:xfrm>
        </p:spPr>
        <p:txBody>
          <a:bodyPr/>
          <a:lstStyle/>
          <a:p>
            <a:r>
              <a:rPr lang="zh-TW" altLang="en-US" sz="2800" dirty="0" smtClean="0"/>
              <a:t/>
            </a:r>
            <a:br>
              <a:rPr lang="zh-TW" altLang="en-US" sz="2800" dirty="0" smtClean="0"/>
            </a:br>
            <a:r>
              <a:rPr lang="zh-TW" altLang="zh-TW" dirty="0" smtClean="0"/>
              <a:t> </a:t>
            </a:r>
            <a:r>
              <a:rPr lang="en-US" altLang="zh-TW" dirty="0" smtClean="0"/>
              <a:t/>
            </a:r>
            <a:br>
              <a:rPr lang="en-US" altLang="zh-TW" dirty="0" smtClean="0"/>
            </a:br>
            <a:r>
              <a:rPr lang="en-US" altLang="zh-TW" dirty="0" smtClean="0"/>
              <a:t/>
            </a:r>
            <a:br>
              <a:rPr lang="en-US" altLang="zh-TW" dirty="0" smtClean="0"/>
            </a:br>
            <a:r>
              <a:rPr lang="zh-TW" altLang="zh-TW" sz="3200" dirty="0" smtClean="0"/>
              <a:t>「電視節目</a:t>
            </a:r>
            <a:r>
              <a:rPr lang="zh-TW" altLang="en-US" sz="3200" dirty="0" smtClean="0"/>
              <a:t>分級處理</a:t>
            </a:r>
            <a:r>
              <a:rPr lang="zh-TW" altLang="zh-TW" sz="3200" dirty="0" smtClean="0"/>
              <a:t>辦法</a:t>
            </a:r>
            <a:r>
              <a:rPr lang="zh-TW" altLang="en-US" sz="3200" dirty="0" smtClean="0"/>
              <a:t>修正</a:t>
            </a:r>
            <a:r>
              <a:rPr lang="zh-TW" altLang="zh-TW" sz="3200" dirty="0" smtClean="0"/>
              <a:t>草案」</a:t>
            </a:r>
            <a:r>
              <a:rPr lang="en-US" altLang="zh-TW" sz="3200" dirty="0" smtClean="0"/>
              <a:t/>
            </a:r>
            <a:br>
              <a:rPr lang="en-US" altLang="zh-TW" sz="3200" dirty="0" smtClean="0"/>
            </a:br>
            <a:r>
              <a:rPr lang="en-US" altLang="zh-TW" sz="3200" dirty="0" smtClean="0"/>
              <a:t/>
            </a:r>
            <a:br>
              <a:rPr lang="en-US" altLang="zh-TW" sz="3200" dirty="0" smtClean="0"/>
            </a:br>
            <a:r>
              <a:rPr lang="zh-TW" altLang="en-US" sz="3200" dirty="0" smtClean="0"/>
              <a:t>公開說明會</a:t>
            </a:r>
            <a:r>
              <a:rPr kumimoji="0" lang="en-US" altLang="zh-TW" sz="4800" dirty="0" smtClean="0"/>
              <a:t/>
            </a:r>
            <a:br>
              <a:rPr kumimoji="0" lang="en-US" altLang="zh-TW" sz="4800" dirty="0" smtClean="0"/>
            </a:br>
            <a:r>
              <a:rPr kumimoji="0" lang="zh-TW" altLang="en-US" sz="1600" dirty="0" smtClean="0"/>
              <a:t/>
            </a:r>
            <a:br>
              <a:rPr kumimoji="0" lang="zh-TW" altLang="en-US" sz="1600" dirty="0" smtClean="0"/>
            </a:br>
            <a:endParaRPr kumimoji="0" lang="zh-TW" altLang="en-US" sz="1600" dirty="0" smtClean="0"/>
          </a:p>
        </p:txBody>
      </p:sp>
    </p:spTree>
  </p:cSld>
  <p:clrMapOvr>
    <a:masterClrMapping/>
  </p:clrMapOvr>
  <p:transition>
    <p:blinds/>
    <p:sndAc>
      <p:stSnd>
        <p:snd r:embed="rId3"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260350"/>
            <a:ext cx="6756400" cy="592138"/>
          </a:xfrm>
        </p:spPr>
        <p:txBody>
          <a:bodyPr/>
          <a:lstStyle/>
          <a:p>
            <a:r>
              <a:rPr lang="zh-TW" altLang="en-US" dirty="0" smtClean="0"/>
              <a:t>五、逐條對照</a:t>
            </a:r>
            <a:r>
              <a:rPr lang="zh-TW" altLang="zh-TW" dirty="0" smtClean="0"/>
              <a:t>（</a:t>
            </a:r>
            <a:r>
              <a:rPr lang="en-US" altLang="zh-TW" dirty="0" smtClean="0"/>
              <a:t>2/11</a:t>
            </a:r>
            <a:r>
              <a:rPr lang="zh-TW" altLang="zh-TW" dirty="0" smtClean="0"/>
              <a:t>）</a:t>
            </a:r>
            <a:endParaRPr lang="zh-TW" altLang="en-US" dirty="0" smtClean="0"/>
          </a:p>
        </p:txBody>
      </p:sp>
      <p:graphicFrame>
        <p:nvGraphicFramePr>
          <p:cNvPr id="4" name="表格 3"/>
          <p:cNvGraphicFramePr>
            <a:graphicFrameLocks noGrp="1"/>
          </p:cNvGraphicFramePr>
          <p:nvPr/>
        </p:nvGraphicFramePr>
        <p:xfrm>
          <a:off x="36513" y="1008112"/>
          <a:ext cx="9144000" cy="5805264"/>
        </p:xfrm>
        <a:graphic>
          <a:graphicData uri="http://schemas.openxmlformats.org/drawingml/2006/table">
            <a:tbl>
              <a:tblPr firstRow="1" bandRow="1">
                <a:tableStyleId>{5C22544A-7EE6-4342-B048-85BDC9FD1C3A}</a:tableStyleId>
              </a:tblPr>
              <a:tblGrid>
                <a:gridCol w="4607495"/>
                <a:gridCol w="4536505"/>
              </a:tblGrid>
              <a:tr h="400066">
                <a:tc>
                  <a:txBody>
                    <a:bodyPr/>
                    <a:lstStyle/>
                    <a:p>
                      <a:pPr marL="152400" indent="-152400" algn="ctr" defTabSz="914400" rtl="0" eaLnBrk="1" fontAlgn="auto" latinLnBrk="0" hangingPunct="1">
                        <a:lnSpc>
                          <a:spcPct val="100000"/>
                        </a:lnSpc>
                        <a:spcBef>
                          <a:spcPts val="0"/>
                        </a:spcBef>
                        <a:spcAft>
                          <a:spcPts val="0"/>
                        </a:spcAft>
                      </a:pPr>
                      <a:r>
                        <a:rPr lang="zh-TW" altLang="en-US" sz="1800" kern="0" dirty="0" smtClean="0">
                          <a:solidFill>
                            <a:schemeClr val="bg1"/>
                          </a:solidFill>
                          <a:latin typeface="Calibri"/>
                          <a:ea typeface="標楷體"/>
                          <a:cs typeface="Times New Roman"/>
                        </a:rPr>
                        <a:t>修正</a:t>
                      </a:r>
                      <a:r>
                        <a:rPr lang="zh-TW" sz="1800" kern="0" dirty="0" smtClean="0">
                          <a:solidFill>
                            <a:schemeClr val="bg1"/>
                          </a:solidFill>
                          <a:latin typeface="Calibri"/>
                          <a:ea typeface="標楷體"/>
                          <a:cs typeface="Times New Roman"/>
                        </a:rPr>
                        <a:t>條文</a:t>
                      </a:r>
                      <a:endParaRPr lang="zh-TW" sz="1800" kern="0" dirty="0">
                        <a:solidFill>
                          <a:schemeClr val="bg1"/>
                        </a:solidFill>
                        <a:latin typeface="Calibri"/>
                        <a:ea typeface="標楷體"/>
                        <a:cs typeface="Times New Roman"/>
                      </a:endParaRPr>
                    </a:p>
                  </a:txBody>
                  <a:tcPr marL="17780" marR="17780" marT="0" marB="0" anchor="ctr"/>
                </a:tc>
                <a:tc>
                  <a:txBody>
                    <a:bodyPr/>
                    <a:lstStyle/>
                    <a:p>
                      <a:pPr marL="152400" indent="-152400" algn="ctr" defTabSz="914400" rtl="0" eaLnBrk="1" fontAlgn="auto" latinLnBrk="0" hangingPunct="1">
                        <a:lnSpc>
                          <a:spcPct val="100000"/>
                        </a:lnSpc>
                        <a:spcBef>
                          <a:spcPts val="0"/>
                        </a:spcBef>
                        <a:spcAft>
                          <a:spcPts val="0"/>
                        </a:spcAft>
                      </a:pPr>
                      <a:r>
                        <a:rPr lang="zh-TW" altLang="en-US" sz="1800" kern="0" dirty="0" smtClean="0">
                          <a:solidFill>
                            <a:schemeClr val="bg1"/>
                          </a:solidFill>
                          <a:latin typeface="Calibri"/>
                          <a:ea typeface="標楷體"/>
                          <a:cs typeface="Times New Roman"/>
                        </a:rPr>
                        <a:t>現行條文</a:t>
                      </a:r>
                      <a:endParaRPr lang="zh-TW" sz="1800" kern="0" dirty="0">
                        <a:solidFill>
                          <a:schemeClr val="bg1"/>
                        </a:solidFill>
                        <a:latin typeface="Calibri"/>
                        <a:ea typeface="標楷體"/>
                        <a:cs typeface="Times New Roman"/>
                      </a:endParaRPr>
                    </a:p>
                  </a:txBody>
                  <a:tcPr marL="17780" marR="17780" marT="0" marB="0" anchor="ctr"/>
                </a:tc>
              </a:tr>
              <a:tr h="5405198">
                <a:tc>
                  <a:txBody>
                    <a:bodyPr/>
                    <a:lstStyle/>
                    <a:p>
                      <a:pPr marL="182563" marR="76200" indent="-182563" algn="just" eaLnBrk="0" fontAlgn="ctr" latinLnBrk="1" hangingPunct="0">
                        <a:lnSpc>
                          <a:spcPct val="100000"/>
                        </a:lnSpc>
                        <a:spcBef>
                          <a:spcPts val="0"/>
                        </a:spcBef>
                        <a:spcAft>
                          <a:spcPts val="0"/>
                        </a:spcAft>
                      </a:pPr>
                      <a:r>
                        <a:rPr lang="zh-TW" sz="1800" kern="100" dirty="0" smtClean="0">
                          <a:solidFill>
                            <a:srgbClr val="000000"/>
                          </a:solidFill>
                          <a:latin typeface="Times New Roman"/>
                          <a:ea typeface="標楷體"/>
                          <a:cs typeface="Times New Roman"/>
                        </a:rPr>
                        <a:t>第三</a:t>
                      </a:r>
                      <a:r>
                        <a:rPr lang="zh-TW" sz="1800" kern="100" dirty="0">
                          <a:solidFill>
                            <a:srgbClr val="000000"/>
                          </a:solidFill>
                          <a:latin typeface="Times New Roman"/>
                          <a:ea typeface="標楷體"/>
                          <a:cs typeface="Times New Roman"/>
                        </a:rPr>
                        <a:t>條</a:t>
                      </a:r>
                      <a:r>
                        <a:rPr lang="en-US" sz="1800" kern="100" dirty="0">
                          <a:solidFill>
                            <a:srgbClr val="000000"/>
                          </a:solidFill>
                          <a:latin typeface="Times New Roman"/>
                          <a:ea typeface="標楷體"/>
                          <a:cs typeface="Times New Roman"/>
                        </a:rPr>
                        <a:t>  </a:t>
                      </a:r>
                      <a:r>
                        <a:rPr lang="zh-TW" sz="1800" strike="sngStrike" kern="100" dirty="0">
                          <a:solidFill>
                            <a:schemeClr val="tx1"/>
                          </a:solidFill>
                          <a:latin typeface="Times New Roman"/>
                          <a:ea typeface="標楷體"/>
                          <a:cs typeface="Times New Roman"/>
                        </a:rPr>
                        <a:t>電視節目內容不得違反廣播電視法第二十一條或衛星廣播電視法第二十七條第三項之規定。</a:t>
                      </a:r>
                      <a:r>
                        <a:rPr lang="en-US" sz="1800" kern="100" dirty="0">
                          <a:solidFill>
                            <a:schemeClr val="tx1"/>
                          </a:solidFill>
                          <a:latin typeface="Times New Roman"/>
                          <a:ea typeface="標楷體"/>
                          <a:cs typeface="Times New Roman"/>
                        </a:rPr>
                        <a:t>      </a:t>
                      </a:r>
                      <a:endParaRPr lang="en-US" sz="1800" kern="100" dirty="0" smtClean="0">
                        <a:solidFill>
                          <a:schemeClr val="tx1"/>
                        </a:solidFill>
                        <a:latin typeface="Times New Roman"/>
                        <a:ea typeface="標楷體"/>
                        <a:cs typeface="Times New Roman"/>
                      </a:endParaRPr>
                    </a:p>
                    <a:p>
                      <a:pPr marL="182563" marR="76200" indent="-182563" algn="just" eaLnBrk="0" fontAlgn="ctr" latinLnBrk="1" hangingPunct="0">
                        <a:lnSpc>
                          <a:spcPct val="100000"/>
                        </a:lnSpc>
                        <a:spcBef>
                          <a:spcPts val="0"/>
                        </a:spcBef>
                        <a:spcAft>
                          <a:spcPts val="0"/>
                        </a:spcAft>
                      </a:pPr>
                      <a:r>
                        <a:rPr lang="zh-TW" altLang="en-US" sz="1800" kern="100" dirty="0" smtClean="0">
                          <a:solidFill>
                            <a:srgbClr val="000000"/>
                          </a:solidFill>
                          <a:latin typeface="Times New Roman"/>
                          <a:ea typeface="標楷體"/>
                          <a:cs typeface="Times New Roman"/>
                        </a:rPr>
                        <a:t>           </a:t>
                      </a:r>
                      <a:r>
                        <a:rPr lang="zh-TW" sz="1800" kern="100" dirty="0" smtClean="0">
                          <a:solidFill>
                            <a:srgbClr val="000000"/>
                          </a:solidFill>
                          <a:latin typeface="Times New Roman"/>
                          <a:ea typeface="標楷體"/>
                          <a:cs typeface="Times New Roman"/>
                        </a:rPr>
                        <a:t>電視</a:t>
                      </a:r>
                      <a:r>
                        <a:rPr lang="zh-TW" sz="1800" kern="100" dirty="0">
                          <a:solidFill>
                            <a:srgbClr val="000000"/>
                          </a:solidFill>
                          <a:latin typeface="Times New Roman"/>
                          <a:ea typeface="標楷體"/>
                          <a:cs typeface="Times New Roman"/>
                        </a:rPr>
                        <a:t>事業應依本辦法之規定，將節目分為下列</a:t>
                      </a:r>
                      <a:r>
                        <a:rPr lang="zh-TW" sz="1800" u="sng" kern="100" dirty="0">
                          <a:solidFill>
                            <a:srgbClr val="000000"/>
                          </a:solidFill>
                          <a:latin typeface="Times New Roman"/>
                          <a:ea typeface="標楷體"/>
                          <a:cs typeface="Times New Roman"/>
                        </a:rPr>
                        <a:t>五</a:t>
                      </a:r>
                      <a:r>
                        <a:rPr lang="zh-TW" sz="1800" kern="100" dirty="0">
                          <a:solidFill>
                            <a:srgbClr val="000000"/>
                          </a:solidFill>
                          <a:latin typeface="Times New Roman"/>
                          <a:ea typeface="標楷體"/>
                          <a:cs typeface="Times New Roman"/>
                        </a:rPr>
                        <a:t>級，標示分級標識（如附圖），並依附表一規定時段播送</a:t>
                      </a:r>
                      <a:r>
                        <a:rPr lang="zh-TW" sz="1800" u="sng" kern="100" dirty="0">
                          <a:solidFill>
                            <a:schemeClr val="tx1"/>
                          </a:solidFill>
                          <a:latin typeface="Times New Roman"/>
                          <a:ea typeface="標楷體"/>
                          <a:cs typeface="Times New Roman"/>
                        </a:rPr>
                        <a:t>，且不得違反附表二所列不得播出之例示</a:t>
                      </a:r>
                      <a:r>
                        <a:rPr lang="zh-TW" sz="1800" u="sng" kern="100" dirty="0" smtClean="0">
                          <a:solidFill>
                            <a:schemeClr val="tx1"/>
                          </a:solidFill>
                          <a:latin typeface="Times New Roman"/>
                          <a:ea typeface="標楷體"/>
                          <a:cs typeface="Times New Roman"/>
                        </a:rPr>
                        <a:t>：</a:t>
                      </a:r>
                      <a:endParaRPr lang="en-US" altLang="zh-TW" sz="1800" kern="100" dirty="0" smtClean="0">
                        <a:solidFill>
                          <a:schemeClr val="tx1"/>
                        </a:solidFill>
                        <a:latin typeface="Calibri"/>
                        <a:ea typeface="新細明體"/>
                        <a:cs typeface="Times New Roman"/>
                      </a:endParaRPr>
                    </a:p>
                    <a:p>
                      <a:pPr marL="182563" marR="76200" indent="0" algn="just" eaLnBrk="0" fontAlgn="ctr" latinLnBrk="1" hangingPunct="0">
                        <a:lnSpc>
                          <a:spcPct val="100000"/>
                        </a:lnSpc>
                        <a:spcBef>
                          <a:spcPts val="0"/>
                        </a:spcBef>
                        <a:spcAft>
                          <a:spcPts val="0"/>
                        </a:spcAft>
                      </a:pPr>
                      <a:r>
                        <a:rPr lang="zh-TW" sz="1800" kern="100" dirty="0" smtClean="0">
                          <a:solidFill>
                            <a:srgbClr val="000000"/>
                          </a:solidFill>
                          <a:latin typeface="Times New Roman"/>
                          <a:ea typeface="標楷體"/>
                          <a:cs typeface="Times New Roman"/>
                        </a:rPr>
                        <a:t>一</a:t>
                      </a:r>
                      <a:r>
                        <a:rPr lang="zh-TW" sz="1800" kern="100" dirty="0">
                          <a:solidFill>
                            <a:srgbClr val="000000"/>
                          </a:solidFill>
                          <a:latin typeface="Times New Roman"/>
                          <a:ea typeface="標楷體"/>
                          <a:cs typeface="Times New Roman"/>
                        </a:rPr>
                        <a:t>、限制級（簡稱「限」級）：未滿十八歲</a:t>
                      </a:r>
                      <a:r>
                        <a:rPr lang="zh-TW" sz="1800" u="sng" kern="100" dirty="0">
                          <a:solidFill>
                            <a:srgbClr val="000000"/>
                          </a:solidFill>
                          <a:latin typeface="Times New Roman"/>
                          <a:ea typeface="標楷體"/>
                          <a:cs typeface="Times New Roman"/>
                        </a:rPr>
                        <a:t>之人</a:t>
                      </a:r>
                      <a:r>
                        <a:rPr lang="zh-TW" sz="1800" kern="100" dirty="0">
                          <a:solidFill>
                            <a:srgbClr val="000000"/>
                          </a:solidFill>
                          <a:latin typeface="Times New Roman"/>
                          <a:ea typeface="標楷體"/>
                          <a:cs typeface="Times New Roman"/>
                        </a:rPr>
                        <a:t>不宜觀賞。</a:t>
                      </a:r>
                      <a:endParaRPr lang="zh-TW" sz="1800" kern="100" dirty="0">
                        <a:latin typeface="Times New Roman"/>
                        <a:ea typeface="新細明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a:solidFill>
                            <a:srgbClr val="000000"/>
                          </a:solidFill>
                          <a:latin typeface="Times New Roman"/>
                          <a:ea typeface="標楷體"/>
                          <a:cs typeface="Times New Roman"/>
                        </a:rPr>
                        <a:t>二、輔導十五歲級（簡稱「輔十五」級）：未滿十五歲之人不宜觀賞。</a:t>
                      </a:r>
                      <a:endParaRPr lang="zh-TW" sz="1800" kern="100" dirty="0">
                        <a:latin typeface="Times New Roman"/>
                        <a:ea typeface="新細明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a:solidFill>
                            <a:srgbClr val="000000"/>
                          </a:solidFill>
                          <a:latin typeface="Times New Roman"/>
                          <a:ea typeface="標楷體"/>
                          <a:cs typeface="Times New Roman"/>
                        </a:rPr>
                        <a:t>三</a:t>
                      </a:r>
                      <a:r>
                        <a:rPr lang="zh-TW" sz="1800" kern="100" dirty="0">
                          <a:solidFill>
                            <a:srgbClr val="000000"/>
                          </a:solidFill>
                          <a:latin typeface="Times New Roman"/>
                          <a:ea typeface="標楷體"/>
                          <a:cs typeface="Times New Roman"/>
                        </a:rPr>
                        <a:t>、輔導</a:t>
                      </a:r>
                      <a:r>
                        <a:rPr lang="zh-TW" sz="1800" u="sng" kern="100" dirty="0">
                          <a:solidFill>
                            <a:srgbClr val="000000"/>
                          </a:solidFill>
                          <a:latin typeface="Times New Roman"/>
                          <a:ea typeface="標楷體"/>
                          <a:cs typeface="Times New Roman"/>
                        </a:rPr>
                        <a:t>十二歲</a:t>
                      </a:r>
                      <a:r>
                        <a:rPr lang="zh-TW" sz="1800" kern="100" dirty="0">
                          <a:solidFill>
                            <a:srgbClr val="000000"/>
                          </a:solidFill>
                          <a:latin typeface="Times New Roman"/>
                          <a:ea typeface="標楷體"/>
                          <a:cs typeface="Times New Roman"/>
                        </a:rPr>
                        <a:t>級（簡稱「輔</a:t>
                      </a:r>
                      <a:r>
                        <a:rPr lang="zh-TW" sz="1800" u="sng" kern="100" dirty="0">
                          <a:solidFill>
                            <a:srgbClr val="000000"/>
                          </a:solidFill>
                          <a:latin typeface="Times New Roman"/>
                          <a:ea typeface="標楷體"/>
                          <a:cs typeface="Times New Roman"/>
                        </a:rPr>
                        <a:t>十二</a:t>
                      </a:r>
                      <a:r>
                        <a:rPr lang="zh-TW" sz="1800" kern="100" dirty="0">
                          <a:solidFill>
                            <a:srgbClr val="000000"/>
                          </a:solidFill>
                          <a:latin typeface="Times New Roman"/>
                          <a:ea typeface="標楷體"/>
                          <a:cs typeface="Times New Roman"/>
                        </a:rPr>
                        <a:t>」級）：未滿十二歲之兒童不宜觀賞</a:t>
                      </a:r>
                      <a:r>
                        <a:rPr lang="zh-TW" sz="1800" kern="100" dirty="0" smtClean="0">
                          <a:solidFill>
                            <a:srgbClr val="000000"/>
                          </a:solidFill>
                          <a:latin typeface="Times New Roman"/>
                          <a:ea typeface="標楷體"/>
                          <a:cs typeface="Times New Roman"/>
                        </a:rPr>
                        <a:t>。</a:t>
                      </a:r>
                      <a:endParaRPr lang="en-US" altLang="zh-TW" sz="1800" u="sng" kern="100" dirty="0" smtClean="0">
                        <a:solidFill>
                          <a:srgbClr val="000000"/>
                        </a:solidFill>
                        <a:latin typeface="Times New Roman"/>
                        <a:ea typeface="標楷體"/>
                        <a:cs typeface="Times New Roman"/>
                      </a:endParaRPr>
                    </a:p>
                    <a:p>
                      <a:pPr marL="381000" marR="76200" indent="-198438" algn="just" defTabSz="914400" rtl="0" eaLnBrk="0" fontAlgn="ctr" latinLnBrk="1" hangingPunct="0">
                        <a:lnSpc>
                          <a:spcPct val="100000"/>
                        </a:lnSpc>
                        <a:spcBef>
                          <a:spcPts val="0"/>
                        </a:spcBef>
                        <a:spcAft>
                          <a:spcPts val="0"/>
                        </a:spcAft>
                        <a:buClrTx/>
                        <a:buSzTx/>
                        <a:buFontTx/>
                        <a:buNone/>
                        <a:tabLst/>
                        <a:defRPr/>
                      </a:pPr>
                      <a:r>
                        <a:rPr lang="zh-TW" altLang="zh-TW" sz="1800" u="sng" kern="1200" dirty="0" smtClean="0">
                          <a:solidFill>
                            <a:schemeClr val="dk1"/>
                          </a:solidFill>
                          <a:latin typeface="+mn-lt"/>
                          <a:ea typeface="+mn-ea"/>
                          <a:cs typeface="+mn-cs"/>
                        </a:rPr>
                        <a:t>四</a:t>
                      </a:r>
                      <a:r>
                        <a:rPr lang="zh-TW" altLang="zh-TW" sz="1800" kern="1200" dirty="0" smtClean="0">
                          <a:solidFill>
                            <a:schemeClr val="dk1"/>
                          </a:solidFill>
                          <a:latin typeface="+mn-lt"/>
                          <a:ea typeface="+mn-ea"/>
                          <a:cs typeface="+mn-cs"/>
                        </a:rPr>
                        <a:t>、保護級（簡稱「護」級）：未滿六歲之兒童不宜觀賞，六歲以上未滿十二歲之兒童需父母、師長或成年親友陪伴</a:t>
                      </a:r>
                      <a:r>
                        <a:rPr lang="zh-TW" altLang="zh-TW" sz="1800" u="sng" kern="1200" dirty="0" smtClean="0">
                          <a:solidFill>
                            <a:schemeClr val="dk1"/>
                          </a:solidFill>
                          <a:latin typeface="+mn-lt"/>
                          <a:ea typeface="+mn-ea"/>
                          <a:cs typeface="+mn-cs"/>
                        </a:rPr>
                        <a:t>輔導</a:t>
                      </a:r>
                      <a:r>
                        <a:rPr lang="zh-TW" altLang="zh-TW" sz="1800" kern="1200" dirty="0" smtClean="0">
                          <a:solidFill>
                            <a:schemeClr val="dk1"/>
                          </a:solidFill>
                          <a:latin typeface="+mn-lt"/>
                          <a:ea typeface="+mn-ea"/>
                          <a:cs typeface="+mn-cs"/>
                        </a:rPr>
                        <a:t>觀賞。</a:t>
                      </a:r>
                      <a:endParaRPr lang="en-US" altLang="zh-TW" sz="1800" u="sng" kern="100" dirty="0" smtClean="0">
                        <a:solidFill>
                          <a:srgbClr val="000000"/>
                        </a:solidFill>
                        <a:latin typeface="Times New Roman"/>
                        <a:ea typeface="標楷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smtClean="0">
                          <a:solidFill>
                            <a:srgbClr val="000000"/>
                          </a:solidFill>
                          <a:latin typeface="Times New Roman"/>
                          <a:ea typeface="標楷體"/>
                          <a:cs typeface="Times New Roman"/>
                        </a:rPr>
                        <a:t>五</a:t>
                      </a:r>
                      <a:r>
                        <a:rPr lang="zh-TW" sz="1800" kern="100" dirty="0">
                          <a:solidFill>
                            <a:srgbClr val="000000"/>
                          </a:solidFill>
                          <a:latin typeface="Times New Roman"/>
                          <a:ea typeface="標楷體"/>
                          <a:cs typeface="Times New Roman"/>
                        </a:rPr>
                        <a:t>、普遍級（簡稱「普」級）：一般觀眾皆可觀賞</a:t>
                      </a:r>
                      <a:r>
                        <a:rPr lang="zh-TW" sz="1800" kern="100" dirty="0" smtClean="0">
                          <a:solidFill>
                            <a:srgbClr val="000000"/>
                          </a:solidFill>
                          <a:latin typeface="Times New Roman"/>
                          <a:ea typeface="標楷體"/>
                          <a:cs typeface="Times New Roman"/>
                        </a:rPr>
                        <a:t>。</a:t>
                      </a:r>
                      <a:endParaRPr lang="en-US" altLang="zh-TW" sz="1800" kern="100" dirty="0" smtClean="0">
                        <a:solidFill>
                          <a:srgbClr val="000000"/>
                        </a:solidFill>
                        <a:latin typeface="Times New Roman"/>
                        <a:ea typeface="標楷體"/>
                        <a:cs typeface="Times New Roman"/>
                      </a:endParaRPr>
                    </a:p>
                  </a:txBody>
                  <a:tcPr marL="17780" marR="17780" marT="0" marB="0"/>
                </a:tc>
                <a:tc>
                  <a:txBody>
                    <a:bodyPr/>
                    <a:lstStyle/>
                    <a:p>
                      <a:pPr marL="182563" marR="76200" indent="-182563"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第三條</a:t>
                      </a:r>
                      <a:r>
                        <a:rPr lang="en-US" sz="1800" kern="100" dirty="0">
                          <a:solidFill>
                            <a:srgbClr val="000000"/>
                          </a:solidFill>
                          <a:latin typeface="Times New Roman"/>
                          <a:ea typeface="標楷體"/>
                          <a:cs typeface="Times New Roman"/>
                        </a:rPr>
                        <a:t>  </a:t>
                      </a:r>
                      <a:r>
                        <a:rPr lang="zh-TW" sz="1800" u="sng" kern="100" dirty="0">
                          <a:solidFill>
                            <a:srgbClr val="000000"/>
                          </a:solidFill>
                          <a:latin typeface="Times New Roman"/>
                          <a:ea typeface="標楷體"/>
                          <a:cs typeface="Times New Roman"/>
                        </a:rPr>
                        <a:t>電視節目內容不得違反廣播電視法第二十一條或衛星廣播電視法第二十七條第三項之規定</a:t>
                      </a:r>
                      <a:r>
                        <a:rPr lang="zh-TW" sz="1800" u="sng" kern="100" dirty="0" smtClean="0">
                          <a:solidFill>
                            <a:srgbClr val="000000"/>
                          </a:solidFill>
                          <a:latin typeface="Times New Roman"/>
                          <a:ea typeface="標楷體"/>
                          <a:cs typeface="Times New Roman"/>
                        </a:rPr>
                        <a:t>。</a:t>
                      </a:r>
                      <a:endParaRPr lang="en-US" altLang="zh-TW" sz="1800" u="sng" kern="100" dirty="0" smtClean="0">
                        <a:solidFill>
                          <a:srgbClr val="000000"/>
                        </a:solidFill>
                        <a:latin typeface="Times New Roman"/>
                        <a:ea typeface="標楷體"/>
                        <a:cs typeface="Times New Roman"/>
                      </a:endParaRPr>
                    </a:p>
                    <a:p>
                      <a:pPr marL="182563" marR="76200" indent="-182563" algn="just" eaLnBrk="0" fontAlgn="ctr" latinLnBrk="1" hangingPunct="0">
                        <a:lnSpc>
                          <a:spcPct val="100000"/>
                        </a:lnSpc>
                        <a:spcBef>
                          <a:spcPts val="0"/>
                        </a:spcBef>
                        <a:spcAft>
                          <a:spcPts val="0"/>
                        </a:spcAft>
                      </a:pPr>
                      <a:r>
                        <a:rPr lang="en-US" sz="1800" kern="100" dirty="0" smtClean="0">
                          <a:solidFill>
                            <a:srgbClr val="000000"/>
                          </a:solidFill>
                          <a:latin typeface="Times New Roman"/>
                          <a:ea typeface="標楷體"/>
                          <a:cs typeface="Times New Roman"/>
                        </a:rPr>
                        <a:t>            </a:t>
                      </a:r>
                      <a:r>
                        <a:rPr lang="zh-TW" sz="1800" kern="100" dirty="0" smtClean="0">
                          <a:solidFill>
                            <a:srgbClr val="000000"/>
                          </a:solidFill>
                          <a:latin typeface="Times New Roman"/>
                          <a:ea typeface="標楷體"/>
                          <a:cs typeface="Times New Roman"/>
                        </a:rPr>
                        <a:t>電視</a:t>
                      </a:r>
                      <a:r>
                        <a:rPr lang="zh-TW" sz="1800" kern="100" dirty="0">
                          <a:solidFill>
                            <a:srgbClr val="000000"/>
                          </a:solidFill>
                          <a:latin typeface="Times New Roman"/>
                          <a:ea typeface="標楷體"/>
                          <a:cs typeface="Times New Roman"/>
                        </a:rPr>
                        <a:t>事業</a:t>
                      </a:r>
                      <a:r>
                        <a:rPr lang="zh-TW" sz="1800" u="sng" kern="100" dirty="0">
                          <a:solidFill>
                            <a:srgbClr val="000000"/>
                          </a:solidFill>
                          <a:latin typeface="Times New Roman"/>
                          <a:ea typeface="標楷體"/>
                          <a:cs typeface="Times New Roman"/>
                        </a:rPr>
                        <a:t>對未違反前項規定之節目，</a:t>
                      </a:r>
                      <a:r>
                        <a:rPr lang="zh-TW" sz="1800" kern="100" dirty="0">
                          <a:solidFill>
                            <a:srgbClr val="000000"/>
                          </a:solidFill>
                          <a:latin typeface="Times New Roman"/>
                          <a:ea typeface="標楷體"/>
                          <a:cs typeface="Times New Roman"/>
                        </a:rPr>
                        <a:t>應依本辦法之規定，將節目分為下列</a:t>
                      </a:r>
                      <a:r>
                        <a:rPr lang="zh-TW" sz="1800" u="sng" kern="100" dirty="0">
                          <a:solidFill>
                            <a:srgbClr val="000000"/>
                          </a:solidFill>
                          <a:latin typeface="Times New Roman"/>
                          <a:ea typeface="標楷體"/>
                          <a:cs typeface="Times New Roman"/>
                        </a:rPr>
                        <a:t>四</a:t>
                      </a:r>
                      <a:r>
                        <a:rPr lang="zh-TW" sz="1800" kern="100" dirty="0">
                          <a:solidFill>
                            <a:srgbClr val="000000"/>
                          </a:solidFill>
                          <a:latin typeface="Times New Roman"/>
                          <a:ea typeface="標楷體"/>
                          <a:cs typeface="Times New Roman"/>
                        </a:rPr>
                        <a:t>級，標示分級標識（如附圖），並依附表一規定時段播送</a:t>
                      </a:r>
                      <a:r>
                        <a:rPr lang="zh-TW" sz="1800" kern="100" dirty="0" smtClean="0">
                          <a:solidFill>
                            <a:srgbClr val="000000"/>
                          </a:solidFill>
                          <a:latin typeface="Times New Roman"/>
                          <a:ea typeface="標楷體"/>
                          <a:cs typeface="Times New Roman"/>
                        </a:rPr>
                        <a:t>：</a:t>
                      </a:r>
                      <a:endParaRPr lang="en-US" altLang="zh-TW" sz="1800" kern="100" dirty="0" smtClean="0">
                        <a:latin typeface="Calibri"/>
                        <a:ea typeface="新細明體"/>
                        <a:cs typeface="Times New Roman"/>
                      </a:endParaRPr>
                    </a:p>
                    <a:p>
                      <a:pPr marL="365125" marR="76200" indent="-182563" algn="just" eaLnBrk="0" fontAlgn="ctr" latinLnBrk="1" hangingPunct="0">
                        <a:lnSpc>
                          <a:spcPct val="100000"/>
                        </a:lnSpc>
                        <a:spcBef>
                          <a:spcPts val="0"/>
                        </a:spcBef>
                        <a:spcAft>
                          <a:spcPts val="0"/>
                        </a:spcAft>
                      </a:pPr>
                      <a:r>
                        <a:rPr lang="zh-TW" sz="1800" kern="100" dirty="0" smtClean="0">
                          <a:solidFill>
                            <a:srgbClr val="000000"/>
                          </a:solidFill>
                          <a:latin typeface="Times New Roman"/>
                          <a:ea typeface="標楷體"/>
                          <a:cs typeface="Times New Roman"/>
                        </a:rPr>
                        <a:t>一</a:t>
                      </a:r>
                      <a:r>
                        <a:rPr lang="zh-TW" sz="1800" kern="100" dirty="0">
                          <a:solidFill>
                            <a:srgbClr val="000000"/>
                          </a:solidFill>
                          <a:latin typeface="Times New Roman"/>
                          <a:ea typeface="標楷體"/>
                          <a:cs typeface="Times New Roman"/>
                        </a:rPr>
                        <a:t>、</a:t>
                      </a:r>
                      <a:r>
                        <a:rPr lang="zh-TW" sz="1800" u="sng" kern="100" dirty="0">
                          <a:solidFill>
                            <a:srgbClr val="000000"/>
                          </a:solidFill>
                          <a:latin typeface="Times New Roman"/>
                          <a:ea typeface="標楷體"/>
                          <a:cs typeface="Times New Roman"/>
                        </a:rPr>
                        <a:t>限制</a:t>
                      </a:r>
                      <a:r>
                        <a:rPr lang="zh-TW" sz="1800" kern="100" dirty="0">
                          <a:solidFill>
                            <a:srgbClr val="000000"/>
                          </a:solidFill>
                          <a:latin typeface="Times New Roman"/>
                          <a:ea typeface="標楷體"/>
                          <a:cs typeface="Times New Roman"/>
                        </a:rPr>
                        <a:t>級</a:t>
                      </a:r>
                      <a:r>
                        <a:rPr lang="zh-TW" sz="1800" u="sng" kern="100" dirty="0">
                          <a:solidFill>
                            <a:srgbClr val="000000"/>
                          </a:solidFill>
                          <a:latin typeface="Times New Roman"/>
                          <a:ea typeface="標楷體"/>
                          <a:cs typeface="Times New Roman"/>
                        </a:rPr>
                        <a:t>（簡稱「限」級）</a:t>
                      </a:r>
                      <a:r>
                        <a:rPr lang="zh-TW" sz="1800" kern="100" dirty="0">
                          <a:solidFill>
                            <a:srgbClr val="000000"/>
                          </a:solidFill>
                          <a:latin typeface="Times New Roman"/>
                          <a:ea typeface="標楷體"/>
                          <a:cs typeface="Times New Roman"/>
                        </a:rPr>
                        <a:t>：未滿十八歲</a:t>
                      </a:r>
                      <a:r>
                        <a:rPr lang="zh-TW" sz="1800" u="sng" kern="100" dirty="0">
                          <a:solidFill>
                            <a:srgbClr val="000000"/>
                          </a:solidFill>
                          <a:latin typeface="Times New Roman"/>
                          <a:ea typeface="標楷體"/>
                          <a:cs typeface="Times New Roman"/>
                        </a:rPr>
                        <a:t>者</a:t>
                      </a:r>
                      <a:r>
                        <a:rPr lang="zh-TW" sz="1800" kern="100" dirty="0">
                          <a:solidFill>
                            <a:srgbClr val="000000"/>
                          </a:solidFill>
                          <a:latin typeface="Times New Roman"/>
                          <a:ea typeface="標楷體"/>
                          <a:cs typeface="Times New Roman"/>
                        </a:rPr>
                        <a:t>不宜觀賞。</a:t>
                      </a:r>
                      <a:endParaRPr lang="zh-TW" sz="1800" kern="100" dirty="0">
                        <a:latin typeface="Times New Roman"/>
                        <a:ea typeface="新細明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a:solidFill>
                            <a:srgbClr val="000000"/>
                          </a:solidFill>
                          <a:latin typeface="Times New Roman"/>
                          <a:ea typeface="標楷體"/>
                          <a:cs typeface="Times New Roman"/>
                        </a:rPr>
                        <a:t>二</a:t>
                      </a:r>
                      <a:r>
                        <a:rPr lang="zh-TW" sz="1800" kern="100" dirty="0">
                          <a:solidFill>
                            <a:srgbClr val="000000"/>
                          </a:solidFill>
                          <a:latin typeface="Times New Roman"/>
                          <a:ea typeface="標楷體"/>
                          <a:cs typeface="Times New Roman"/>
                        </a:rPr>
                        <a:t>、</a:t>
                      </a:r>
                      <a:r>
                        <a:rPr lang="zh-TW" sz="1800" u="sng" kern="100" dirty="0">
                          <a:solidFill>
                            <a:srgbClr val="000000"/>
                          </a:solidFill>
                          <a:latin typeface="Times New Roman"/>
                          <a:ea typeface="標楷體"/>
                          <a:cs typeface="Times New Roman"/>
                        </a:rPr>
                        <a:t>輔導</a:t>
                      </a:r>
                      <a:r>
                        <a:rPr lang="zh-TW" sz="1800" kern="100" dirty="0">
                          <a:solidFill>
                            <a:srgbClr val="000000"/>
                          </a:solidFill>
                          <a:latin typeface="Times New Roman"/>
                          <a:ea typeface="標楷體"/>
                          <a:cs typeface="Times New Roman"/>
                        </a:rPr>
                        <a:t>級</a:t>
                      </a:r>
                      <a:r>
                        <a:rPr lang="zh-TW" sz="1800" u="sng" kern="100" dirty="0">
                          <a:solidFill>
                            <a:srgbClr val="000000"/>
                          </a:solidFill>
                          <a:latin typeface="Times New Roman"/>
                          <a:ea typeface="標楷體"/>
                          <a:cs typeface="Times New Roman"/>
                        </a:rPr>
                        <a:t>（簡稱「輔」級）</a:t>
                      </a:r>
                      <a:r>
                        <a:rPr lang="zh-TW" sz="1800" kern="100" dirty="0">
                          <a:solidFill>
                            <a:srgbClr val="000000"/>
                          </a:solidFill>
                          <a:latin typeface="Times New Roman"/>
                          <a:ea typeface="標楷體"/>
                          <a:cs typeface="Times New Roman"/>
                        </a:rPr>
                        <a:t>：未滿十二歲之兒童不宜觀賞</a:t>
                      </a:r>
                      <a:r>
                        <a:rPr lang="zh-TW" sz="1800" u="sng" kern="100" dirty="0">
                          <a:solidFill>
                            <a:srgbClr val="000000"/>
                          </a:solidFill>
                          <a:latin typeface="Times New Roman"/>
                          <a:ea typeface="標楷體"/>
                          <a:cs typeface="Times New Roman"/>
                        </a:rPr>
                        <a:t>，十二歲以上未滿十八歲之少年需父母或師長輔導觀賞</a:t>
                      </a:r>
                      <a:r>
                        <a:rPr lang="zh-TW" sz="1800" kern="100" dirty="0">
                          <a:solidFill>
                            <a:srgbClr val="000000"/>
                          </a:solidFill>
                          <a:latin typeface="Times New Roman"/>
                          <a:ea typeface="標楷體"/>
                          <a:cs typeface="Times New Roman"/>
                        </a:rPr>
                        <a:t>。</a:t>
                      </a:r>
                      <a:endParaRPr lang="zh-TW" sz="1800" kern="100" dirty="0">
                        <a:latin typeface="Times New Roman"/>
                        <a:ea typeface="新細明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a:solidFill>
                            <a:srgbClr val="000000"/>
                          </a:solidFill>
                          <a:latin typeface="Times New Roman"/>
                          <a:ea typeface="標楷體"/>
                          <a:cs typeface="Times New Roman"/>
                        </a:rPr>
                        <a:t>三</a:t>
                      </a:r>
                      <a:r>
                        <a:rPr lang="zh-TW" sz="1800" kern="100" dirty="0">
                          <a:solidFill>
                            <a:srgbClr val="000000"/>
                          </a:solidFill>
                          <a:latin typeface="Times New Roman"/>
                          <a:ea typeface="標楷體"/>
                          <a:cs typeface="Times New Roman"/>
                        </a:rPr>
                        <a:t>、</a:t>
                      </a:r>
                      <a:r>
                        <a:rPr lang="zh-TW" sz="1800" u="sng" kern="100" dirty="0">
                          <a:solidFill>
                            <a:srgbClr val="000000"/>
                          </a:solidFill>
                          <a:latin typeface="Times New Roman"/>
                          <a:ea typeface="標楷體"/>
                          <a:cs typeface="Times New Roman"/>
                        </a:rPr>
                        <a:t>保護</a:t>
                      </a:r>
                      <a:r>
                        <a:rPr lang="zh-TW" sz="1800" kern="100" dirty="0">
                          <a:solidFill>
                            <a:srgbClr val="000000"/>
                          </a:solidFill>
                          <a:latin typeface="Times New Roman"/>
                          <a:ea typeface="標楷體"/>
                          <a:cs typeface="Times New Roman"/>
                        </a:rPr>
                        <a:t>級</a:t>
                      </a:r>
                      <a:r>
                        <a:rPr lang="zh-TW" sz="1800" u="sng" kern="100" dirty="0">
                          <a:solidFill>
                            <a:srgbClr val="000000"/>
                          </a:solidFill>
                          <a:latin typeface="Times New Roman"/>
                          <a:ea typeface="標楷體"/>
                          <a:cs typeface="Times New Roman"/>
                        </a:rPr>
                        <a:t>（簡稱「護」級）</a:t>
                      </a:r>
                      <a:r>
                        <a:rPr lang="zh-TW" sz="1800" kern="100" dirty="0">
                          <a:solidFill>
                            <a:srgbClr val="000000"/>
                          </a:solidFill>
                          <a:latin typeface="Times New Roman"/>
                          <a:ea typeface="標楷體"/>
                          <a:cs typeface="Times New Roman"/>
                        </a:rPr>
                        <a:t>：未滿六歲之兒童不宜觀賞，六歲以上未滿十二歲之兒童需父母、師長或成年親友陪伴觀賞。</a:t>
                      </a:r>
                      <a:endParaRPr lang="zh-TW" sz="1800" kern="100" dirty="0">
                        <a:latin typeface="Times New Roman"/>
                        <a:ea typeface="新細明體"/>
                        <a:cs typeface="Times New Roman"/>
                      </a:endParaRPr>
                    </a:p>
                    <a:p>
                      <a:pPr marL="381000" marR="76200" indent="-198438" algn="just" eaLnBrk="0" fontAlgn="ctr" latinLnBrk="1" hangingPunct="0">
                        <a:lnSpc>
                          <a:spcPct val="100000"/>
                        </a:lnSpc>
                        <a:spcBef>
                          <a:spcPts val="0"/>
                        </a:spcBef>
                        <a:spcAft>
                          <a:spcPts val="0"/>
                        </a:spcAft>
                      </a:pPr>
                      <a:r>
                        <a:rPr lang="zh-TW" sz="1800" u="sng" kern="100" dirty="0">
                          <a:solidFill>
                            <a:srgbClr val="000000"/>
                          </a:solidFill>
                          <a:latin typeface="Times New Roman"/>
                          <a:ea typeface="標楷體"/>
                          <a:cs typeface="Times New Roman"/>
                        </a:rPr>
                        <a:t>四</a:t>
                      </a:r>
                      <a:r>
                        <a:rPr lang="zh-TW" sz="1800" kern="100" dirty="0">
                          <a:solidFill>
                            <a:srgbClr val="000000"/>
                          </a:solidFill>
                          <a:latin typeface="Times New Roman"/>
                          <a:ea typeface="標楷體"/>
                          <a:cs typeface="Times New Roman"/>
                        </a:rPr>
                        <a:t>、</a:t>
                      </a:r>
                      <a:r>
                        <a:rPr lang="zh-TW" sz="1800" u="sng" kern="100" dirty="0">
                          <a:solidFill>
                            <a:srgbClr val="000000"/>
                          </a:solidFill>
                          <a:latin typeface="Times New Roman"/>
                          <a:ea typeface="標楷體"/>
                          <a:cs typeface="Times New Roman"/>
                        </a:rPr>
                        <a:t>普遍</a:t>
                      </a:r>
                      <a:r>
                        <a:rPr lang="zh-TW" sz="1800" kern="100" dirty="0">
                          <a:solidFill>
                            <a:srgbClr val="000000"/>
                          </a:solidFill>
                          <a:latin typeface="Times New Roman"/>
                          <a:ea typeface="標楷體"/>
                          <a:cs typeface="Times New Roman"/>
                        </a:rPr>
                        <a:t>級</a:t>
                      </a:r>
                      <a:r>
                        <a:rPr lang="zh-TW" sz="1800" u="sng" kern="100" dirty="0">
                          <a:solidFill>
                            <a:srgbClr val="000000"/>
                          </a:solidFill>
                          <a:latin typeface="Times New Roman"/>
                          <a:ea typeface="標楷體"/>
                          <a:cs typeface="Times New Roman"/>
                        </a:rPr>
                        <a:t>（簡稱「普」級）</a:t>
                      </a:r>
                      <a:r>
                        <a:rPr lang="zh-TW" sz="1800" kern="100" dirty="0">
                          <a:solidFill>
                            <a:srgbClr val="000000"/>
                          </a:solidFill>
                          <a:latin typeface="Times New Roman"/>
                          <a:ea typeface="標楷體"/>
                          <a:cs typeface="Times New Roman"/>
                        </a:rPr>
                        <a:t>：一般觀眾皆可觀賞。</a:t>
                      </a:r>
                      <a:endParaRPr lang="zh-TW" sz="1800" kern="100" dirty="0">
                        <a:latin typeface="Times New Roman"/>
                        <a:ea typeface="新細明體"/>
                        <a:cs typeface="Times New Roman"/>
                      </a:endParaRPr>
                    </a:p>
                  </a:txBody>
                  <a:tcPr marL="17780" marR="17780" marT="0" marB="0"/>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260350"/>
            <a:ext cx="6756400" cy="592138"/>
          </a:xfrm>
        </p:spPr>
        <p:txBody>
          <a:bodyPr/>
          <a:lstStyle/>
          <a:p>
            <a:r>
              <a:rPr lang="zh-TW" altLang="en-US" dirty="0" smtClean="0"/>
              <a:t>五、逐條對照</a:t>
            </a:r>
            <a:r>
              <a:rPr lang="zh-TW" altLang="zh-TW" dirty="0" smtClean="0"/>
              <a:t>（</a:t>
            </a:r>
            <a:r>
              <a:rPr lang="en-US" altLang="zh-TW" dirty="0" smtClean="0"/>
              <a:t>3/11</a:t>
            </a:r>
            <a:r>
              <a:rPr lang="zh-TW" altLang="zh-TW" dirty="0" smtClean="0"/>
              <a:t>）</a:t>
            </a:r>
            <a:endParaRPr lang="zh-TW" altLang="en-US" dirty="0" smtClean="0"/>
          </a:p>
        </p:txBody>
      </p:sp>
      <p:graphicFrame>
        <p:nvGraphicFramePr>
          <p:cNvPr id="4" name="表格 3"/>
          <p:cNvGraphicFramePr>
            <a:graphicFrameLocks noGrp="1"/>
          </p:cNvGraphicFramePr>
          <p:nvPr/>
        </p:nvGraphicFramePr>
        <p:xfrm>
          <a:off x="36513" y="968672"/>
          <a:ext cx="9144000" cy="5889328"/>
        </p:xfrm>
        <a:graphic>
          <a:graphicData uri="http://schemas.openxmlformats.org/drawingml/2006/table">
            <a:tbl>
              <a:tblPr firstRow="1" bandRow="1">
                <a:tableStyleId>{5C22544A-7EE6-4342-B048-85BDC9FD1C3A}</a:tableStyleId>
              </a:tblPr>
              <a:tblGrid>
                <a:gridCol w="4572000"/>
                <a:gridCol w="4572000"/>
              </a:tblGrid>
              <a:tr h="389776">
                <a:tc>
                  <a:txBody>
                    <a:bodyPr/>
                    <a:lstStyle/>
                    <a:p>
                      <a:pPr marL="152400" indent="-152400" algn="ctr" defTabSz="914400" rtl="0" eaLnBrk="1" fontAlgn="auto" latinLnBrk="0" hangingPunct="1">
                        <a:lnSpc>
                          <a:spcPct val="100000"/>
                        </a:lnSpc>
                        <a:spcBef>
                          <a:spcPts val="0"/>
                        </a:spcBef>
                        <a:spcAft>
                          <a:spcPts val="0"/>
                        </a:spcAft>
                      </a:pPr>
                      <a:r>
                        <a:rPr lang="zh-TW" altLang="en-US" sz="2000" kern="0" dirty="0" smtClean="0">
                          <a:solidFill>
                            <a:schemeClr val="bg1"/>
                          </a:solidFill>
                          <a:latin typeface="Calibri"/>
                          <a:ea typeface="標楷體"/>
                          <a:cs typeface="Times New Roman"/>
                        </a:rPr>
                        <a:t>修正</a:t>
                      </a:r>
                      <a:r>
                        <a:rPr lang="zh-TW" sz="2000" kern="0" dirty="0" smtClean="0">
                          <a:solidFill>
                            <a:schemeClr val="bg1"/>
                          </a:solidFill>
                          <a:latin typeface="Calibri"/>
                          <a:ea typeface="標楷體"/>
                          <a:cs typeface="Times New Roman"/>
                        </a:rPr>
                        <a:t>條文</a:t>
                      </a:r>
                      <a:endParaRPr lang="zh-TW" sz="2000" kern="0" dirty="0">
                        <a:solidFill>
                          <a:schemeClr val="bg1"/>
                        </a:solidFill>
                        <a:latin typeface="Calibri"/>
                        <a:ea typeface="標楷體"/>
                        <a:cs typeface="Times New Roman"/>
                      </a:endParaRPr>
                    </a:p>
                  </a:txBody>
                  <a:tcPr marL="17780" marR="17780" marT="0" marB="0" anchor="ctr"/>
                </a:tc>
                <a:tc>
                  <a:txBody>
                    <a:bodyPr/>
                    <a:lstStyle/>
                    <a:p>
                      <a:pPr marL="152400" indent="-152400" algn="ctr" defTabSz="914400" rtl="0" eaLnBrk="1" fontAlgn="auto" latinLnBrk="0" hangingPunct="1">
                        <a:lnSpc>
                          <a:spcPct val="100000"/>
                        </a:lnSpc>
                        <a:spcBef>
                          <a:spcPts val="0"/>
                        </a:spcBef>
                        <a:spcAft>
                          <a:spcPts val="0"/>
                        </a:spcAft>
                      </a:pPr>
                      <a:r>
                        <a:rPr lang="zh-TW" altLang="en-US" sz="2000" kern="0" dirty="0" smtClean="0">
                          <a:solidFill>
                            <a:schemeClr val="bg1"/>
                          </a:solidFill>
                          <a:latin typeface="Calibri"/>
                          <a:ea typeface="標楷體"/>
                          <a:cs typeface="Times New Roman"/>
                        </a:rPr>
                        <a:t>現行條文</a:t>
                      </a:r>
                      <a:endParaRPr lang="zh-TW" sz="2000" kern="0" dirty="0">
                        <a:solidFill>
                          <a:schemeClr val="bg1"/>
                        </a:solidFill>
                        <a:latin typeface="Calibri"/>
                        <a:ea typeface="標楷體"/>
                        <a:cs typeface="Times New Roman"/>
                      </a:endParaRPr>
                    </a:p>
                  </a:txBody>
                  <a:tcPr marL="17780" marR="17780" marT="0" marB="0" anchor="ctr"/>
                </a:tc>
              </a:tr>
              <a:tr h="5499552">
                <a:tc>
                  <a:txBody>
                    <a:bodyPr/>
                    <a:lstStyle/>
                    <a:p>
                      <a:pPr marL="274638" marR="76200" indent="-274638"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第四條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電視節目有下列情形之一，列為「限」級，並應鎖碼播送</a:t>
                      </a:r>
                      <a:r>
                        <a:rPr lang="zh-TW" sz="2000" kern="100" dirty="0" smtClean="0">
                          <a:solidFill>
                            <a:srgbClr val="000000"/>
                          </a:solidFill>
                          <a:latin typeface="Times New Roman"/>
                          <a:ea typeface="標楷體"/>
                          <a:cs typeface="Times New Roman"/>
                        </a:rPr>
                        <a:t>。</a:t>
                      </a:r>
                      <a:endParaRPr lang="en-US" altLang="zh-TW" sz="2000" kern="100" dirty="0" smtClean="0">
                        <a:solidFill>
                          <a:schemeClr val="dk1"/>
                        </a:solidFill>
                        <a:latin typeface="Calibri"/>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kern="100" dirty="0" smtClean="0">
                          <a:solidFill>
                            <a:srgbClr val="000000"/>
                          </a:solidFill>
                          <a:latin typeface="Times New Roman"/>
                          <a:ea typeface="標楷體"/>
                          <a:cs typeface="Times New Roman"/>
                        </a:rPr>
                        <a:t>一</a:t>
                      </a:r>
                      <a:r>
                        <a:rPr lang="zh-TW" sz="2000" kern="100" dirty="0">
                          <a:solidFill>
                            <a:srgbClr val="000000"/>
                          </a:solidFill>
                          <a:latin typeface="Times New Roman"/>
                          <a:ea typeface="標楷體"/>
                          <a:cs typeface="Times New Roman"/>
                        </a:rPr>
                        <a:t>、</a:t>
                      </a:r>
                      <a:r>
                        <a:rPr lang="zh-TW" sz="2000" u="sng" kern="100" dirty="0">
                          <a:solidFill>
                            <a:schemeClr val="tx1"/>
                          </a:solidFill>
                          <a:latin typeface="Times New Roman"/>
                          <a:ea typeface="標楷體"/>
                          <a:cs typeface="Times New Roman"/>
                        </a:rPr>
                        <a:t>過度</a:t>
                      </a:r>
                      <a:r>
                        <a:rPr lang="zh-TW" sz="2000" kern="100" dirty="0">
                          <a:solidFill>
                            <a:srgbClr val="000000"/>
                          </a:solidFill>
                          <a:latin typeface="Times New Roman"/>
                          <a:ea typeface="標楷體"/>
                          <a:cs typeface="Times New Roman"/>
                        </a:rPr>
                        <a:t>描述賭博、吸毒、販毒、搶劫、綁架、殺人或其他犯罪行為細節、自殺過程細節。</a:t>
                      </a:r>
                      <a:endParaRPr lang="zh-TW" sz="20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二、有恐怖、血腥、殘暴、變態等情節且表現方式強烈，</a:t>
                      </a:r>
                      <a:r>
                        <a:rPr lang="zh-TW" sz="2000" u="sng" kern="100" dirty="0">
                          <a:solidFill>
                            <a:srgbClr val="000000"/>
                          </a:solidFill>
                          <a:latin typeface="Times New Roman"/>
                          <a:ea typeface="標楷體"/>
                          <a:cs typeface="Times New Roman"/>
                        </a:rPr>
                        <a:t>十八歲以上之</a:t>
                      </a:r>
                      <a:r>
                        <a:rPr lang="zh-TW" sz="2000" kern="100" dirty="0">
                          <a:solidFill>
                            <a:srgbClr val="000000"/>
                          </a:solidFill>
                          <a:latin typeface="Times New Roman"/>
                          <a:ea typeface="標楷體"/>
                          <a:cs typeface="Times New Roman"/>
                        </a:rPr>
                        <a:t>人尚可接受者。</a:t>
                      </a:r>
                      <a:endParaRPr lang="zh-TW" sz="20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三、以動作、影像、語言、文字、對白、聲音</a:t>
                      </a:r>
                      <a:r>
                        <a:rPr lang="zh-TW" sz="2000" u="sng" kern="100" dirty="0">
                          <a:solidFill>
                            <a:srgbClr val="000000"/>
                          </a:solidFill>
                          <a:latin typeface="Times New Roman"/>
                          <a:ea typeface="標楷體"/>
                          <a:cs typeface="Times New Roman"/>
                        </a:rPr>
                        <a:t>表</a:t>
                      </a:r>
                      <a:r>
                        <a:rPr lang="zh-TW" sz="2000" kern="100" dirty="0">
                          <a:solidFill>
                            <a:srgbClr val="000000"/>
                          </a:solidFill>
                          <a:latin typeface="Times New Roman"/>
                          <a:ea typeface="標楷體"/>
                          <a:cs typeface="Times New Roman"/>
                        </a:rPr>
                        <a:t>現淫穢情態或強烈性暗示，</a:t>
                      </a:r>
                      <a:r>
                        <a:rPr lang="zh-TW" sz="2000" u="sng" kern="100" dirty="0">
                          <a:solidFill>
                            <a:srgbClr val="000000"/>
                          </a:solidFill>
                          <a:latin typeface="Times New Roman"/>
                          <a:ea typeface="標楷體"/>
                          <a:cs typeface="Times New Roman"/>
                        </a:rPr>
                        <a:t>十八歲以上之</a:t>
                      </a:r>
                      <a:r>
                        <a:rPr lang="zh-TW" sz="2000" kern="100" dirty="0">
                          <a:solidFill>
                            <a:srgbClr val="000000"/>
                          </a:solidFill>
                          <a:latin typeface="Times New Roman"/>
                          <a:ea typeface="標楷體"/>
                          <a:cs typeface="Times New Roman"/>
                        </a:rPr>
                        <a:t>人尚可接受者。</a:t>
                      </a:r>
                      <a:endParaRPr lang="zh-TW" sz="2000" kern="100" dirty="0">
                        <a:latin typeface="Times New Roman"/>
                        <a:ea typeface="新細明體"/>
                        <a:cs typeface="Times New Roman"/>
                      </a:endParaRPr>
                    </a:p>
                  </a:txBody>
                  <a:tcPr marL="17780" marR="17780" marT="0" marB="0"/>
                </a:tc>
                <a:tc>
                  <a:txBody>
                    <a:bodyPr/>
                    <a:lstStyle/>
                    <a:p>
                      <a:pPr marL="274638" marR="76200" indent="-274638"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第四條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電視節目有下列情形之一，</a:t>
                      </a:r>
                      <a:r>
                        <a:rPr lang="zh-TW" sz="2000" u="sng" kern="100" dirty="0">
                          <a:solidFill>
                            <a:srgbClr val="000000"/>
                          </a:solidFill>
                          <a:latin typeface="Times New Roman"/>
                          <a:ea typeface="標楷體"/>
                          <a:cs typeface="Times New Roman"/>
                        </a:rPr>
                        <a:t>不適合少年及兒童觀賞者，</a:t>
                      </a:r>
                      <a:r>
                        <a:rPr lang="zh-TW" sz="2000" kern="100" dirty="0">
                          <a:solidFill>
                            <a:srgbClr val="000000"/>
                          </a:solidFill>
                          <a:latin typeface="Times New Roman"/>
                          <a:ea typeface="標楷體"/>
                          <a:cs typeface="Times New Roman"/>
                        </a:rPr>
                        <a:t>列為「限」級，並應鎖碼播送</a:t>
                      </a:r>
                      <a:r>
                        <a:rPr lang="zh-TW" sz="2000" kern="100" dirty="0" smtClean="0">
                          <a:solidFill>
                            <a:srgbClr val="000000"/>
                          </a:solidFill>
                          <a:latin typeface="Times New Roman"/>
                          <a:ea typeface="標楷體"/>
                          <a:cs typeface="Times New Roman"/>
                        </a:rPr>
                        <a:t>。</a:t>
                      </a:r>
                      <a:endParaRPr lang="en-US" altLang="zh-TW" sz="2000" kern="100" dirty="0" smtClean="0">
                        <a:solidFill>
                          <a:srgbClr val="000000"/>
                        </a:solidFill>
                        <a:latin typeface="Times New Roman"/>
                        <a:ea typeface="標楷體"/>
                        <a:cs typeface="Times New Roman"/>
                      </a:endParaRPr>
                    </a:p>
                    <a:p>
                      <a:pPr marL="533400" marR="76200" indent="-258763" algn="just" eaLnBrk="0" fontAlgn="ctr" latinLnBrk="1" hangingPunct="0">
                        <a:lnSpc>
                          <a:spcPct val="100000"/>
                        </a:lnSpc>
                        <a:spcBef>
                          <a:spcPts val="0"/>
                        </a:spcBef>
                        <a:spcAft>
                          <a:spcPts val="0"/>
                        </a:spcAft>
                      </a:pPr>
                      <a:r>
                        <a:rPr lang="zh-TW" sz="2000" kern="100" dirty="0" smtClean="0">
                          <a:solidFill>
                            <a:srgbClr val="000000"/>
                          </a:solidFill>
                          <a:latin typeface="Times New Roman"/>
                          <a:ea typeface="標楷體"/>
                          <a:cs typeface="Times New Roman"/>
                        </a:rPr>
                        <a:t>一</a:t>
                      </a:r>
                      <a:r>
                        <a:rPr lang="zh-TW" sz="2000" kern="100" dirty="0">
                          <a:solidFill>
                            <a:srgbClr val="000000"/>
                          </a:solidFill>
                          <a:latin typeface="Times New Roman"/>
                          <a:ea typeface="標楷體"/>
                          <a:cs typeface="Times New Roman"/>
                        </a:rPr>
                        <a:t>、描述</a:t>
                      </a:r>
                      <a:r>
                        <a:rPr lang="zh-TW" sz="2000" u="sng" kern="100" dirty="0">
                          <a:solidFill>
                            <a:srgbClr val="000000"/>
                          </a:solidFill>
                          <a:latin typeface="Times New Roman"/>
                          <a:ea typeface="標楷體"/>
                          <a:cs typeface="Times New Roman"/>
                        </a:rPr>
                        <a:t>賭博、</a:t>
                      </a:r>
                      <a:r>
                        <a:rPr lang="zh-TW" sz="2000" kern="100" dirty="0">
                          <a:solidFill>
                            <a:srgbClr val="000000"/>
                          </a:solidFill>
                          <a:latin typeface="Times New Roman"/>
                          <a:ea typeface="標楷體"/>
                          <a:cs typeface="Times New Roman"/>
                        </a:rPr>
                        <a:t>吸毒、販毒、搶劫、綁架、殺人或其他犯罪行為細節、自殺過程細節。</a:t>
                      </a:r>
                      <a:endParaRPr lang="zh-TW" sz="20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二、有恐怖、血腥、殘暴、變態等情節且表現方式強烈，</a:t>
                      </a:r>
                      <a:r>
                        <a:rPr lang="zh-TW" sz="2000" u="sng" kern="100" dirty="0">
                          <a:solidFill>
                            <a:srgbClr val="000000"/>
                          </a:solidFill>
                          <a:latin typeface="Times New Roman"/>
                          <a:ea typeface="標楷體"/>
                          <a:cs typeface="Times New Roman"/>
                        </a:rPr>
                        <a:t>但一般成年</a:t>
                      </a:r>
                      <a:r>
                        <a:rPr lang="zh-TW" sz="2000" kern="100" dirty="0">
                          <a:solidFill>
                            <a:srgbClr val="000000"/>
                          </a:solidFill>
                          <a:latin typeface="Times New Roman"/>
                          <a:ea typeface="標楷體"/>
                          <a:cs typeface="Times New Roman"/>
                        </a:rPr>
                        <a:t>人尚可接受者。</a:t>
                      </a:r>
                      <a:endParaRPr lang="zh-TW" sz="20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三、以動作、影像、語言、文字、對白、聲音</a:t>
                      </a:r>
                      <a:r>
                        <a:rPr lang="zh-TW" sz="2000" u="sng" kern="100" dirty="0">
                          <a:solidFill>
                            <a:srgbClr val="000000"/>
                          </a:solidFill>
                          <a:latin typeface="Times New Roman"/>
                          <a:ea typeface="標楷體"/>
                          <a:cs typeface="Times New Roman"/>
                        </a:rPr>
                        <a:t>表</a:t>
                      </a:r>
                      <a:r>
                        <a:rPr lang="zh-TW" sz="2000" kern="100" dirty="0">
                          <a:solidFill>
                            <a:srgbClr val="000000"/>
                          </a:solidFill>
                          <a:latin typeface="Times New Roman"/>
                          <a:ea typeface="標楷體"/>
                          <a:cs typeface="Times New Roman"/>
                        </a:rPr>
                        <a:t>現淫穢情態或強烈性暗示，</a:t>
                      </a:r>
                      <a:r>
                        <a:rPr lang="zh-TW" sz="2000" u="sng" kern="100" dirty="0">
                          <a:solidFill>
                            <a:srgbClr val="000000"/>
                          </a:solidFill>
                          <a:latin typeface="Times New Roman"/>
                          <a:ea typeface="標楷體"/>
                          <a:cs typeface="Times New Roman"/>
                        </a:rPr>
                        <a:t>一般成年</a:t>
                      </a:r>
                      <a:r>
                        <a:rPr lang="zh-TW" sz="2000" kern="100" dirty="0">
                          <a:solidFill>
                            <a:srgbClr val="000000"/>
                          </a:solidFill>
                          <a:latin typeface="Times New Roman"/>
                          <a:ea typeface="標楷體"/>
                          <a:cs typeface="Times New Roman"/>
                        </a:rPr>
                        <a:t>人尚可接受者。</a:t>
                      </a:r>
                      <a:endParaRPr lang="zh-TW" sz="2000" kern="100" dirty="0">
                        <a:latin typeface="Times New Roman"/>
                        <a:ea typeface="新細明體"/>
                        <a:cs typeface="Times New Roman"/>
                      </a:endParaRPr>
                    </a:p>
                    <a:p>
                      <a:pPr marL="274638" indent="-274638">
                        <a:lnSpc>
                          <a:spcPct val="100000"/>
                        </a:lnSpc>
                        <a:spcBef>
                          <a:spcPts val="0"/>
                        </a:spcBef>
                        <a:spcAft>
                          <a:spcPts val="0"/>
                        </a:spcAft>
                      </a:pPr>
                      <a:r>
                        <a:rPr lang="en-US" sz="2000" kern="100" dirty="0">
                          <a:solidFill>
                            <a:srgbClr val="000000"/>
                          </a:solidFill>
                          <a:latin typeface="Times New Roman"/>
                          <a:ea typeface="標楷體"/>
                          <a:cs typeface="Times New Roman"/>
                        </a:rPr>
                        <a:t>      </a:t>
                      </a:r>
                      <a:r>
                        <a:rPr lang="zh-TW" altLang="en-US" sz="2000" kern="100" dirty="0" smtClean="0">
                          <a:solidFill>
                            <a:srgbClr val="000000"/>
                          </a:solidFill>
                          <a:latin typeface="Times New Roman"/>
                          <a:ea typeface="標楷體"/>
                          <a:cs typeface="Times New Roman"/>
                        </a:rPr>
                        <a:t>       </a:t>
                      </a:r>
                      <a:r>
                        <a:rPr lang="zh-TW" sz="2000" u="sng" kern="100" dirty="0" smtClean="0">
                          <a:solidFill>
                            <a:srgbClr val="000000"/>
                          </a:solidFill>
                          <a:latin typeface="Times New Roman"/>
                          <a:ea typeface="標楷體"/>
                          <a:cs typeface="Times New Roman"/>
                        </a:rPr>
                        <a:t>前項</a:t>
                      </a:r>
                      <a:r>
                        <a:rPr lang="zh-TW" sz="2000" u="sng" kern="100" dirty="0">
                          <a:solidFill>
                            <a:srgbClr val="000000"/>
                          </a:solidFill>
                          <a:latin typeface="Times New Roman"/>
                          <a:ea typeface="標楷體"/>
                          <a:cs typeface="Times New Roman"/>
                        </a:rPr>
                        <a:t>所稱鎖碼，係指有線廣播電視系統經營者、有線電視節目播送系統及直播衛星廣播電視服務事業播送之影像或聲音，須由收視戶經特殊解碼程序始能視、聽者。</a:t>
                      </a:r>
                      <a:endParaRPr lang="zh-TW" sz="2000" kern="100" dirty="0">
                        <a:latin typeface="Calibri"/>
                        <a:ea typeface="新細明體"/>
                        <a:cs typeface="Times New Roman"/>
                      </a:endParaRPr>
                    </a:p>
                  </a:txBody>
                  <a:tcPr marL="17780" marR="17780" marT="0" marB="0"/>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260350"/>
            <a:ext cx="6756400" cy="592138"/>
          </a:xfrm>
        </p:spPr>
        <p:txBody>
          <a:bodyPr/>
          <a:lstStyle/>
          <a:p>
            <a:r>
              <a:rPr lang="zh-TW" altLang="en-US" dirty="0" smtClean="0"/>
              <a:t>五、逐條對照</a:t>
            </a:r>
            <a:r>
              <a:rPr lang="zh-TW" altLang="zh-TW" dirty="0" smtClean="0"/>
              <a:t>（</a:t>
            </a:r>
            <a:r>
              <a:rPr lang="en-US" altLang="zh-TW" dirty="0" smtClean="0"/>
              <a:t>4/11</a:t>
            </a:r>
            <a:r>
              <a:rPr lang="zh-TW" altLang="zh-TW" dirty="0" smtClean="0"/>
              <a:t>）</a:t>
            </a:r>
            <a:endParaRPr lang="zh-TW" altLang="en-US" dirty="0" smtClean="0"/>
          </a:p>
        </p:txBody>
      </p:sp>
      <p:graphicFrame>
        <p:nvGraphicFramePr>
          <p:cNvPr id="5" name="表格 4"/>
          <p:cNvGraphicFramePr>
            <a:graphicFrameLocks noGrp="1"/>
          </p:cNvGraphicFramePr>
          <p:nvPr/>
        </p:nvGraphicFramePr>
        <p:xfrm>
          <a:off x="0" y="1075223"/>
          <a:ext cx="9144000" cy="5782777"/>
        </p:xfrm>
        <a:graphic>
          <a:graphicData uri="http://schemas.openxmlformats.org/drawingml/2006/table">
            <a:tbl>
              <a:tblPr firstRow="1" bandRow="1">
                <a:tableStyleId>{5C22544A-7EE6-4342-B048-85BDC9FD1C3A}</a:tableStyleId>
              </a:tblPr>
              <a:tblGrid>
                <a:gridCol w="4788024"/>
                <a:gridCol w="4355976"/>
              </a:tblGrid>
              <a:tr h="369810">
                <a:tc>
                  <a:txBody>
                    <a:bodyPr/>
                    <a:lstStyle/>
                    <a:p>
                      <a:pPr marL="152400" indent="-152400" algn="ctr" defTabSz="914400" rtl="0" eaLnBrk="1" fontAlgn="auto" latinLnBrk="0" hangingPunct="1">
                        <a:lnSpc>
                          <a:spcPct val="100000"/>
                        </a:lnSpc>
                        <a:spcBef>
                          <a:spcPts val="0"/>
                        </a:spcBef>
                        <a:spcAft>
                          <a:spcPts val="0"/>
                        </a:spcAft>
                      </a:pPr>
                      <a:r>
                        <a:rPr lang="zh-TW" altLang="en-US" sz="2000" kern="0" dirty="0" smtClean="0">
                          <a:solidFill>
                            <a:schemeClr val="bg1"/>
                          </a:solidFill>
                          <a:latin typeface="Calibri"/>
                          <a:ea typeface="標楷體"/>
                          <a:cs typeface="Times New Roman"/>
                        </a:rPr>
                        <a:t>修正</a:t>
                      </a:r>
                      <a:r>
                        <a:rPr lang="zh-TW" sz="2000" kern="0" dirty="0" smtClean="0">
                          <a:solidFill>
                            <a:schemeClr val="bg1"/>
                          </a:solidFill>
                          <a:latin typeface="Calibri"/>
                          <a:ea typeface="標楷體"/>
                          <a:cs typeface="Times New Roman"/>
                        </a:rPr>
                        <a:t>條文</a:t>
                      </a:r>
                      <a:endParaRPr lang="zh-TW" sz="2000" kern="0" dirty="0">
                        <a:solidFill>
                          <a:schemeClr val="bg1"/>
                        </a:solidFill>
                        <a:latin typeface="Calibri"/>
                        <a:ea typeface="標楷體"/>
                        <a:cs typeface="Times New Roman"/>
                      </a:endParaRPr>
                    </a:p>
                  </a:txBody>
                  <a:tcPr marL="17780" marR="17780" marT="0" marB="0" anchor="ctr"/>
                </a:tc>
                <a:tc>
                  <a:txBody>
                    <a:bodyPr/>
                    <a:lstStyle/>
                    <a:p>
                      <a:pPr marL="152400" indent="-152400" algn="ctr" defTabSz="914400" rtl="0" eaLnBrk="1" fontAlgn="auto" latinLnBrk="0" hangingPunct="1">
                        <a:lnSpc>
                          <a:spcPct val="100000"/>
                        </a:lnSpc>
                        <a:spcBef>
                          <a:spcPts val="0"/>
                        </a:spcBef>
                        <a:spcAft>
                          <a:spcPts val="0"/>
                        </a:spcAft>
                      </a:pPr>
                      <a:r>
                        <a:rPr lang="zh-TW" altLang="en-US" sz="2000" kern="0" dirty="0" smtClean="0">
                          <a:solidFill>
                            <a:schemeClr val="bg1"/>
                          </a:solidFill>
                          <a:latin typeface="Calibri"/>
                          <a:ea typeface="標楷體"/>
                          <a:cs typeface="Times New Roman"/>
                        </a:rPr>
                        <a:t>現行條文</a:t>
                      </a:r>
                      <a:endParaRPr lang="zh-TW" sz="2000" kern="0" dirty="0">
                        <a:solidFill>
                          <a:schemeClr val="bg1"/>
                        </a:solidFill>
                        <a:latin typeface="Calibri"/>
                        <a:ea typeface="標楷體"/>
                        <a:cs typeface="Times New Roman"/>
                      </a:endParaRPr>
                    </a:p>
                  </a:txBody>
                  <a:tcPr marL="17780" marR="17780" marT="0" marB="0" anchor="ctr"/>
                </a:tc>
              </a:tr>
              <a:tr h="2738669">
                <a:tc>
                  <a:txBody>
                    <a:bodyPr/>
                    <a:lstStyle/>
                    <a:p>
                      <a:pPr marL="180340" indent="-180340" algn="just">
                        <a:lnSpc>
                          <a:spcPct val="100000"/>
                        </a:lnSpc>
                        <a:spcBef>
                          <a:spcPts val="0"/>
                        </a:spcBef>
                        <a:spcAft>
                          <a:spcPts val="0"/>
                        </a:spcAft>
                      </a:pPr>
                      <a:r>
                        <a:rPr lang="zh-TW" sz="1800" kern="100" dirty="0">
                          <a:solidFill>
                            <a:srgbClr val="000000"/>
                          </a:solidFill>
                          <a:latin typeface="Times New Roman"/>
                          <a:ea typeface="標楷體"/>
                          <a:cs typeface="Times New Roman"/>
                        </a:rPr>
                        <a:t>第五條</a:t>
                      </a:r>
                      <a:r>
                        <a:rPr lang="en-US" sz="1800" kern="100" dirty="0">
                          <a:solidFill>
                            <a:srgbClr val="000000"/>
                          </a:solidFill>
                          <a:latin typeface="Times New Roman"/>
                          <a:ea typeface="標楷體"/>
                          <a:cs typeface="Times New Roman"/>
                        </a:rPr>
                        <a:t>  </a:t>
                      </a:r>
                      <a:r>
                        <a:rPr lang="zh-TW" sz="1800" kern="100" dirty="0">
                          <a:solidFill>
                            <a:srgbClr val="000000"/>
                          </a:solidFill>
                          <a:latin typeface="Times New Roman"/>
                          <a:ea typeface="標楷體"/>
                          <a:cs typeface="Times New Roman"/>
                        </a:rPr>
                        <a:t>電視節目無第四條所列情形，但涉及下列情形之一，列為「輔十五」級。</a:t>
                      </a:r>
                      <a:endParaRPr lang="zh-TW" sz="18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一、情節或對白涉及犯罪、恐怖、血腥、暴力、變態、玄奇怪異、社會畸型現象或其他對未滿十五歲之人之行為或心理有不良影響者。</a:t>
                      </a:r>
                      <a:endParaRPr lang="zh-TW" sz="18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二、以動作、影像、語言、文字、對白、聲音呈現性表現或性暗示，對未滿十五歲之人之行為或心理有不良影響者。</a:t>
                      </a:r>
                      <a:endParaRPr lang="zh-TW" sz="1800" kern="100" dirty="0">
                        <a:latin typeface="Times New Roman"/>
                        <a:ea typeface="新細明體"/>
                        <a:cs typeface="Times New Roman"/>
                      </a:endParaRPr>
                    </a:p>
                  </a:txBody>
                  <a:tcPr marL="17780" marR="17780" marT="0" marB="0"/>
                </a:tc>
                <a:tc>
                  <a:txBody>
                    <a:bodyPr/>
                    <a:lstStyle/>
                    <a:p>
                      <a:pPr marR="76200" algn="just" eaLnBrk="0" fontAlgn="ctr" latinLnBrk="1" hangingPunct="0">
                        <a:lnSpc>
                          <a:spcPct val="100000"/>
                        </a:lnSpc>
                        <a:spcBef>
                          <a:spcPts val="0"/>
                        </a:spcBef>
                        <a:spcAft>
                          <a:spcPts val="0"/>
                        </a:spcAft>
                      </a:pPr>
                      <a:endParaRPr lang="en-US" sz="1800" kern="100" dirty="0">
                        <a:solidFill>
                          <a:srgbClr val="000000"/>
                        </a:solidFill>
                        <a:latin typeface="Times New Roman"/>
                        <a:ea typeface="標楷體"/>
                        <a:cs typeface="Times New Roman"/>
                      </a:endParaRPr>
                    </a:p>
                  </a:txBody>
                  <a:tcPr marL="17780" marR="17780" marT="0" marB="0"/>
                </a:tc>
              </a:tr>
              <a:tr h="2674298">
                <a:tc>
                  <a:txBody>
                    <a:bodyPr/>
                    <a:lstStyle/>
                    <a:p>
                      <a:pPr marL="274638" marR="76200" indent="-274638"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第</a:t>
                      </a:r>
                      <a:r>
                        <a:rPr lang="zh-TW" sz="1800" u="sng" kern="100" dirty="0">
                          <a:solidFill>
                            <a:srgbClr val="000000"/>
                          </a:solidFill>
                          <a:latin typeface="Times New Roman"/>
                          <a:ea typeface="標楷體"/>
                          <a:cs typeface="Times New Roman"/>
                        </a:rPr>
                        <a:t>六</a:t>
                      </a:r>
                      <a:r>
                        <a:rPr lang="zh-TW" sz="1800" kern="100" dirty="0">
                          <a:solidFill>
                            <a:srgbClr val="000000"/>
                          </a:solidFill>
                          <a:latin typeface="Times New Roman"/>
                          <a:ea typeface="標楷體"/>
                          <a:cs typeface="Times New Roman"/>
                        </a:rPr>
                        <a:t>條</a:t>
                      </a:r>
                      <a:r>
                        <a:rPr lang="en-US" sz="1800" kern="100" dirty="0">
                          <a:solidFill>
                            <a:srgbClr val="000000"/>
                          </a:solidFill>
                          <a:latin typeface="Times New Roman"/>
                          <a:ea typeface="標楷體"/>
                          <a:cs typeface="Times New Roman"/>
                        </a:rPr>
                        <a:t>  </a:t>
                      </a:r>
                      <a:r>
                        <a:rPr lang="zh-TW" sz="1800" kern="100" dirty="0">
                          <a:solidFill>
                            <a:srgbClr val="000000"/>
                          </a:solidFill>
                          <a:latin typeface="Times New Roman"/>
                          <a:ea typeface="標楷體"/>
                          <a:cs typeface="Times New Roman"/>
                        </a:rPr>
                        <a:t>電視節目無第四條所列情形，但涉及下列情形之一，列為「輔</a:t>
                      </a:r>
                      <a:r>
                        <a:rPr lang="zh-TW" sz="1800" u="sng" kern="100" dirty="0">
                          <a:solidFill>
                            <a:srgbClr val="000000"/>
                          </a:solidFill>
                          <a:latin typeface="Times New Roman"/>
                          <a:ea typeface="標楷體"/>
                          <a:cs typeface="Times New Roman"/>
                        </a:rPr>
                        <a:t>十二</a:t>
                      </a:r>
                      <a:r>
                        <a:rPr lang="zh-TW" sz="1800" kern="100" dirty="0">
                          <a:solidFill>
                            <a:srgbClr val="000000"/>
                          </a:solidFill>
                          <a:latin typeface="Times New Roman"/>
                          <a:ea typeface="標楷體"/>
                          <a:cs typeface="Times New Roman"/>
                        </a:rPr>
                        <a:t>」級</a:t>
                      </a:r>
                      <a:r>
                        <a:rPr lang="zh-TW" sz="1800" kern="100" dirty="0" smtClean="0">
                          <a:solidFill>
                            <a:srgbClr val="000000"/>
                          </a:solidFill>
                          <a:latin typeface="Times New Roman"/>
                          <a:ea typeface="標楷體"/>
                          <a:cs typeface="Times New Roman"/>
                        </a:rPr>
                        <a:t>。</a:t>
                      </a:r>
                      <a:endParaRPr lang="en-US" altLang="zh-TW" sz="1800" kern="100" dirty="0" smtClean="0">
                        <a:solidFill>
                          <a:srgbClr val="000000"/>
                        </a:solidFill>
                        <a:latin typeface="Times New Roman"/>
                        <a:ea typeface="標楷體"/>
                        <a:cs typeface="Times New Roman"/>
                      </a:endParaRPr>
                    </a:p>
                    <a:p>
                      <a:pPr marL="533400" marR="76200" indent="-258763" algn="just" eaLnBrk="0" fontAlgn="ctr" latinLnBrk="1" hangingPunct="0">
                        <a:lnSpc>
                          <a:spcPct val="100000"/>
                        </a:lnSpc>
                        <a:spcBef>
                          <a:spcPts val="0"/>
                        </a:spcBef>
                        <a:spcAft>
                          <a:spcPts val="0"/>
                        </a:spcAft>
                      </a:pPr>
                      <a:r>
                        <a:rPr lang="zh-TW" sz="1800" kern="100" dirty="0" smtClean="0">
                          <a:solidFill>
                            <a:srgbClr val="000000"/>
                          </a:solidFill>
                          <a:latin typeface="Times New Roman"/>
                          <a:ea typeface="標楷體"/>
                          <a:cs typeface="Times New Roman"/>
                        </a:rPr>
                        <a:t>一</a:t>
                      </a:r>
                      <a:r>
                        <a:rPr lang="zh-TW" sz="1800" kern="100" dirty="0">
                          <a:solidFill>
                            <a:srgbClr val="000000"/>
                          </a:solidFill>
                          <a:latin typeface="Times New Roman"/>
                          <a:ea typeface="標楷體"/>
                          <a:cs typeface="Times New Roman"/>
                        </a:rPr>
                        <a:t>、</a:t>
                      </a:r>
                      <a:r>
                        <a:rPr lang="zh-TW" sz="1800" u="sng" kern="100" dirty="0">
                          <a:solidFill>
                            <a:srgbClr val="000000"/>
                          </a:solidFill>
                          <a:latin typeface="Times New Roman"/>
                          <a:ea typeface="標楷體"/>
                          <a:cs typeface="Times New Roman"/>
                        </a:rPr>
                        <a:t>情節或對白</a:t>
                      </a:r>
                      <a:r>
                        <a:rPr lang="zh-TW" sz="1800" kern="100" dirty="0">
                          <a:solidFill>
                            <a:srgbClr val="000000"/>
                          </a:solidFill>
                          <a:latin typeface="Times New Roman"/>
                          <a:ea typeface="標楷體"/>
                          <a:cs typeface="Times New Roman"/>
                        </a:rPr>
                        <a:t>涉及犯罪、暴力、恐怖</a:t>
                      </a:r>
                      <a:r>
                        <a:rPr lang="zh-TW" sz="1800" u="sng" kern="100" dirty="0">
                          <a:solidFill>
                            <a:srgbClr val="000000"/>
                          </a:solidFill>
                          <a:latin typeface="Times New Roman"/>
                          <a:ea typeface="標楷體"/>
                          <a:cs typeface="Times New Roman"/>
                        </a:rPr>
                        <a:t>、血腥、變態</a:t>
                      </a:r>
                      <a:r>
                        <a:rPr lang="zh-TW" sz="1800" kern="100" dirty="0">
                          <a:solidFill>
                            <a:srgbClr val="000000"/>
                          </a:solidFill>
                          <a:latin typeface="Times New Roman"/>
                          <a:ea typeface="標楷體"/>
                          <a:cs typeface="Times New Roman"/>
                        </a:rPr>
                        <a:t>、玄奇怪異、社會畸型現象</a:t>
                      </a:r>
                      <a:r>
                        <a:rPr lang="zh-TW" sz="1800" u="sng" kern="100" dirty="0">
                          <a:solidFill>
                            <a:srgbClr val="000000"/>
                          </a:solidFill>
                          <a:latin typeface="Times New Roman"/>
                          <a:ea typeface="標楷體"/>
                          <a:cs typeface="Times New Roman"/>
                        </a:rPr>
                        <a:t>或其他</a:t>
                      </a:r>
                      <a:r>
                        <a:rPr lang="zh-TW" sz="1800" kern="100" dirty="0">
                          <a:solidFill>
                            <a:srgbClr val="000000"/>
                          </a:solidFill>
                          <a:latin typeface="Times New Roman"/>
                          <a:ea typeface="標楷體"/>
                          <a:cs typeface="Times New Roman"/>
                        </a:rPr>
                        <a:t>對兒童</a:t>
                      </a:r>
                      <a:r>
                        <a:rPr lang="zh-TW" sz="1800" u="sng" kern="100" dirty="0">
                          <a:solidFill>
                            <a:srgbClr val="000000"/>
                          </a:solidFill>
                          <a:latin typeface="Times New Roman"/>
                          <a:ea typeface="標楷體"/>
                          <a:cs typeface="Times New Roman"/>
                        </a:rPr>
                        <a:t>行為或</a:t>
                      </a:r>
                      <a:r>
                        <a:rPr lang="zh-TW" sz="1800" kern="100" dirty="0">
                          <a:solidFill>
                            <a:srgbClr val="000000"/>
                          </a:solidFill>
                          <a:latin typeface="Times New Roman"/>
                          <a:ea typeface="標楷體"/>
                          <a:cs typeface="Times New Roman"/>
                        </a:rPr>
                        <a:t>心理有不良影響者。</a:t>
                      </a:r>
                      <a:endParaRPr lang="zh-TW" sz="18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二、</a:t>
                      </a:r>
                      <a:r>
                        <a:rPr lang="zh-TW" sz="1800" u="sng" kern="100" dirty="0">
                          <a:solidFill>
                            <a:srgbClr val="000000"/>
                          </a:solidFill>
                          <a:latin typeface="Times New Roman"/>
                          <a:ea typeface="標楷體"/>
                          <a:cs typeface="Times New Roman"/>
                        </a:rPr>
                        <a:t>以動作、影像、語言、文字、對白、聲音呈現性表現或性暗示，對未滿十二歲兒童之行為或心理有不良影響者。</a:t>
                      </a:r>
                      <a:endParaRPr lang="zh-TW" sz="1800" kern="100" dirty="0">
                        <a:latin typeface="Times New Roman"/>
                        <a:ea typeface="新細明體"/>
                        <a:cs typeface="Times New Roman"/>
                      </a:endParaRPr>
                    </a:p>
                  </a:txBody>
                  <a:tcPr marL="17780" marR="17780" marT="0" marB="0"/>
                </a:tc>
                <a:tc>
                  <a:txBody>
                    <a:bodyPr/>
                    <a:lstStyle/>
                    <a:p>
                      <a:pPr marL="274638" marR="76200" indent="-274638"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第</a:t>
                      </a:r>
                      <a:r>
                        <a:rPr lang="zh-TW" sz="1800" u="sng" kern="100" dirty="0">
                          <a:solidFill>
                            <a:srgbClr val="000000"/>
                          </a:solidFill>
                          <a:latin typeface="Times New Roman"/>
                          <a:ea typeface="標楷體"/>
                          <a:cs typeface="Times New Roman"/>
                        </a:rPr>
                        <a:t>五</a:t>
                      </a:r>
                      <a:r>
                        <a:rPr lang="zh-TW" sz="1800" kern="100" dirty="0">
                          <a:solidFill>
                            <a:srgbClr val="000000"/>
                          </a:solidFill>
                          <a:latin typeface="Times New Roman"/>
                          <a:ea typeface="標楷體"/>
                          <a:cs typeface="Times New Roman"/>
                        </a:rPr>
                        <a:t>條</a:t>
                      </a:r>
                      <a:r>
                        <a:rPr lang="en-US" sz="1800" kern="100" dirty="0">
                          <a:solidFill>
                            <a:srgbClr val="000000"/>
                          </a:solidFill>
                          <a:latin typeface="Times New Roman"/>
                          <a:ea typeface="標楷體"/>
                          <a:cs typeface="Times New Roman"/>
                        </a:rPr>
                        <a:t>  </a:t>
                      </a:r>
                      <a:r>
                        <a:rPr lang="zh-TW" sz="1800" kern="100" dirty="0">
                          <a:solidFill>
                            <a:srgbClr val="000000"/>
                          </a:solidFill>
                          <a:latin typeface="Times New Roman"/>
                          <a:ea typeface="標楷體"/>
                          <a:cs typeface="Times New Roman"/>
                        </a:rPr>
                        <a:t>電視節目無第四條所列情形，但涉及下列情形之一，</a:t>
                      </a:r>
                      <a:r>
                        <a:rPr lang="zh-TW" sz="1800" u="sng" kern="100" dirty="0">
                          <a:solidFill>
                            <a:srgbClr val="000000"/>
                          </a:solidFill>
                          <a:latin typeface="Times New Roman"/>
                          <a:ea typeface="標楷體"/>
                          <a:cs typeface="Times New Roman"/>
                        </a:rPr>
                        <a:t>不適合兒童觀賞者，</a:t>
                      </a:r>
                      <a:r>
                        <a:rPr lang="zh-TW" sz="1800" kern="100" dirty="0">
                          <a:solidFill>
                            <a:srgbClr val="000000"/>
                          </a:solidFill>
                          <a:latin typeface="Times New Roman"/>
                          <a:ea typeface="標楷體"/>
                          <a:cs typeface="Times New Roman"/>
                        </a:rPr>
                        <a:t>列為「輔」級</a:t>
                      </a:r>
                      <a:r>
                        <a:rPr lang="zh-TW" sz="1800" kern="100" dirty="0" smtClean="0">
                          <a:solidFill>
                            <a:srgbClr val="000000"/>
                          </a:solidFill>
                          <a:latin typeface="Times New Roman"/>
                          <a:ea typeface="標楷體"/>
                          <a:cs typeface="Times New Roman"/>
                        </a:rPr>
                        <a:t>。</a:t>
                      </a:r>
                      <a:endParaRPr lang="en-US" altLang="zh-TW" sz="1800" kern="100" dirty="0" smtClean="0">
                        <a:solidFill>
                          <a:schemeClr val="dk1"/>
                        </a:solidFill>
                        <a:latin typeface="Calibri"/>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1800" kern="100" dirty="0" smtClean="0">
                          <a:solidFill>
                            <a:srgbClr val="000000"/>
                          </a:solidFill>
                          <a:latin typeface="Times New Roman"/>
                          <a:ea typeface="標楷體"/>
                          <a:cs typeface="Times New Roman"/>
                        </a:rPr>
                        <a:t>一</a:t>
                      </a:r>
                      <a:r>
                        <a:rPr lang="zh-TW" sz="1800" kern="100" dirty="0">
                          <a:solidFill>
                            <a:srgbClr val="000000"/>
                          </a:solidFill>
                          <a:latin typeface="Times New Roman"/>
                          <a:ea typeface="標楷體"/>
                          <a:cs typeface="Times New Roman"/>
                        </a:rPr>
                        <a:t>、涉及</a:t>
                      </a:r>
                      <a:r>
                        <a:rPr lang="zh-TW" sz="1800" u="sng" kern="100" dirty="0">
                          <a:solidFill>
                            <a:srgbClr val="000000"/>
                          </a:solidFill>
                          <a:latin typeface="Times New Roman"/>
                          <a:ea typeface="標楷體"/>
                          <a:cs typeface="Times New Roman"/>
                        </a:rPr>
                        <a:t>性之問題、</a:t>
                      </a:r>
                      <a:r>
                        <a:rPr lang="zh-TW" sz="1800" kern="100" dirty="0">
                          <a:solidFill>
                            <a:srgbClr val="000000"/>
                          </a:solidFill>
                          <a:latin typeface="Times New Roman"/>
                          <a:ea typeface="標楷體"/>
                          <a:cs typeface="Times New Roman"/>
                        </a:rPr>
                        <a:t>犯罪、暴力</a:t>
                      </a:r>
                      <a:r>
                        <a:rPr lang="zh-TW" sz="1800" u="sng" kern="100" dirty="0">
                          <a:solidFill>
                            <a:srgbClr val="000000"/>
                          </a:solidFill>
                          <a:latin typeface="Times New Roman"/>
                          <a:ea typeface="標楷體"/>
                          <a:cs typeface="Times New Roman"/>
                        </a:rPr>
                        <a:t>、打鬥</a:t>
                      </a:r>
                      <a:r>
                        <a:rPr lang="zh-TW" sz="1800" kern="100" dirty="0">
                          <a:solidFill>
                            <a:srgbClr val="000000"/>
                          </a:solidFill>
                          <a:latin typeface="Times New Roman"/>
                          <a:ea typeface="標楷體"/>
                          <a:cs typeface="Times New Roman"/>
                        </a:rPr>
                        <a:t>、恐怖、玄奇怪異</a:t>
                      </a:r>
                      <a:r>
                        <a:rPr lang="zh-TW" sz="1800" u="sng" kern="100" dirty="0">
                          <a:solidFill>
                            <a:srgbClr val="000000"/>
                          </a:solidFill>
                          <a:latin typeface="Times New Roman"/>
                          <a:ea typeface="標楷體"/>
                          <a:cs typeface="Times New Roman"/>
                        </a:rPr>
                        <a:t>或反映</a:t>
                      </a:r>
                      <a:r>
                        <a:rPr lang="zh-TW" sz="1800" kern="100" dirty="0">
                          <a:solidFill>
                            <a:srgbClr val="000000"/>
                          </a:solidFill>
                          <a:latin typeface="Times New Roman"/>
                          <a:ea typeface="標楷體"/>
                          <a:cs typeface="Times New Roman"/>
                        </a:rPr>
                        <a:t>社會畸型現象</a:t>
                      </a:r>
                      <a:r>
                        <a:rPr lang="zh-TW" sz="1800" u="sng" kern="100" dirty="0">
                          <a:solidFill>
                            <a:srgbClr val="000000"/>
                          </a:solidFill>
                          <a:latin typeface="Times New Roman"/>
                          <a:ea typeface="標楷體"/>
                          <a:cs typeface="Times New Roman"/>
                        </a:rPr>
                        <a:t>，</a:t>
                      </a:r>
                      <a:r>
                        <a:rPr lang="zh-TW" sz="1800" kern="100" dirty="0">
                          <a:solidFill>
                            <a:srgbClr val="000000"/>
                          </a:solidFill>
                          <a:latin typeface="Times New Roman"/>
                          <a:ea typeface="標楷體"/>
                          <a:cs typeface="Times New Roman"/>
                        </a:rPr>
                        <a:t>對</a:t>
                      </a:r>
                      <a:r>
                        <a:rPr lang="zh-TW" sz="1800" u="sng" kern="100" dirty="0">
                          <a:solidFill>
                            <a:srgbClr val="000000"/>
                          </a:solidFill>
                          <a:latin typeface="Times New Roman"/>
                          <a:ea typeface="標楷體"/>
                          <a:cs typeface="Times New Roman"/>
                        </a:rPr>
                        <a:t>於</a:t>
                      </a:r>
                      <a:r>
                        <a:rPr lang="zh-TW" sz="1800" kern="100" dirty="0">
                          <a:solidFill>
                            <a:srgbClr val="000000"/>
                          </a:solidFill>
                          <a:latin typeface="Times New Roman"/>
                          <a:ea typeface="標楷體"/>
                          <a:cs typeface="Times New Roman"/>
                        </a:rPr>
                        <a:t>兒童心理有不良影響</a:t>
                      </a:r>
                      <a:r>
                        <a:rPr lang="zh-TW" sz="1800" u="sng" kern="100" dirty="0">
                          <a:solidFill>
                            <a:srgbClr val="000000"/>
                          </a:solidFill>
                          <a:latin typeface="Times New Roman"/>
                          <a:ea typeface="標楷體"/>
                          <a:cs typeface="Times New Roman"/>
                        </a:rPr>
                        <a:t>之虞</a:t>
                      </a:r>
                      <a:r>
                        <a:rPr lang="zh-TW" sz="1800" kern="100" dirty="0">
                          <a:solidFill>
                            <a:srgbClr val="000000"/>
                          </a:solidFill>
                          <a:latin typeface="Times New Roman"/>
                          <a:ea typeface="標楷體"/>
                          <a:cs typeface="Times New Roman"/>
                        </a:rPr>
                        <a:t>者。</a:t>
                      </a:r>
                      <a:endParaRPr lang="zh-TW" sz="1800" kern="100" dirty="0">
                        <a:latin typeface="Times New Roman"/>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1800" kern="100" dirty="0">
                          <a:solidFill>
                            <a:srgbClr val="000000"/>
                          </a:solidFill>
                          <a:latin typeface="Times New Roman"/>
                          <a:ea typeface="標楷體"/>
                          <a:cs typeface="Times New Roman"/>
                        </a:rPr>
                        <a:t>二、</a:t>
                      </a:r>
                      <a:r>
                        <a:rPr lang="zh-TW" sz="1800" u="sng" kern="100" dirty="0">
                          <a:solidFill>
                            <a:srgbClr val="000000"/>
                          </a:solidFill>
                          <a:latin typeface="Times New Roman"/>
                          <a:ea typeface="標楷體"/>
                          <a:cs typeface="Times New Roman"/>
                        </a:rPr>
                        <a:t>有褻瀆、粗鄙字眼或對白有不良引喻者。</a:t>
                      </a:r>
                      <a:endParaRPr lang="zh-TW" sz="1800" kern="100" dirty="0">
                        <a:latin typeface="Times New Roman"/>
                        <a:ea typeface="新細明體"/>
                        <a:cs typeface="Times New Roman"/>
                      </a:endParaRPr>
                    </a:p>
                  </a:txBody>
                  <a:tcPr marL="17780" marR="17780" marT="0" marB="0"/>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260350"/>
            <a:ext cx="6756400" cy="592138"/>
          </a:xfrm>
        </p:spPr>
        <p:txBody>
          <a:bodyPr/>
          <a:lstStyle/>
          <a:p>
            <a:r>
              <a:rPr lang="zh-TW" altLang="en-US" dirty="0" smtClean="0"/>
              <a:t>五、逐條對照</a:t>
            </a:r>
            <a:r>
              <a:rPr lang="zh-TW" altLang="zh-TW" dirty="0" smtClean="0"/>
              <a:t>（</a:t>
            </a:r>
            <a:r>
              <a:rPr lang="en-US" altLang="zh-TW" dirty="0" smtClean="0"/>
              <a:t>5/11</a:t>
            </a:r>
            <a:r>
              <a:rPr lang="zh-TW" altLang="zh-TW" dirty="0" smtClean="0"/>
              <a:t>）</a:t>
            </a:r>
            <a:endParaRPr lang="zh-TW" altLang="en-US" dirty="0" smtClean="0"/>
          </a:p>
        </p:txBody>
      </p:sp>
      <p:graphicFrame>
        <p:nvGraphicFramePr>
          <p:cNvPr id="4" name="內容版面配置區 6"/>
          <p:cNvGraphicFramePr>
            <a:graphicFrameLocks noGrp="1"/>
          </p:cNvGraphicFramePr>
          <p:nvPr>
            <p:ph idx="1"/>
          </p:nvPr>
        </p:nvGraphicFramePr>
        <p:xfrm>
          <a:off x="0" y="1052736"/>
          <a:ext cx="9145588" cy="5805265"/>
        </p:xfrm>
        <a:graphic>
          <a:graphicData uri="http://schemas.openxmlformats.org/drawingml/2006/table">
            <a:tbl>
              <a:tblPr/>
              <a:tblGrid>
                <a:gridCol w="4716016"/>
                <a:gridCol w="4429572"/>
              </a:tblGrid>
              <a:tr h="387403">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000" b="1" i="0" u="none" strike="noStrike" cap="none" normalizeH="0" baseline="0" dirty="0" smtClean="0">
                          <a:ln>
                            <a:noFill/>
                          </a:ln>
                          <a:solidFill>
                            <a:srgbClr val="FFFFFF"/>
                          </a:solidFill>
                          <a:effectLst/>
                          <a:latin typeface="Times New Roman" pitchFamily="18" charset="0"/>
                          <a:ea typeface="標楷體" pitchFamily="65" charset="-120"/>
                        </a:rPr>
                        <a:t>修正</a:t>
                      </a:r>
                      <a:r>
                        <a:rPr kumimoji="0" lang="zh-TW" sz="2000" b="1" i="0" u="none" strike="noStrike" cap="none" normalizeH="0" baseline="0" dirty="0" smtClean="0">
                          <a:ln>
                            <a:noFill/>
                          </a:ln>
                          <a:solidFill>
                            <a:srgbClr val="FFFFFF"/>
                          </a:solidFill>
                          <a:effectLst/>
                          <a:latin typeface="Times New Roman" pitchFamily="18" charset="0"/>
                          <a:ea typeface="標楷體" pitchFamily="65" charset="-120"/>
                        </a:rPr>
                        <a:t>條文</a:t>
                      </a: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000" b="1" i="0" u="none" strike="noStrike" cap="none" normalizeH="0" baseline="0" dirty="0" smtClean="0">
                          <a:ln>
                            <a:noFill/>
                          </a:ln>
                          <a:solidFill>
                            <a:srgbClr val="FFFFFF"/>
                          </a:solidFill>
                          <a:effectLst/>
                          <a:latin typeface="Times New Roman" pitchFamily="18" charset="0"/>
                          <a:ea typeface="標楷體" pitchFamily="65" charset="-120"/>
                        </a:rPr>
                        <a:t>現行條文</a:t>
                      </a:r>
                      <a:endParaRPr kumimoji="0" lang="zh-TW" sz="2000" b="1" i="0" u="none" strike="noStrike" cap="none" normalizeH="0" baseline="0" dirty="0" smtClean="0">
                        <a:ln>
                          <a:noFill/>
                        </a:ln>
                        <a:solidFill>
                          <a:srgbClr val="FFFFFF"/>
                        </a:solidFill>
                        <a:effectLst/>
                        <a:latin typeface="Times New Roman" pitchFamily="18" charset="0"/>
                        <a:ea typeface="標楷體" pitchFamily="65" charset="-120"/>
                      </a:endParaRP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959815">
                <a:tc>
                  <a:txBody>
                    <a:bodyPr/>
                    <a:lstStyle/>
                    <a:p>
                      <a:pPr marL="274638" marR="76200" indent="-274638" algn="just" eaLnBrk="0" fontAlgn="ctr" latinLnBrk="1" hangingPunct="0">
                        <a:lnSpc>
                          <a:spcPct val="100000"/>
                        </a:lnSpc>
                        <a:spcBef>
                          <a:spcPts val="0"/>
                        </a:spcBef>
                        <a:spcAft>
                          <a:spcPts val="0"/>
                        </a:spcAft>
                      </a:pPr>
                      <a:r>
                        <a:rPr lang="zh-TW" sz="2000" kern="100" dirty="0">
                          <a:solidFill>
                            <a:srgbClr val="000000"/>
                          </a:solidFill>
                          <a:latin typeface="Times New Roman"/>
                          <a:ea typeface="標楷體"/>
                          <a:cs typeface="Times New Roman"/>
                        </a:rPr>
                        <a:t>第</a:t>
                      </a:r>
                      <a:r>
                        <a:rPr lang="zh-TW" sz="2000" u="sng" kern="100" dirty="0">
                          <a:solidFill>
                            <a:srgbClr val="000000"/>
                          </a:solidFill>
                          <a:latin typeface="Times New Roman"/>
                          <a:ea typeface="標楷體"/>
                          <a:cs typeface="Times New Roman"/>
                        </a:rPr>
                        <a:t>七</a:t>
                      </a:r>
                      <a:r>
                        <a:rPr lang="zh-TW" sz="2000" kern="100" dirty="0">
                          <a:solidFill>
                            <a:srgbClr val="000000"/>
                          </a:solidFill>
                          <a:latin typeface="Times New Roman"/>
                          <a:ea typeface="標楷體"/>
                          <a:cs typeface="Times New Roman"/>
                        </a:rPr>
                        <a:t>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a:t>
                      </a:r>
                      <a:r>
                        <a:rPr lang="zh-TW" sz="2000" kern="100" dirty="0">
                          <a:solidFill>
                            <a:srgbClr val="000000"/>
                          </a:solidFill>
                          <a:latin typeface="Calibri"/>
                          <a:ea typeface="標楷體"/>
                          <a:cs typeface="Times New Roman"/>
                        </a:rPr>
                        <a:t>無前</a:t>
                      </a:r>
                      <a:r>
                        <a:rPr lang="zh-TW" sz="2000" u="sng" kern="100" dirty="0">
                          <a:solidFill>
                            <a:srgbClr val="000000"/>
                          </a:solidFill>
                          <a:latin typeface="Calibri"/>
                          <a:ea typeface="標楷體"/>
                          <a:cs typeface="Times New Roman"/>
                        </a:rPr>
                        <a:t>三</a:t>
                      </a:r>
                      <a:r>
                        <a:rPr lang="zh-TW" sz="2000" kern="100" dirty="0">
                          <a:solidFill>
                            <a:srgbClr val="000000"/>
                          </a:solidFill>
                          <a:latin typeface="Calibri"/>
                          <a:ea typeface="標楷體"/>
                          <a:cs typeface="Times New Roman"/>
                        </a:rPr>
                        <a:t>條所列情形，但涉及</a:t>
                      </a:r>
                      <a:r>
                        <a:rPr lang="zh-TW" sz="2000" u="sng" kern="100" dirty="0">
                          <a:solidFill>
                            <a:schemeClr val="tx1"/>
                          </a:solidFill>
                          <a:latin typeface="Calibri"/>
                          <a:ea typeface="標楷體"/>
                          <a:cs typeface="Times New Roman"/>
                        </a:rPr>
                        <a:t>下列情形之一，</a:t>
                      </a:r>
                      <a:r>
                        <a:rPr lang="zh-TW" sz="2000" kern="100" dirty="0">
                          <a:solidFill>
                            <a:srgbClr val="000000"/>
                          </a:solidFill>
                          <a:latin typeface="Calibri"/>
                          <a:ea typeface="標楷體"/>
                          <a:cs typeface="Times New Roman"/>
                        </a:rPr>
                        <a:t>列為「護」級</a:t>
                      </a:r>
                      <a:r>
                        <a:rPr lang="zh-TW" sz="2000" kern="100" dirty="0" smtClean="0">
                          <a:solidFill>
                            <a:srgbClr val="000000"/>
                          </a:solidFill>
                          <a:latin typeface="Calibri"/>
                          <a:ea typeface="標楷體"/>
                          <a:cs typeface="Times New Roman"/>
                        </a:rPr>
                        <a:t>。</a:t>
                      </a:r>
                      <a:endParaRPr lang="en-US" altLang="zh-TW" sz="2000" kern="100" dirty="0" smtClean="0">
                        <a:solidFill>
                          <a:schemeClr val="tx1"/>
                        </a:solidFill>
                        <a:latin typeface="Calibri"/>
                        <a:ea typeface="新細明體"/>
                        <a:cs typeface="Times New Roman"/>
                      </a:endParaRPr>
                    </a:p>
                    <a:p>
                      <a:pPr marL="533400" marR="76200" indent="-258763" algn="just" eaLnBrk="0" fontAlgn="ctr" latinLnBrk="1" hangingPunct="0">
                        <a:lnSpc>
                          <a:spcPct val="100000"/>
                        </a:lnSpc>
                        <a:spcBef>
                          <a:spcPts val="0"/>
                        </a:spcBef>
                        <a:spcAft>
                          <a:spcPts val="0"/>
                        </a:spcAft>
                      </a:pPr>
                      <a:r>
                        <a:rPr lang="zh-TW" sz="2000" u="sng" kern="100" dirty="0" smtClean="0">
                          <a:solidFill>
                            <a:srgbClr val="000000"/>
                          </a:solidFill>
                          <a:latin typeface="Times New Roman"/>
                          <a:ea typeface="標楷體"/>
                          <a:cs typeface="Times New Roman"/>
                        </a:rPr>
                        <a:t>一</a:t>
                      </a:r>
                      <a:r>
                        <a:rPr lang="zh-TW" sz="2000" u="sng" kern="100" dirty="0">
                          <a:solidFill>
                            <a:srgbClr val="000000"/>
                          </a:solidFill>
                          <a:latin typeface="Times New Roman"/>
                          <a:ea typeface="標楷體"/>
                          <a:cs typeface="Times New Roman"/>
                        </a:rPr>
                        <a:t>、涉及打鬥、竊盜、驚悚、玄奇怪異或社會畸型現象，對兒童行為或心理有不良影響者。</a:t>
                      </a:r>
                      <a:endParaRPr lang="zh-TW" sz="2000" kern="100" dirty="0">
                        <a:latin typeface="Times New Roman"/>
                        <a:ea typeface="新細明體"/>
                        <a:cs typeface="Times New Roman"/>
                      </a:endParaRPr>
                    </a:p>
                    <a:p>
                      <a:pPr marL="381000" marR="76200" indent="-106363" algn="just" eaLnBrk="0" fontAlgn="ctr" latinLnBrk="1" hangingPunct="0">
                        <a:lnSpc>
                          <a:spcPct val="100000"/>
                        </a:lnSpc>
                        <a:spcBef>
                          <a:spcPts val="0"/>
                        </a:spcBef>
                        <a:spcAft>
                          <a:spcPts val="0"/>
                        </a:spcAft>
                      </a:pPr>
                      <a:r>
                        <a:rPr lang="zh-TW" sz="2000" u="sng" kern="100" dirty="0">
                          <a:solidFill>
                            <a:srgbClr val="000000"/>
                          </a:solidFill>
                          <a:latin typeface="Times New Roman"/>
                          <a:ea typeface="標楷體"/>
                          <a:cs typeface="Times New Roman"/>
                        </a:rPr>
                        <a:t>二、涉及性或有混淆道德、價值觀者。</a:t>
                      </a:r>
                      <a:endParaRPr lang="zh-TW" sz="2000" kern="100" dirty="0">
                        <a:latin typeface="Times New Roman"/>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marL="274638" indent="-274638">
                        <a:lnSpc>
                          <a:spcPct val="100000"/>
                        </a:lnSpc>
                        <a:spcBef>
                          <a:spcPts val="0"/>
                        </a:spcBef>
                        <a:spcAft>
                          <a:spcPts val="0"/>
                        </a:spcAft>
                      </a:pPr>
                      <a:r>
                        <a:rPr lang="zh-TW" sz="2000" kern="100" dirty="0">
                          <a:solidFill>
                            <a:srgbClr val="000000"/>
                          </a:solidFill>
                          <a:latin typeface="Times New Roman"/>
                          <a:ea typeface="標楷體"/>
                          <a:cs typeface="Times New Roman"/>
                        </a:rPr>
                        <a:t>第</a:t>
                      </a:r>
                      <a:r>
                        <a:rPr lang="zh-TW" sz="2000" u="sng" kern="100" dirty="0">
                          <a:solidFill>
                            <a:srgbClr val="000000"/>
                          </a:solidFill>
                          <a:latin typeface="Times New Roman"/>
                          <a:ea typeface="標楷體"/>
                          <a:cs typeface="Times New Roman"/>
                        </a:rPr>
                        <a:t>六</a:t>
                      </a:r>
                      <a:r>
                        <a:rPr lang="zh-TW" sz="2000" kern="100" dirty="0">
                          <a:solidFill>
                            <a:srgbClr val="000000"/>
                          </a:solidFill>
                          <a:latin typeface="Times New Roman"/>
                          <a:ea typeface="標楷體"/>
                          <a:cs typeface="Times New Roman"/>
                        </a:rPr>
                        <a:t>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電視節目無前</a:t>
                      </a:r>
                      <a:r>
                        <a:rPr lang="zh-TW" sz="2000" u="sng" kern="100" dirty="0">
                          <a:solidFill>
                            <a:srgbClr val="000000"/>
                          </a:solidFill>
                          <a:latin typeface="Times New Roman"/>
                          <a:ea typeface="標楷體"/>
                          <a:cs typeface="Times New Roman"/>
                        </a:rPr>
                        <a:t>二</a:t>
                      </a:r>
                      <a:r>
                        <a:rPr lang="zh-TW" sz="2000" kern="100" dirty="0">
                          <a:solidFill>
                            <a:srgbClr val="000000"/>
                          </a:solidFill>
                          <a:latin typeface="Times New Roman"/>
                          <a:ea typeface="標楷體"/>
                          <a:cs typeface="Times New Roman"/>
                        </a:rPr>
                        <a:t>條所列情形，但涉及</a:t>
                      </a:r>
                      <a:r>
                        <a:rPr lang="zh-TW" sz="2000" u="sng" kern="100" dirty="0">
                          <a:solidFill>
                            <a:srgbClr val="000000"/>
                          </a:solidFill>
                          <a:latin typeface="Times New Roman"/>
                          <a:ea typeface="標楷體"/>
                          <a:cs typeface="Times New Roman"/>
                        </a:rPr>
                        <a:t>爭議性之主題或有混淆道德秩序觀之虞，須父母、師長或成年親友陪同予以輔導觀賞，以免對兒童心理或行為產生不良影響者</a:t>
                      </a:r>
                      <a:r>
                        <a:rPr lang="zh-TW" sz="2000" kern="100" dirty="0">
                          <a:solidFill>
                            <a:srgbClr val="000000"/>
                          </a:solidFill>
                          <a:latin typeface="Times New Roman"/>
                          <a:ea typeface="標楷體"/>
                          <a:cs typeface="Times New Roman"/>
                        </a:rPr>
                        <a:t>，列為「護」級。</a:t>
                      </a:r>
                      <a:endParaRPr lang="zh-TW" sz="20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r h="1186545">
                <a:tc>
                  <a:txBody>
                    <a:bodyPr/>
                    <a:lstStyle/>
                    <a:p>
                      <a:pPr marL="274638" indent="-274638">
                        <a:lnSpc>
                          <a:spcPct val="100000"/>
                        </a:lnSpc>
                        <a:spcBef>
                          <a:spcPts val="0"/>
                        </a:spcBef>
                        <a:spcAft>
                          <a:spcPts val="0"/>
                        </a:spcAft>
                      </a:pPr>
                      <a:r>
                        <a:rPr lang="zh-TW" sz="2000" kern="100" dirty="0">
                          <a:solidFill>
                            <a:srgbClr val="000000"/>
                          </a:solidFill>
                          <a:latin typeface="Times New Roman"/>
                          <a:ea typeface="標楷體"/>
                          <a:cs typeface="Times New Roman"/>
                        </a:rPr>
                        <a:t>第</a:t>
                      </a:r>
                      <a:r>
                        <a:rPr lang="zh-TW" sz="2000" u="sng" kern="100" dirty="0">
                          <a:solidFill>
                            <a:srgbClr val="000000"/>
                          </a:solidFill>
                          <a:latin typeface="Times New Roman"/>
                          <a:ea typeface="標楷體"/>
                          <a:cs typeface="Times New Roman"/>
                        </a:rPr>
                        <a:t>八</a:t>
                      </a:r>
                      <a:r>
                        <a:rPr lang="zh-TW" sz="2000" kern="100" dirty="0">
                          <a:solidFill>
                            <a:srgbClr val="000000"/>
                          </a:solidFill>
                          <a:latin typeface="Times New Roman"/>
                          <a:ea typeface="標楷體"/>
                          <a:cs typeface="Times New Roman"/>
                        </a:rPr>
                        <a:t>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電視節目無前</a:t>
                      </a:r>
                      <a:r>
                        <a:rPr lang="zh-TW" sz="2000" u="sng" kern="100" dirty="0">
                          <a:solidFill>
                            <a:srgbClr val="000000"/>
                          </a:solidFill>
                          <a:latin typeface="Times New Roman"/>
                          <a:ea typeface="標楷體"/>
                          <a:cs typeface="Times New Roman"/>
                        </a:rPr>
                        <a:t>四</a:t>
                      </a:r>
                      <a:r>
                        <a:rPr lang="zh-TW" sz="2000" kern="100" dirty="0">
                          <a:solidFill>
                            <a:srgbClr val="000000"/>
                          </a:solidFill>
                          <a:latin typeface="Times New Roman"/>
                          <a:ea typeface="標楷體"/>
                          <a:cs typeface="Times New Roman"/>
                        </a:rPr>
                        <a:t>條所列情形，適合一般觀眾觀賞者，得列為「普」級。</a:t>
                      </a:r>
                      <a:endParaRPr lang="zh-TW" sz="20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c>
                  <a:txBody>
                    <a:bodyPr/>
                    <a:lstStyle/>
                    <a:p>
                      <a:pPr marL="274638" indent="-274638">
                        <a:lnSpc>
                          <a:spcPct val="100000"/>
                        </a:lnSpc>
                        <a:spcBef>
                          <a:spcPts val="0"/>
                        </a:spcBef>
                        <a:spcAft>
                          <a:spcPts val="0"/>
                        </a:spcAft>
                      </a:pPr>
                      <a:r>
                        <a:rPr lang="zh-TW" sz="2000" kern="100" dirty="0">
                          <a:solidFill>
                            <a:srgbClr val="000000"/>
                          </a:solidFill>
                          <a:latin typeface="Times New Roman"/>
                          <a:ea typeface="標楷體"/>
                          <a:cs typeface="Times New Roman"/>
                        </a:rPr>
                        <a:t>第</a:t>
                      </a:r>
                      <a:r>
                        <a:rPr lang="zh-TW" sz="2000" u="sng" kern="100" dirty="0">
                          <a:solidFill>
                            <a:srgbClr val="000000"/>
                          </a:solidFill>
                          <a:latin typeface="Times New Roman"/>
                          <a:ea typeface="標楷體"/>
                          <a:cs typeface="Times New Roman"/>
                        </a:rPr>
                        <a:t>七</a:t>
                      </a:r>
                      <a:r>
                        <a:rPr lang="zh-TW" sz="2000" kern="100" dirty="0">
                          <a:solidFill>
                            <a:srgbClr val="000000"/>
                          </a:solidFill>
                          <a:latin typeface="Times New Roman"/>
                          <a:ea typeface="標楷體"/>
                          <a:cs typeface="Times New Roman"/>
                        </a:rPr>
                        <a:t>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電視節目無前</a:t>
                      </a:r>
                      <a:r>
                        <a:rPr lang="zh-TW" sz="2000" u="sng" kern="100" dirty="0">
                          <a:solidFill>
                            <a:srgbClr val="000000"/>
                          </a:solidFill>
                          <a:latin typeface="Times New Roman"/>
                          <a:ea typeface="標楷體"/>
                          <a:cs typeface="Times New Roman"/>
                        </a:rPr>
                        <a:t>三</a:t>
                      </a:r>
                      <a:r>
                        <a:rPr lang="zh-TW" sz="2000" kern="100" dirty="0">
                          <a:solidFill>
                            <a:srgbClr val="000000"/>
                          </a:solidFill>
                          <a:latin typeface="Times New Roman"/>
                          <a:ea typeface="標楷體"/>
                          <a:cs typeface="Times New Roman"/>
                        </a:rPr>
                        <a:t>條所列情形，適合一般觀眾觀賞者，得列為「普」級。</a:t>
                      </a:r>
                      <a:endParaRPr lang="zh-TW" sz="20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r>
              <a:tr h="1084957">
                <a:tc>
                  <a:txBody>
                    <a:bodyPr/>
                    <a:lstStyle/>
                    <a:p>
                      <a:pPr>
                        <a:lnSpc>
                          <a:spcPct val="100000"/>
                        </a:lnSpc>
                        <a:spcBef>
                          <a:spcPts val="0"/>
                        </a:spcBef>
                        <a:spcAft>
                          <a:spcPts val="0"/>
                        </a:spcAft>
                      </a:pPr>
                      <a:r>
                        <a:rPr lang="zh-TW" altLang="zh-TW" sz="2000" dirty="0" smtClean="0"/>
                        <a:t>（</a:t>
                      </a:r>
                      <a:r>
                        <a:rPr lang="zh-TW" altLang="en-US" sz="2000" dirty="0" smtClean="0"/>
                        <a:t>刪除</a:t>
                      </a:r>
                      <a:r>
                        <a:rPr lang="zh-TW" altLang="zh-TW" sz="2000" dirty="0" smtClean="0"/>
                        <a:t>）</a:t>
                      </a:r>
                      <a:endParaRPr lang="en-US" sz="2000" kern="100" dirty="0">
                        <a:solidFill>
                          <a:srgbClr val="00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marL="274638" indent="-274638">
                        <a:lnSpc>
                          <a:spcPct val="100000"/>
                        </a:lnSpc>
                        <a:spcBef>
                          <a:spcPts val="0"/>
                        </a:spcBef>
                        <a:spcAft>
                          <a:spcPts val="0"/>
                        </a:spcAft>
                      </a:pPr>
                      <a:r>
                        <a:rPr lang="zh-TW" sz="2000" kern="100" dirty="0">
                          <a:solidFill>
                            <a:srgbClr val="000000"/>
                          </a:solidFill>
                          <a:latin typeface="Times New Roman"/>
                          <a:ea typeface="標楷體"/>
                          <a:cs typeface="Times New Roman"/>
                        </a:rPr>
                        <a:t>第八條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裸露人體鏡頭得視劇情需要列入「限」級、「輔」級、「護」級或「普」級節目播出。</a:t>
                      </a:r>
                      <a:endParaRPr lang="zh-TW" sz="20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r h="1186545">
                <a:tc>
                  <a:txBody>
                    <a:bodyPr/>
                    <a:lstStyle/>
                    <a:p>
                      <a:pPr>
                        <a:lnSpc>
                          <a:spcPct val="100000"/>
                        </a:lnSpc>
                        <a:spcBef>
                          <a:spcPts val="0"/>
                        </a:spcBef>
                        <a:spcAft>
                          <a:spcPts val="0"/>
                        </a:spcAft>
                      </a:pPr>
                      <a:r>
                        <a:rPr lang="zh-TW" altLang="zh-TW" sz="2000" dirty="0" smtClean="0"/>
                        <a:t>（</a:t>
                      </a:r>
                      <a:r>
                        <a:rPr lang="zh-TW" altLang="en-US" sz="2000" dirty="0" smtClean="0"/>
                        <a:t>刪除</a:t>
                      </a:r>
                      <a:r>
                        <a:rPr lang="zh-TW" altLang="zh-TW" sz="2000" dirty="0" smtClean="0"/>
                        <a:t>）</a:t>
                      </a:r>
                      <a:endParaRPr lang="en-US" sz="2000" kern="100" dirty="0">
                        <a:solidFill>
                          <a:srgbClr val="00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c>
                  <a:txBody>
                    <a:bodyPr/>
                    <a:lstStyle/>
                    <a:p>
                      <a:pPr marL="274638" indent="-274638">
                        <a:lnSpc>
                          <a:spcPct val="100000"/>
                        </a:lnSpc>
                        <a:spcBef>
                          <a:spcPts val="0"/>
                        </a:spcBef>
                        <a:spcAft>
                          <a:spcPts val="0"/>
                        </a:spcAft>
                      </a:pPr>
                      <a:r>
                        <a:rPr lang="zh-TW" sz="2000" kern="100" dirty="0">
                          <a:solidFill>
                            <a:srgbClr val="000000"/>
                          </a:solidFill>
                          <a:latin typeface="Times New Roman"/>
                          <a:ea typeface="標楷體"/>
                          <a:cs typeface="Times New Roman"/>
                        </a:rPr>
                        <a:t>第九條</a:t>
                      </a:r>
                      <a:r>
                        <a:rPr lang="en-US" sz="2000" kern="100" dirty="0">
                          <a:solidFill>
                            <a:srgbClr val="000000"/>
                          </a:solidFill>
                          <a:latin typeface="Times New Roman"/>
                          <a:ea typeface="標楷體"/>
                          <a:cs typeface="Times New Roman"/>
                        </a:rPr>
                        <a:t>  </a:t>
                      </a:r>
                      <a:r>
                        <a:rPr lang="zh-TW" sz="2000" kern="100" dirty="0">
                          <a:solidFill>
                            <a:srgbClr val="000000"/>
                          </a:solidFill>
                          <a:latin typeface="Times New Roman"/>
                          <a:ea typeface="標楷體"/>
                          <a:cs typeface="Times New Roman"/>
                        </a:rPr>
                        <a:t>第四條至第八條及各級不得播出之特殊內容例示說明如附表二。</a:t>
                      </a:r>
                      <a:endParaRPr lang="zh-TW" sz="20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44624"/>
            <a:ext cx="6756400" cy="592138"/>
          </a:xfrm>
        </p:spPr>
        <p:txBody>
          <a:bodyPr/>
          <a:lstStyle/>
          <a:p>
            <a:r>
              <a:rPr lang="zh-TW" altLang="en-US" dirty="0" smtClean="0"/>
              <a:t>五、逐條對照</a:t>
            </a:r>
            <a:r>
              <a:rPr lang="zh-TW" altLang="zh-TW" dirty="0" smtClean="0"/>
              <a:t>（</a:t>
            </a:r>
            <a:r>
              <a:rPr lang="en-US" altLang="zh-TW" dirty="0" smtClean="0"/>
              <a:t>6/11</a:t>
            </a:r>
            <a:r>
              <a:rPr lang="zh-TW" altLang="zh-TW" dirty="0" smtClean="0"/>
              <a:t>）</a:t>
            </a:r>
            <a:endParaRPr lang="zh-TW" altLang="en-US" dirty="0" smtClean="0"/>
          </a:p>
        </p:txBody>
      </p:sp>
      <p:graphicFrame>
        <p:nvGraphicFramePr>
          <p:cNvPr id="4" name="表格 3"/>
          <p:cNvGraphicFramePr>
            <a:graphicFrameLocks noGrp="1"/>
          </p:cNvGraphicFramePr>
          <p:nvPr/>
        </p:nvGraphicFramePr>
        <p:xfrm>
          <a:off x="36513" y="936104"/>
          <a:ext cx="9144000" cy="5877272"/>
        </p:xfrm>
        <a:graphic>
          <a:graphicData uri="http://schemas.openxmlformats.org/drawingml/2006/table">
            <a:tbl>
              <a:tblPr firstRow="1" bandRow="1">
                <a:tableStyleId>{5C22544A-7EE6-4342-B048-85BDC9FD1C3A}</a:tableStyleId>
              </a:tblPr>
              <a:tblGrid>
                <a:gridCol w="4572000"/>
                <a:gridCol w="4572000"/>
              </a:tblGrid>
              <a:tr h="388978">
                <a:tc>
                  <a:txBody>
                    <a:bodyPr/>
                    <a:lstStyle/>
                    <a:p>
                      <a:pPr marL="152400" indent="-152400" algn="ctr" defTabSz="914400" rtl="0" eaLnBrk="1" fontAlgn="auto" latinLnBrk="0" hangingPunct="1">
                        <a:lnSpc>
                          <a:spcPct val="100000"/>
                        </a:lnSpc>
                        <a:spcBef>
                          <a:spcPts val="0"/>
                        </a:spcBef>
                        <a:spcAft>
                          <a:spcPts val="0"/>
                        </a:spcAft>
                      </a:pPr>
                      <a:r>
                        <a:rPr lang="zh-TW" altLang="en-US" sz="1600" kern="0" dirty="0" smtClean="0">
                          <a:solidFill>
                            <a:schemeClr val="bg1"/>
                          </a:solidFill>
                          <a:latin typeface="Calibri"/>
                          <a:ea typeface="標楷體"/>
                          <a:cs typeface="Times New Roman"/>
                        </a:rPr>
                        <a:t>修正</a:t>
                      </a:r>
                      <a:r>
                        <a:rPr lang="zh-TW" sz="1600" kern="0" dirty="0" smtClean="0">
                          <a:solidFill>
                            <a:schemeClr val="bg1"/>
                          </a:solidFill>
                          <a:latin typeface="Calibri"/>
                          <a:ea typeface="標楷體"/>
                          <a:cs typeface="Times New Roman"/>
                        </a:rPr>
                        <a:t>條文</a:t>
                      </a:r>
                      <a:endParaRPr lang="zh-TW" sz="1600" kern="0" dirty="0">
                        <a:solidFill>
                          <a:schemeClr val="bg1"/>
                        </a:solidFill>
                        <a:latin typeface="Calibri"/>
                        <a:ea typeface="標楷體"/>
                        <a:cs typeface="Times New Roman"/>
                      </a:endParaRPr>
                    </a:p>
                  </a:txBody>
                  <a:tcPr marL="17780" marR="17780" marT="0" marB="0" anchor="ctr"/>
                </a:tc>
                <a:tc>
                  <a:txBody>
                    <a:bodyPr/>
                    <a:lstStyle/>
                    <a:p>
                      <a:pPr marL="152400" indent="-152400" algn="ctr" defTabSz="914400" rtl="0" eaLnBrk="1" fontAlgn="auto" latinLnBrk="0" hangingPunct="1">
                        <a:lnSpc>
                          <a:spcPct val="100000"/>
                        </a:lnSpc>
                        <a:spcBef>
                          <a:spcPts val="0"/>
                        </a:spcBef>
                        <a:spcAft>
                          <a:spcPts val="0"/>
                        </a:spcAft>
                      </a:pPr>
                      <a:r>
                        <a:rPr lang="zh-TW" altLang="en-US" sz="1600" kern="0" dirty="0" smtClean="0">
                          <a:solidFill>
                            <a:schemeClr val="bg1"/>
                          </a:solidFill>
                          <a:latin typeface="Calibri"/>
                          <a:ea typeface="標楷體"/>
                          <a:cs typeface="Times New Roman"/>
                        </a:rPr>
                        <a:t>現行條文</a:t>
                      </a:r>
                      <a:endParaRPr lang="zh-TW" sz="1600" kern="0" dirty="0">
                        <a:solidFill>
                          <a:schemeClr val="bg1"/>
                        </a:solidFill>
                        <a:latin typeface="Calibri"/>
                        <a:ea typeface="標楷體"/>
                        <a:cs typeface="Times New Roman"/>
                      </a:endParaRPr>
                    </a:p>
                  </a:txBody>
                  <a:tcPr marL="17780" marR="17780" marT="0" marB="0" anchor="ctr"/>
                </a:tc>
              </a:tr>
              <a:tr h="5488294">
                <a:tc>
                  <a:txBody>
                    <a:bodyPr/>
                    <a:lstStyle/>
                    <a:p>
                      <a:pPr marL="182563" indent="-182563" algn="just">
                        <a:lnSpc>
                          <a:spcPct val="100000"/>
                        </a:lnSpc>
                        <a:spcBef>
                          <a:spcPts val="0"/>
                        </a:spcBef>
                        <a:spcAft>
                          <a:spcPts val="0"/>
                        </a:spcAft>
                      </a:pPr>
                      <a:r>
                        <a:rPr lang="zh-TW" sz="1400" kern="100" dirty="0">
                          <a:solidFill>
                            <a:srgbClr val="000000"/>
                          </a:solidFill>
                          <a:latin typeface="Times New Roman"/>
                          <a:ea typeface="標楷體"/>
                          <a:cs typeface="Times New Roman"/>
                        </a:rPr>
                        <a:t>第</a:t>
                      </a:r>
                      <a:r>
                        <a:rPr lang="zh-TW" sz="1400" u="sng" kern="100" dirty="0">
                          <a:solidFill>
                            <a:srgbClr val="000000"/>
                          </a:solidFill>
                          <a:latin typeface="Times New Roman"/>
                          <a:ea typeface="標楷體"/>
                          <a:cs typeface="Times New Roman"/>
                        </a:rPr>
                        <a:t>九</a:t>
                      </a:r>
                      <a:r>
                        <a:rPr lang="zh-TW" sz="1400" kern="100" dirty="0">
                          <a:solidFill>
                            <a:srgbClr val="000000"/>
                          </a:solidFill>
                          <a:latin typeface="Times New Roman"/>
                          <a:ea typeface="標楷體"/>
                          <a:cs typeface="Times New Roman"/>
                        </a:rPr>
                        <a:t>條</a:t>
                      </a:r>
                      <a:r>
                        <a:rPr lang="en-US" sz="1400" kern="100" dirty="0">
                          <a:solidFill>
                            <a:srgbClr val="000000"/>
                          </a:solidFill>
                          <a:latin typeface="Times New Roman"/>
                          <a:ea typeface="標楷體"/>
                          <a:cs typeface="Times New Roman"/>
                        </a:rPr>
                        <a:t>  </a:t>
                      </a:r>
                      <a:r>
                        <a:rPr lang="zh-TW" sz="1400" kern="100" dirty="0">
                          <a:solidFill>
                            <a:srgbClr val="000000"/>
                          </a:solidFill>
                          <a:latin typeface="Times New Roman"/>
                          <a:ea typeface="標楷體"/>
                          <a:cs typeface="Times New Roman"/>
                        </a:rPr>
                        <a:t>電視</a:t>
                      </a:r>
                      <a:r>
                        <a:rPr lang="zh-TW" sz="1400" u="sng" kern="100" dirty="0">
                          <a:solidFill>
                            <a:srgbClr val="000000"/>
                          </a:solidFill>
                          <a:latin typeface="Times New Roman"/>
                          <a:ea typeface="標楷體"/>
                          <a:cs typeface="Times New Roman"/>
                        </a:rPr>
                        <a:t>事業播送節目，</a:t>
                      </a:r>
                      <a:r>
                        <a:rPr lang="zh-TW" sz="1400" kern="100" dirty="0">
                          <a:solidFill>
                            <a:srgbClr val="000000"/>
                          </a:solidFill>
                          <a:latin typeface="Times New Roman"/>
                          <a:ea typeface="標楷體"/>
                          <a:cs typeface="Times New Roman"/>
                        </a:rPr>
                        <a:t>應於</a:t>
                      </a:r>
                      <a:r>
                        <a:rPr lang="zh-TW" sz="1400" u="sng" kern="100" dirty="0">
                          <a:solidFill>
                            <a:srgbClr val="000000"/>
                          </a:solidFill>
                          <a:latin typeface="Times New Roman"/>
                          <a:ea typeface="標楷體"/>
                          <a:cs typeface="Times New Roman"/>
                        </a:rPr>
                        <a:t>該節目開始及</a:t>
                      </a:r>
                      <a:r>
                        <a:rPr lang="zh-TW" sz="1400" kern="100" dirty="0">
                          <a:solidFill>
                            <a:srgbClr val="000000"/>
                          </a:solidFill>
                          <a:latin typeface="Times New Roman"/>
                          <a:ea typeface="標楷體"/>
                          <a:cs typeface="Times New Roman"/>
                        </a:rPr>
                        <a:t>每段節目開始時，以疊印或插播卡方式，至少標示</a:t>
                      </a:r>
                      <a:r>
                        <a:rPr lang="zh-TW" sz="1400" u="sng" kern="100" dirty="0">
                          <a:solidFill>
                            <a:srgbClr val="000000"/>
                          </a:solidFill>
                          <a:latin typeface="Times New Roman"/>
                          <a:ea typeface="標楷體"/>
                          <a:cs typeface="Times New Roman"/>
                        </a:rPr>
                        <a:t>分級標識</a:t>
                      </a:r>
                      <a:r>
                        <a:rPr lang="zh-TW" sz="1400" kern="100" dirty="0">
                          <a:solidFill>
                            <a:srgbClr val="000000"/>
                          </a:solidFill>
                          <a:latin typeface="Times New Roman"/>
                          <a:ea typeface="標楷體"/>
                          <a:cs typeface="Times New Roman"/>
                        </a:rPr>
                        <a:t>十秒鐘，其大小應與螢幕上電視事業之識別標識相當</a:t>
                      </a:r>
                      <a:r>
                        <a:rPr lang="zh-TW" sz="1400" kern="100" dirty="0" smtClean="0">
                          <a:solidFill>
                            <a:srgbClr val="000000"/>
                          </a:solidFill>
                          <a:latin typeface="Times New Roman"/>
                          <a:ea typeface="標楷體"/>
                          <a:cs typeface="Times New Roman"/>
                        </a:rPr>
                        <a:t>。</a:t>
                      </a:r>
                      <a:endParaRPr lang="en-US" altLang="zh-TW" sz="1400" kern="100" dirty="0" smtClean="0">
                        <a:solidFill>
                          <a:srgbClr val="000000"/>
                        </a:solidFill>
                        <a:latin typeface="Times New Roman"/>
                        <a:ea typeface="標楷體"/>
                        <a:cs typeface="Times New Roman"/>
                      </a:endParaRPr>
                    </a:p>
                    <a:p>
                      <a:pPr marL="182563" indent="-182563" algn="just">
                        <a:lnSpc>
                          <a:spcPct val="100000"/>
                        </a:lnSpc>
                        <a:spcBef>
                          <a:spcPts val="0"/>
                        </a:spcBef>
                        <a:spcAft>
                          <a:spcPts val="0"/>
                        </a:spcAft>
                      </a:pPr>
                      <a:r>
                        <a:rPr lang="zh-TW" sz="1400" kern="100" dirty="0" smtClean="0">
                          <a:latin typeface="Calibri"/>
                          <a:ea typeface="新細明體"/>
                          <a:cs typeface="Times New Roman"/>
                        </a:rPr>
                        <a:t> </a:t>
                      </a:r>
                      <a:r>
                        <a:rPr lang="en-US" sz="1400" kern="100" dirty="0" smtClean="0">
                          <a:solidFill>
                            <a:srgbClr val="000000"/>
                          </a:solidFill>
                          <a:latin typeface="Times New Roman"/>
                          <a:ea typeface="標楷體"/>
                          <a:cs typeface="Times New Roman"/>
                        </a:rPr>
                        <a:t>      </a:t>
                      </a:r>
                      <a:r>
                        <a:rPr lang="zh-TW" altLang="en-US" sz="1400" kern="100" dirty="0" smtClean="0">
                          <a:solidFill>
                            <a:srgbClr val="000000"/>
                          </a:solidFill>
                          <a:latin typeface="Times New Roman"/>
                          <a:ea typeface="標楷體"/>
                          <a:cs typeface="Times New Roman"/>
                        </a:rPr>
                        <a:t>     </a:t>
                      </a:r>
                      <a:r>
                        <a:rPr lang="zh-TW" sz="1400" u="sng" kern="100" dirty="0" smtClean="0">
                          <a:solidFill>
                            <a:srgbClr val="000000"/>
                          </a:solidFill>
                          <a:latin typeface="Times New Roman"/>
                          <a:ea typeface="標楷體"/>
                          <a:cs typeface="Times New Roman"/>
                        </a:rPr>
                        <a:t>電視</a:t>
                      </a:r>
                      <a:r>
                        <a:rPr lang="zh-TW" sz="1400" u="sng" kern="100" dirty="0">
                          <a:solidFill>
                            <a:srgbClr val="000000"/>
                          </a:solidFill>
                          <a:latin typeface="Times New Roman"/>
                          <a:ea typeface="標楷體"/>
                          <a:cs typeface="Times New Roman"/>
                        </a:rPr>
                        <a:t>事業播送之節目，含有敏感性內容者，應於該節目</a:t>
                      </a:r>
                      <a:r>
                        <a:rPr lang="zh-TW" sz="1400" u="sng" kern="100" dirty="0" smtClean="0">
                          <a:solidFill>
                            <a:srgbClr val="000000"/>
                          </a:solidFill>
                          <a:latin typeface="Times New Roman"/>
                          <a:ea typeface="標楷體"/>
                          <a:cs typeface="Times New Roman"/>
                        </a:rPr>
                        <a:t>開始</a:t>
                      </a:r>
                      <a:r>
                        <a:rPr lang="zh-TW" altLang="en-US" sz="1400" u="sng" kern="100" dirty="0" smtClean="0">
                          <a:solidFill>
                            <a:srgbClr val="000000"/>
                          </a:solidFill>
                          <a:latin typeface="Times New Roman"/>
                          <a:ea typeface="標楷體"/>
                          <a:cs typeface="Times New Roman"/>
                        </a:rPr>
                        <a:t>時</a:t>
                      </a:r>
                      <a:r>
                        <a:rPr lang="zh-TW" sz="1400" u="sng" kern="100" dirty="0" smtClean="0">
                          <a:solidFill>
                            <a:srgbClr val="000000"/>
                          </a:solidFill>
                          <a:latin typeface="Times New Roman"/>
                          <a:ea typeface="標楷體"/>
                          <a:cs typeface="Times New Roman"/>
                        </a:rPr>
                        <a:t>，</a:t>
                      </a:r>
                      <a:r>
                        <a:rPr lang="zh-TW" sz="1400" u="sng" kern="100" dirty="0">
                          <a:solidFill>
                            <a:srgbClr val="000000"/>
                          </a:solidFill>
                          <a:latin typeface="Times New Roman"/>
                          <a:ea typeface="標楷體"/>
                          <a:cs typeface="Times New Roman"/>
                        </a:rPr>
                        <a:t>視實際情節清晰加註警示訊息。所稱敏感性內容</a:t>
                      </a:r>
                      <a:r>
                        <a:rPr lang="zh-TW" sz="1400" u="sng" kern="100" dirty="0">
                          <a:solidFill>
                            <a:schemeClr val="tx1"/>
                          </a:solidFill>
                          <a:latin typeface="Times New Roman"/>
                          <a:ea typeface="標楷體"/>
                          <a:cs typeface="Times New Roman"/>
                        </a:rPr>
                        <a:t>，指有下列情形之一者：</a:t>
                      </a:r>
                      <a:endParaRPr lang="zh-TW" sz="1400" kern="100" dirty="0">
                        <a:solidFill>
                          <a:schemeClr val="tx1"/>
                        </a:solidFill>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一、性。</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二、暴力。</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三、恐怖。</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四、菸酒。</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五、毒品、藥物不當使用。</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六、不當言語與行為。</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七、反社會性。</a:t>
                      </a:r>
                      <a:endParaRPr lang="zh-TW" sz="1400" kern="100" dirty="0">
                        <a:latin typeface="Times New Roman"/>
                        <a:ea typeface="新細明體"/>
                        <a:cs typeface="Times New Roman"/>
                      </a:endParaRPr>
                    </a:p>
                    <a:p>
                      <a:pPr marL="381000" marR="76200" indent="-152400" algn="just" eaLnBrk="0" fontAlgn="ctr" latinLnBrk="1" hangingPunct="0">
                        <a:lnSpc>
                          <a:spcPct val="100000"/>
                        </a:lnSpc>
                        <a:spcBef>
                          <a:spcPts val="0"/>
                        </a:spcBef>
                        <a:spcAft>
                          <a:spcPts val="0"/>
                        </a:spcAft>
                      </a:pPr>
                      <a:r>
                        <a:rPr lang="zh-TW" sz="1400" u="sng" kern="100" dirty="0">
                          <a:solidFill>
                            <a:srgbClr val="000000"/>
                          </a:solidFill>
                          <a:latin typeface="Times New Roman"/>
                          <a:ea typeface="標楷體"/>
                          <a:cs typeface="Times New Roman"/>
                        </a:rPr>
                        <a:t>八、其他敏感性內容。</a:t>
                      </a:r>
                      <a:endParaRPr lang="zh-TW" sz="1400" kern="100" dirty="0">
                        <a:latin typeface="Times New Roman"/>
                        <a:ea typeface="新細明體"/>
                        <a:cs typeface="Times New Roman"/>
                      </a:endParaRPr>
                    </a:p>
                    <a:p>
                      <a:pPr marL="182563" indent="-152400" algn="just">
                        <a:lnSpc>
                          <a:spcPct val="100000"/>
                        </a:lnSpc>
                        <a:spcBef>
                          <a:spcPts val="0"/>
                        </a:spcBef>
                        <a:spcAft>
                          <a:spcPts val="0"/>
                        </a:spcAft>
                      </a:pPr>
                      <a:r>
                        <a:rPr lang="en-US" sz="1400" kern="100" dirty="0">
                          <a:solidFill>
                            <a:srgbClr val="000000"/>
                          </a:solidFill>
                          <a:latin typeface="Times New Roman"/>
                          <a:ea typeface="標楷體"/>
                          <a:cs typeface="Times New Roman"/>
                        </a:rPr>
                        <a:t>      </a:t>
                      </a:r>
                      <a:r>
                        <a:rPr lang="zh-TW" altLang="en-US" sz="1400" kern="100" dirty="0" smtClean="0">
                          <a:solidFill>
                            <a:srgbClr val="000000"/>
                          </a:solidFill>
                          <a:latin typeface="Times New Roman"/>
                          <a:ea typeface="標楷體"/>
                          <a:cs typeface="Times New Roman"/>
                        </a:rPr>
                        <a:t>     </a:t>
                      </a:r>
                      <a:r>
                        <a:rPr lang="zh-TW" sz="1400" u="sng" kern="100" dirty="0" smtClean="0">
                          <a:solidFill>
                            <a:srgbClr val="000000"/>
                          </a:solidFill>
                          <a:latin typeface="Times New Roman"/>
                          <a:ea typeface="標楷體"/>
                          <a:cs typeface="Times New Roman"/>
                        </a:rPr>
                        <a:t>電視節目</a:t>
                      </a:r>
                      <a:r>
                        <a:rPr lang="zh-TW" sz="1400" u="sng" kern="100" dirty="0">
                          <a:solidFill>
                            <a:srgbClr val="000000"/>
                          </a:solidFill>
                          <a:latin typeface="Times New Roman"/>
                          <a:ea typeface="標楷體"/>
                          <a:cs typeface="Times New Roman"/>
                        </a:rPr>
                        <a:t>以數位方式播送後，觀眾選臺時，播送系統具備得提供分級標識及情節警示訊息功能之簡易節目電子選單表，或其他具備相同功能之機制者，得不於每段節目開始時標示電視節目分級標識。</a:t>
                      </a:r>
                      <a:endParaRPr lang="zh-TW" sz="1400" kern="100" dirty="0">
                        <a:latin typeface="Times New Roman"/>
                        <a:ea typeface="新細明體"/>
                        <a:cs typeface="Times New Roman"/>
                      </a:endParaRPr>
                    </a:p>
                    <a:p>
                      <a:pPr marL="182563" indent="-182563" algn="just">
                        <a:lnSpc>
                          <a:spcPct val="100000"/>
                        </a:lnSpc>
                        <a:spcBef>
                          <a:spcPts val="0"/>
                        </a:spcBef>
                        <a:spcAft>
                          <a:spcPts val="0"/>
                        </a:spcAft>
                      </a:pPr>
                      <a:r>
                        <a:rPr lang="en-US" sz="1400" kern="100" dirty="0">
                          <a:solidFill>
                            <a:schemeClr val="tx1"/>
                          </a:solidFill>
                          <a:latin typeface="Times New Roman"/>
                          <a:ea typeface="標楷體"/>
                          <a:cs typeface="Times New Roman"/>
                        </a:rPr>
                        <a:t>      </a:t>
                      </a:r>
                      <a:r>
                        <a:rPr lang="zh-TW" altLang="en-US" sz="1400" kern="100" dirty="0" smtClean="0">
                          <a:solidFill>
                            <a:schemeClr val="tx1"/>
                          </a:solidFill>
                          <a:latin typeface="Times New Roman"/>
                          <a:ea typeface="標楷體"/>
                          <a:cs typeface="Times New Roman"/>
                        </a:rPr>
                        <a:t>      </a:t>
                      </a:r>
                      <a:r>
                        <a:rPr lang="zh-TW" sz="1400" kern="100" dirty="0" smtClean="0">
                          <a:solidFill>
                            <a:schemeClr val="tx1"/>
                          </a:solidFill>
                          <a:latin typeface="Times New Roman"/>
                          <a:ea typeface="標楷體"/>
                          <a:cs typeface="Times New Roman"/>
                        </a:rPr>
                        <a:t>境外</a:t>
                      </a:r>
                      <a:r>
                        <a:rPr lang="zh-TW" sz="1400" kern="100" dirty="0">
                          <a:solidFill>
                            <a:schemeClr val="tx1"/>
                          </a:solidFill>
                          <a:latin typeface="Times New Roman"/>
                          <a:ea typeface="標楷體"/>
                          <a:cs typeface="Times New Roman"/>
                        </a:rPr>
                        <a:t>衛星廣播電視事業</a:t>
                      </a:r>
                      <a:r>
                        <a:rPr lang="zh-TW" sz="1400" u="sng" kern="100" dirty="0">
                          <a:solidFill>
                            <a:schemeClr val="tx1"/>
                          </a:solidFill>
                          <a:latin typeface="Times New Roman"/>
                          <a:ea typeface="標楷體"/>
                          <a:cs typeface="Times New Roman"/>
                        </a:rPr>
                        <a:t>經營之頻道，其分級標準與我國相當者，經報請主管機關備查後，得逕行標示其原有分級標識或加註情節警示訊息。</a:t>
                      </a:r>
                      <a:endParaRPr lang="zh-TW" sz="1400" kern="100" dirty="0">
                        <a:solidFill>
                          <a:schemeClr val="tx1"/>
                        </a:solidFill>
                        <a:latin typeface="Times New Roman"/>
                        <a:ea typeface="新細明體"/>
                        <a:cs typeface="Times New Roman"/>
                      </a:endParaRPr>
                    </a:p>
                    <a:p>
                      <a:pPr marL="182563" indent="-182563" algn="just">
                        <a:lnSpc>
                          <a:spcPct val="100000"/>
                        </a:lnSpc>
                        <a:spcBef>
                          <a:spcPts val="0"/>
                        </a:spcBef>
                        <a:spcAft>
                          <a:spcPts val="0"/>
                        </a:spcAft>
                      </a:pPr>
                      <a:r>
                        <a:rPr lang="en-US" sz="1400" b="0" kern="100" dirty="0">
                          <a:solidFill>
                            <a:schemeClr val="tx1"/>
                          </a:solidFill>
                          <a:latin typeface="Times New Roman"/>
                          <a:ea typeface="標楷體"/>
                          <a:cs typeface="Times New Roman"/>
                        </a:rPr>
                        <a:t>      </a:t>
                      </a:r>
                      <a:r>
                        <a:rPr lang="zh-TW" altLang="en-US" sz="1400" b="0" kern="100" dirty="0" smtClean="0">
                          <a:solidFill>
                            <a:schemeClr val="tx1"/>
                          </a:solidFill>
                          <a:latin typeface="Times New Roman"/>
                          <a:ea typeface="標楷體"/>
                          <a:cs typeface="Times New Roman"/>
                        </a:rPr>
                        <a:t>      </a:t>
                      </a:r>
                      <a:r>
                        <a:rPr lang="zh-TW" sz="1400" b="0" u="sng" kern="100" dirty="0" smtClean="0">
                          <a:solidFill>
                            <a:schemeClr val="tx1"/>
                          </a:solidFill>
                          <a:latin typeface="Times New Roman"/>
                          <a:ea typeface="標楷體"/>
                          <a:cs typeface="Times New Roman"/>
                        </a:rPr>
                        <a:t>電視</a:t>
                      </a:r>
                      <a:r>
                        <a:rPr lang="zh-TW" sz="1400" b="0" u="sng" kern="100" dirty="0">
                          <a:solidFill>
                            <a:schemeClr val="tx1"/>
                          </a:solidFill>
                          <a:latin typeface="Times New Roman"/>
                          <a:ea typeface="標楷體"/>
                          <a:cs typeface="Times New Roman"/>
                        </a:rPr>
                        <a:t>事業應協同有線廣播電視系統經營者或其他供公眾收、視聽之播送平臺事業，提供依分級標識或時段，限制兒童及少年觀賞之措施。</a:t>
                      </a:r>
                      <a:endParaRPr lang="zh-TW" sz="1400" b="0" kern="100" dirty="0">
                        <a:solidFill>
                          <a:schemeClr val="tx1"/>
                        </a:solidFill>
                        <a:latin typeface="Times New Roman"/>
                        <a:ea typeface="新細明體"/>
                        <a:cs typeface="Times New Roman"/>
                      </a:endParaRPr>
                    </a:p>
                  </a:txBody>
                  <a:tcPr marL="17780" marR="17780" marT="0" marB="0"/>
                </a:tc>
                <a:tc>
                  <a:txBody>
                    <a:bodyPr/>
                    <a:lstStyle/>
                    <a:p>
                      <a:pPr marL="182563" indent="-182563">
                        <a:lnSpc>
                          <a:spcPct val="100000"/>
                        </a:lnSpc>
                        <a:spcBef>
                          <a:spcPts val="0"/>
                        </a:spcBef>
                      </a:pPr>
                      <a:r>
                        <a:rPr lang="zh-TW" sz="1600" kern="100" dirty="0">
                          <a:solidFill>
                            <a:srgbClr val="000000"/>
                          </a:solidFill>
                          <a:latin typeface="Times New Roman"/>
                          <a:ea typeface="標楷體"/>
                          <a:cs typeface="Times New Roman"/>
                        </a:rPr>
                        <a:t>第十一條</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電視</a:t>
                      </a:r>
                      <a:r>
                        <a:rPr lang="zh-TW" sz="1600" u="sng" kern="100" dirty="0">
                          <a:solidFill>
                            <a:srgbClr val="000000"/>
                          </a:solidFill>
                          <a:latin typeface="Times New Roman"/>
                          <a:ea typeface="標楷體"/>
                          <a:cs typeface="Times New Roman"/>
                        </a:rPr>
                        <a:t>節目分級標識</a:t>
                      </a:r>
                      <a:r>
                        <a:rPr lang="zh-TW" sz="1600" kern="100" dirty="0">
                          <a:solidFill>
                            <a:srgbClr val="000000"/>
                          </a:solidFill>
                          <a:latin typeface="Times New Roman"/>
                          <a:ea typeface="標楷體"/>
                          <a:cs typeface="Times New Roman"/>
                        </a:rPr>
                        <a:t>應於每段節目開始</a:t>
                      </a:r>
                      <a:r>
                        <a:rPr lang="zh-TW" sz="1600" u="sng" kern="100" dirty="0">
                          <a:solidFill>
                            <a:srgbClr val="000000"/>
                          </a:solidFill>
                          <a:latin typeface="Times New Roman"/>
                          <a:ea typeface="標楷體"/>
                          <a:cs typeface="Times New Roman"/>
                        </a:rPr>
                        <a:t>播送</a:t>
                      </a:r>
                      <a:r>
                        <a:rPr lang="zh-TW" sz="1600" kern="100" dirty="0">
                          <a:solidFill>
                            <a:srgbClr val="000000"/>
                          </a:solidFill>
                          <a:latin typeface="Times New Roman"/>
                          <a:ea typeface="標楷體"/>
                          <a:cs typeface="Times New Roman"/>
                        </a:rPr>
                        <a:t>時，以疊印或插播卡方式，至少標示十秒鐘，其大小應與螢幕上電視事業之識別標識相當。</a:t>
                      </a:r>
                      <a:r>
                        <a:rPr lang="en-US" sz="1600" kern="100" dirty="0">
                          <a:solidFill>
                            <a:srgbClr val="000000"/>
                          </a:solidFill>
                          <a:latin typeface="Times New Roman"/>
                          <a:ea typeface="標楷體"/>
                          <a:cs typeface="Times New Roman"/>
                        </a:rPr>
                        <a:t>      </a:t>
                      </a:r>
                      <a:r>
                        <a:rPr lang="zh-TW" sz="1600" u="sng" kern="100" dirty="0">
                          <a:solidFill>
                            <a:srgbClr val="000000"/>
                          </a:solidFill>
                          <a:latin typeface="Times New Roman"/>
                          <a:ea typeface="標楷體"/>
                          <a:cs typeface="Times New Roman"/>
                        </a:rPr>
                        <a:t>未插播廣告之電視節目，應於節目開始播送時及每隔十分鐘標示分級標識一次，每次至少十秒鐘。</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境外衛星廣播電視事業</a:t>
                      </a:r>
                      <a:r>
                        <a:rPr lang="zh-TW" sz="1600" u="sng" kern="100" dirty="0">
                          <a:solidFill>
                            <a:srgbClr val="000000"/>
                          </a:solidFill>
                          <a:latin typeface="Times New Roman"/>
                          <a:ea typeface="標楷體"/>
                          <a:cs typeface="Times New Roman"/>
                        </a:rPr>
                        <a:t>如因他國限制使用中文，得由其分公司或代理商向國家通訊傳播委員會（以下簡稱本會）報准僅標示不含中文之分級標識</a:t>
                      </a:r>
                      <a:r>
                        <a:rPr lang="zh-TW" sz="1600" kern="100" dirty="0">
                          <a:solidFill>
                            <a:srgbClr val="000000"/>
                          </a:solidFill>
                          <a:latin typeface="Times New Roman"/>
                          <a:ea typeface="標楷體"/>
                          <a:cs typeface="Times New Roman"/>
                        </a:rPr>
                        <a:t>。</a:t>
                      </a:r>
                      <a:endParaRPr lang="zh-TW" sz="1600" kern="100" dirty="0">
                        <a:latin typeface="Calibri"/>
                        <a:ea typeface="新細明體"/>
                        <a:cs typeface="Times New Roman"/>
                      </a:endParaRPr>
                    </a:p>
                  </a:txBody>
                  <a:tcPr marL="17780" marR="17780" marT="0" marB="0"/>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188640"/>
            <a:ext cx="6756400" cy="592138"/>
          </a:xfrm>
        </p:spPr>
        <p:txBody>
          <a:bodyPr/>
          <a:lstStyle/>
          <a:p>
            <a:r>
              <a:rPr lang="zh-TW" altLang="en-US" dirty="0" smtClean="0"/>
              <a:t>五、逐條對照</a:t>
            </a:r>
            <a:r>
              <a:rPr lang="zh-TW" altLang="zh-TW" dirty="0" smtClean="0"/>
              <a:t>（</a:t>
            </a:r>
            <a:r>
              <a:rPr lang="en-US" altLang="zh-TW" dirty="0" smtClean="0"/>
              <a:t>7/11</a:t>
            </a:r>
            <a:r>
              <a:rPr lang="zh-TW" altLang="zh-TW" dirty="0" smtClean="0"/>
              <a:t>）</a:t>
            </a:r>
            <a:endParaRPr lang="zh-TW" altLang="en-US" dirty="0" smtClean="0"/>
          </a:p>
        </p:txBody>
      </p:sp>
      <p:graphicFrame>
        <p:nvGraphicFramePr>
          <p:cNvPr id="4" name="內容版面配置區 6"/>
          <p:cNvGraphicFramePr>
            <a:graphicFrameLocks noGrp="1"/>
          </p:cNvGraphicFramePr>
          <p:nvPr>
            <p:ph idx="1"/>
          </p:nvPr>
        </p:nvGraphicFramePr>
        <p:xfrm>
          <a:off x="0" y="1124743"/>
          <a:ext cx="9145588" cy="5733257"/>
        </p:xfrm>
        <a:graphic>
          <a:graphicData uri="http://schemas.openxmlformats.org/drawingml/2006/table">
            <a:tbl>
              <a:tblPr/>
              <a:tblGrid>
                <a:gridCol w="4788024"/>
                <a:gridCol w="4357564"/>
              </a:tblGrid>
              <a:tr h="360997">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1800" b="1" i="0" u="none" strike="noStrike" cap="none" normalizeH="0" baseline="0" dirty="0" smtClean="0">
                          <a:ln>
                            <a:noFill/>
                          </a:ln>
                          <a:solidFill>
                            <a:srgbClr val="FFFFFF"/>
                          </a:solidFill>
                          <a:effectLst/>
                          <a:latin typeface="Times New Roman" pitchFamily="18" charset="0"/>
                          <a:ea typeface="標楷體" pitchFamily="65" charset="-120"/>
                        </a:rPr>
                        <a:t>修正</a:t>
                      </a:r>
                      <a:r>
                        <a:rPr kumimoji="0" lang="zh-TW" sz="1800" b="1" i="0" u="none" strike="noStrike" cap="none" normalizeH="0" baseline="0" dirty="0" smtClean="0">
                          <a:ln>
                            <a:noFill/>
                          </a:ln>
                          <a:solidFill>
                            <a:srgbClr val="FFFFFF"/>
                          </a:solidFill>
                          <a:effectLst/>
                          <a:latin typeface="Times New Roman" pitchFamily="18" charset="0"/>
                          <a:ea typeface="標楷體" pitchFamily="65" charset="-120"/>
                        </a:rPr>
                        <a:t>條文</a:t>
                      </a: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1800" b="1" i="0" u="none" strike="noStrike" cap="none" normalizeH="0" baseline="0" dirty="0" smtClean="0">
                          <a:ln>
                            <a:noFill/>
                          </a:ln>
                          <a:solidFill>
                            <a:srgbClr val="FFFFFF"/>
                          </a:solidFill>
                          <a:effectLst/>
                          <a:latin typeface="Times New Roman" pitchFamily="18" charset="0"/>
                          <a:ea typeface="標楷體" pitchFamily="65" charset="-120"/>
                        </a:rPr>
                        <a:t>現行條文</a:t>
                      </a:r>
                      <a:endParaRPr kumimoji="0" lang="zh-TW" sz="1800" b="1" i="0" u="none" strike="noStrike" cap="none" normalizeH="0" baseline="0" dirty="0" smtClean="0">
                        <a:ln>
                          <a:noFill/>
                        </a:ln>
                        <a:solidFill>
                          <a:srgbClr val="FFFFFF"/>
                        </a:solidFill>
                        <a:effectLst/>
                        <a:latin typeface="Times New Roman" pitchFamily="18" charset="0"/>
                        <a:ea typeface="標楷體" pitchFamily="65" charset="-120"/>
                      </a:endParaRP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82102">
                <a:tc>
                  <a:txBody>
                    <a:bodyPr/>
                    <a:lstStyle/>
                    <a:p>
                      <a:pPr marL="182563" indent="-182563"/>
                      <a:r>
                        <a:rPr lang="zh-TW" altLang="zh-TW" sz="1600" kern="1200" dirty="0" smtClean="0">
                          <a:solidFill>
                            <a:schemeClr val="tx1"/>
                          </a:solidFill>
                          <a:latin typeface="+mn-lt"/>
                          <a:ea typeface="+mn-ea"/>
                          <a:cs typeface="+mn-cs"/>
                        </a:rPr>
                        <a:t>第十條</a:t>
                      </a:r>
                      <a:r>
                        <a:rPr lang="en-US" altLang="zh-TW" sz="1600" kern="1200" dirty="0" smtClean="0">
                          <a:solidFill>
                            <a:schemeClr val="tx1"/>
                          </a:solidFill>
                          <a:latin typeface="+mn-lt"/>
                          <a:ea typeface="+mn-ea"/>
                          <a:cs typeface="+mn-cs"/>
                        </a:rPr>
                        <a:t>  </a:t>
                      </a:r>
                      <a:r>
                        <a:rPr lang="zh-TW" altLang="zh-TW" sz="1600" kern="1200" dirty="0" smtClean="0">
                          <a:solidFill>
                            <a:schemeClr val="tx1"/>
                          </a:solidFill>
                          <a:latin typeface="+mn-lt"/>
                          <a:ea typeface="+mn-ea"/>
                          <a:cs typeface="+mn-cs"/>
                        </a:rPr>
                        <a:t>電視節目預告</a:t>
                      </a:r>
                      <a:r>
                        <a:rPr lang="zh-TW" altLang="zh-TW" sz="1600" u="sng" kern="1200" dirty="0" smtClean="0">
                          <a:solidFill>
                            <a:schemeClr val="tx1"/>
                          </a:solidFill>
                          <a:latin typeface="+mn-lt"/>
                          <a:ea typeface="+mn-ea"/>
                          <a:cs typeface="+mn-cs"/>
                        </a:rPr>
                        <a:t>及衛星廣播電視事業、境外衛星廣播電視事業及他類頻道節目供應事業廣告</a:t>
                      </a:r>
                      <a:r>
                        <a:rPr lang="zh-TW" altLang="zh-TW" sz="1600" kern="1200" dirty="0" smtClean="0">
                          <a:solidFill>
                            <a:schemeClr val="tx1"/>
                          </a:solidFill>
                          <a:latin typeface="+mn-lt"/>
                          <a:ea typeface="+mn-ea"/>
                          <a:cs typeface="+mn-cs"/>
                        </a:rPr>
                        <a:t>之播送，準用第三條至第九條之規定。</a:t>
                      </a:r>
                      <a:endParaRPr lang="en-US" altLang="zh-TW" sz="1600" kern="1200" dirty="0" smtClean="0">
                        <a:solidFill>
                          <a:schemeClr val="tx1"/>
                        </a:solidFill>
                        <a:latin typeface="+mn-lt"/>
                        <a:ea typeface="+mn-ea"/>
                        <a:cs typeface="+mn-cs"/>
                      </a:endParaRPr>
                    </a:p>
                    <a:p>
                      <a:pPr marL="182563" indent="-182563"/>
                      <a:r>
                        <a:rPr lang="en-US" altLang="zh-TW" sz="1600" kern="1200" dirty="0" smtClean="0">
                          <a:solidFill>
                            <a:schemeClr val="tx1"/>
                          </a:solidFill>
                          <a:latin typeface="+mn-lt"/>
                          <a:ea typeface="+mn-ea"/>
                          <a:cs typeface="+mn-cs"/>
                        </a:rPr>
                        <a:t>      </a:t>
                      </a:r>
                      <a:r>
                        <a:rPr lang="zh-TW" altLang="en-US" sz="1600" kern="1200" dirty="0" smtClean="0">
                          <a:solidFill>
                            <a:schemeClr val="tx1"/>
                          </a:solidFill>
                          <a:latin typeface="+mn-lt"/>
                          <a:ea typeface="+mn-ea"/>
                          <a:cs typeface="+mn-cs"/>
                        </a:rPr>
                        <a:t>      </a:t>
                      </a:r>
                      <a:r>
                        <a:rPr lang="zh-TW" altLang="zh-TW" sz="1600" u="sng" kern="1200" dirty="0" smtClean="0">
                          <a:solidFill>
                            <a:schemeClr val="tx1"/>
                          </a:solidFill>
                          <a:latin typeface="+mn-lt"/>
                          <a:ea typeface="+mn-ea"/>
                          <a:cs typeface="+mn-cs"/>
                        </a:rPr>
                        <a:t>衛星廣播電視事業、境外衛星廣播電視事業及他類頻道節目供應事業播送之廣告，得不標示級別；其於兒童頻道或兒童節目所播送之廣告內容，應符合「普」級或「護」級規定。</a:t>
                      </a:r>
                      <a:endParaRPr lang="en-US" altLang="zh-TW" sz="1600" u="sng" kern="1200" dirty="0" smtClean="0">
                        <a:solidFill>
                          <a:schemeClr val="tx1"/>
                        </a:solidFill>
                        <a:latin typeface="+mn-lt"/>
                        <a:ea typeface="+mn-ea"/>
                        <a:cs typeface="+mn-cs"/>
                      </a:endParaRPr>
                    </a:p>
                    <a:p>
                      <a:pPr marL="182563" indent="-182563"/>
                      <a:r>
                        <a:rPr lang="en-US" altLang="zh-TW" sz="1600" kern="1200" dirty="0" smtClean="0">
                          <a:solidFill>
                            <a:schemeClr val="tx1"/>
                          </a:solidFill>
                          <a:latin typeface="+mn-lt"/>
                          <a:ea typeface="+mn-ea"/>
                          <a:cs typeface="+mn-cs"/>
                        </a:rPr>
                        <a:t>      </a:t>
                      </a:r>
                      <a:r>
                        <a:rPr lang="zh-TW" altLang="en-US" sz="1600" kern="1200" dirty="0" smtClean="0">
                          <a:solidFill>
                            <a:schemeClr val="tx1"/>
                          </a:solidFill>
                          <a:latin typeface="+mn-lt"/>
                          <a:ea typeface="+mn-ea"/>
                          <a:cs typeface="+mn-cs"/>
                        </a:rPr>
                        <a:t>      </a:t>
                      </a:r>
                      <a:r>
                        <a:rPr lang="zh-TW" altLang="zh-TW" sz="1600" u="sng" kern="1200" dirty="0" smtClean="0">
                          <a:solidFill>
                            <a:schemeClr val="tx1"/>
                          </a:solidFill>
                          <a:latin typeface="+mn-lt"/>
                          <a:ea typeface="+mn-ea"/>
                          <a:cs typeface="+mn-cs"/>
                        </a:rPr>
                        <a:t>無線電視事業播送之廣告，得準用前二項規定。</a:t>
                      </a:r>
                      <a:endParaRPr lang="en-US" altLang="zh-TW" sz="1600" b="1" u="sng" kern="100" dirty="0" smtClean="0">
                        <a:solidFill>
                          <a:srgbClr val="FF0000"/>
                        </a:solidFill>
                        <a:latin typeface="細明體"/>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marL="182563" indent="-182563"/>
                      <a:r>
                        <a:rPr lang="zh-TW" sz="1600" kern="100" dirty="0">
                          <a:solidFill>
                            <a:srgbClr val="000000"/>
                          </a:solidFill>
                          <a:latin typeface="Times New Roman"/>
                          <a:ea typeface="標楷體"/>
                          <a:cs typeface="Times New Roman"/>
                        </a:rPr>
                        <a:t>第十條</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電視節目預告之播送，準用第三條至第九條之規定。</a:t>
                      </a:r>
                      <a:endParaRPr lang="zh-TW" sz="16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r h="1025164">
                <a:tc>
                  <a:txBody>
                    <a:bodyPr/>
                    <a:lstStyle/>
                    <a:p>
                      <a:r>
                        <a:rPr lang="zh-TW" altLang="zh-TW" sz="1600" dirty="0" smtClean="0"/>
                        <a:t>（</a:t>
                      </a:r>
                      <a:r>
                        <a:rPr lang="zh-TW" altLang="en-US" sz="1600" dirty="0" smtClean="0"/>
                        <a:t>刪除</a:t>
                      </a:r>
                      <a:r>
                        <a:rPr lang="zh-TW" altLang="zh-TW" sz="1600" dirty="0" smtClean="0"/>
                        <a:t>）</a:t>
                      </a:r>
                      <a:endParaRPr lang="en-US" sz="1600" kern="100" dirty="0">
                        <a:solidFill>
                          <a:srgbClr val="00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c>
                  <a:txBody>
                    <a:bodyPr/>
                    <a:lstStyle/>
                    <a:p>
                      <a:pPr marL="182563" indent="-182563"/>
                      <a:r>
                        <a:rPr lang="zh-TW" sz="1600" kern="100" dirty="0">
                          <a:solidFill>
                            <a:srgbClr val="000000"/>
                          </a:solidFill>
                          <a:latin typeface="Times New Roman"/>
                          <a:ea typeface="標楷體"/>
                          <a:cs typeface="Times New Roman"/>
                        </a:rPr>
                        <a:t>第十二條</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電視節目跨越不同分級時段播送時，不得變更級別。但其前後時段為不同單元，內容亦不連續者，不在此限。</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前項但書情形，應以字幕或影像插播，並以口頭說明告知觀眾。</a:t>
                      </a:r>
                      <a:endParaRPr lang="zh-TW" sz="16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r>
              <a:tr h="1166115">
                <a:tc>
                  <a:txBody>
                    <a:bodyPr/>
                    <a:lstStyle/>
                    <a:p>
                      <a:pPr marL="182563" indent="-182563"/>
                      <a:r>
                        <a:rPr lang="zh-TW" altLang="zh-TW" sz="1600" kern="1200" dirty="0" smtClean="0">
                          <a:solidFill>
                            <a:schemeClr val="tx1"/>
                          </a:solidFill>
                          <a:latin typeface="+mn-lt"/>
                          <a:ea typeface="+mn-ea"/>
                          <a:cs typeface="+mn-cs"/>
                        </a:rPr>
                        <a:t>第</a:t>
                      </a:r>
                      <a:r>
                        <a:rPr lang="zh-TW" altLang="zh-TW" sz="1600" u="sng" kern="1200" dirty="0" smtClean="0">
                          <a:solidFill>
                            <a:schemeClr val="tx1"/>
                          </a:solidFill>
                          <a:latin typeface="+mn-lt"/>
                          <a:ea typeface="+mn-ea"/>
                          <a:cs typeface="+mn-cs"/>
                        </a:rPr>
                        <a:t>十一</a:t>
                      </a:r>
                      <a:r>
                        <a:rPr lang="zh-TW" altLang="zh-TW" sz="1600" kern="1200" dirty="0" smtClean="0">
                          <a:solidFill>
                            <a:schemeClr val="tx1"/>
                          </a:solidFill>
                          <a:latin typeface="+mn-lt"/>
                          <a:ea typeface="+mn-ea"/>
                          <a:cs typeface="+mn-cs"/>
                        </a:rPr>
                        <a:t>條</a:t>
                      </a:r>
                      <a:r>
                        <a:rPr lang="en-US" altLang="zh-TW" sz="1600" kern="1200" dirty="0" smtClean="0">
                          <a:solidFill>
                            <a:schemeClr val="tx1"/>
                          </a:solidFill>
                          <a:latin typeface="+mn-lt"/>
                          <a:ea typeface="+mn-ea"/>
                          <a:cs typeface="+mn-cs"/>
                        </a:rPr>
                        <a:t>  </a:t>
                      </a:r>
                      <a:r>
                        <a:rPr lang="zh-TW" altLang="zh-TW" sz="1600" kern="1200" dirty="0" smtClean="0">
                          <a:solidFill>
                            <a:schemeClr val="tx1"/>
                          </a:solidFill>
                          <a:latin typeface="+mn-lt"/>
                          <a:ea typeface="+mn-ea"/>
                          <a:cs typeface="+mn-cs"/>
                        </a:rPr>
                        <a:t>新聞報導</a:t>
                      </a:r>
                      <a:r>
                        <a:rPr lang="zh-TW" altLang="zh-TW" sz="1600" u="sng" kern="1200" dirty="0" smtClean="0">
                          <a:solidFill>
                            <a:schemeClr val="tx1"/>
                          </a:solidFill>
                          <a:latin typeface="+mn-lt"/>
                          <a:ea typeface="+mn-ea"/>
                          <a:cs typeface="+mn-cs"/>
                        </a:rPr>
                        <a:t>之</a:t>
                      </a:r>
                      <a:r>
                        <a:rPr lang="zh-TW" altLang="zh-TW" sz="1600" kern="1200" dirty="0" smtClean="0">
                          <a:solidFill>
                            <a:schemeClr val="tx1"/>
                          </a:solidFill>
                          <a:latin typeface="+mn-lt"/>
                          <a:ea typeface="+mn-ea"/>
                          <a:cs typeface="+mn-cs"/>
                        </a:rPr>
                        <a:t>畫面</a:t>
                      </a:r>
                      <a:r>
                        <a:rPr lang="zh-TW" altLang="zh-TW" sz="1600" u="sng" kern="1200" dirty="0" smtClean="0">
                          <a:solidFill>
                            <a:schemeClr val="tx1"/>
                          </a:solidFill>
                          <a:latin typeface="+mn-lt"/>
                          <a:ea typeface="+mn-ea"/>
                          <a:cs typeface="+mn-cs"/>
                        </a:rPr>
                        <a:t>，</a:t>
                      </a:r>
                      <a:r>
                        <a:rPr lang="zh-TW" altLang="zh-TW" sz="1600" kern="1200" dirty="0" smtClean="0">
                          <a:solidFill>
                            <a:schemeClr val="tx1"/>
                          </a:solidFill>
                          <a:latin typeface="+mn-lt"/>
                          <a:ea typeface="+mn-ea"/>
                          <a:cs typeface="+mn-cs"/>
                        </a:rPr>
                        <a:t>應符合「普」級規定。</a:t>
                      </a:r>
                      <a:r>
                        <a:rPr lang="zh-TW" altLang="zh-TW" sz="1600" u="sng" kern="1200" dirty="0" smtClean="0">
                          <a:solidFill>
                            <a:schemeClr val="tx1"/>
                          </a:solidFill>
                          <a:latin typeface="+mn-lt"/>
                          <a:ea typeface="+mn-ea"/>
                          <a:cs typeface="+mn-cs"/>
                        </a:rPr>
                        <a:t>但屬於該則新聞報導呈現事實之必要元素，且於該畫面播送前以適當方式告知觀眾注意者，其畫面呈現得為「護」級。</a:t>
                      </a:r>
                      <a:endParaRPr lang="en-US" altLang="zh-TW" sz="1600" u="sng" kern="100" dirty="0" smtClean="0">
                        <a:solidFill>
                          <a:srgbClr val="FF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marL="182563" indent="-182563"/>
                      <a:r>
                        <a:rPr lang="zh-TW" sz="1600" kern="100" dirty="0">
                          <a:solidFill>
                            <a:srgbClr val="000000"/>
                          </a:solidFill>
                          <a:latin typeface="Times New Roman"/>
                          <a:ea typeface="標楷體"/>
                          <a:cs typeface="Times New Roman"/>
                        </a:rPr>
                        <a:t>第十三條</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新聞報導</a:t>
                      </a:r>
                      <a:r>
                        <a:rPr lang="zh-TW" sz="1600" u="sng" kern="100" dirty="0">
                          <a:solidFill>
                            <a:srgbClr val="000000"/>
                          </a:solidFill>
                          <a:latin typeface="Times New Roman"/>
                          <a:ea typeface="標楷體"/>
                          <a:cs typeface="Times New Roman"/>
                        </a:rPr>
                        <a:t>節目得不標示級別，其</a:t>
                      </a:r>
                      <a:r>
                        <a:rPr lang="zh-TW" sz="1600" kern="100" dirty="0">
                          <a:solidFill>
                            <a:srgbClr val="000000"/>
                          </a:solidFill>
                          <a:latin typeface="Times New Roman"/>
                          <a:ea typeface="標楷體"/>
                          <a:cs typeface="Times New Roman"/>
                        </a:rPr>
                        <a:t>畫面應符合「普」級規定。</a:t>
                      </a:r>
                      <a:endParaRPr lang="zh-TW" sz="16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r h="998879">
                <a:tc>
                  <a:txBody>
                    <a:bodyPr/>
                    <a:lstStyle/>
                    <a:p>
                      <a:r>
                        <a:rPr lang="zh-TW" altLang="zh-TW" sz="1600" dirty="0" smtClean="0"/>
                        <a:t>（</a:t>
                      </a:r>
                      <a:r>
                        <a:rPr lang="zh-TW" altLang="en-US" sz="1600" dirty="0" smtClean="0"/>
                        <a:t>刪除</a:t>
                      </a:r>
                      <a:r>
                        <a:rPr lang="zh-TW" altLang="zh-TW" sz="1600" dirty="0" smtClean="0"/>
                        <a:t>）</a:t>
                      </a:r>
                      <a:endParaRPr lang="en-US" sz="1600" kern="100" dirty="0">
                        <a:solidFill>
                          <a:srgbClr val="00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c>
                  <a:txBody>
                    <a:bodyPr/>
                    <a:lstStyle/>
                    <a:p>
                      <a:pPr marL="182563" indent="-182563"/>
                      <a:r>
                        <a:rPr lang="zh-TW" sz="1600" kern="100" dirty="0">
                          <a:solidFill>
                            <a:srgbClr val="000000"/>
                          </a:solidFill>
                          <a:latin typeface="Times New Roman"/>
                          <a:ea typeface="標楷體"/>
                          <a:cs typeface="Times New Roman"/>
                        </a:rPr>
                        <a:t>第十四條</a:t>
                      </a:r>
                      <a:r>
                        <a:rPr lang="en-US" sz="1600" kern="100" dirty="0">
                          <a:solidFill>
                            <a:srgbClr val="000000"/>
                          </a:solidFill>
                          <a:latin typeface="Times New Roman"/>
                          <a:ea typeface="標楷體"/>
                          <a:cs typeface="Times New Roman"/>
                        </a:rPr>
                        <a:t>  </a:t>
                      </a:r>
                      <a:r>
                        <a:rPr lang="zh-TW" sz="1600" kern="100" dirty="0">
                          <a:solidFill>
                            <a:srgbClr val="000000"/>
                          </a:solidFill>
                          <a:latin typeface="Times New Roman"/>
                          <a:ea typeface="標楷體"/>
                          <a:cs typeface="Times New Roman"/>
                        </a:rPr>
                        <a:t>電視事業之頻道所播送之節目均屬普遍級者，得向本會申請免標示級別，經專案核准後，應適時揭示「本頻道節目均為普遍級」。</a:t>
                      </a:r>
                      <a:endParaRPr lang="zh-TW" sz="16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188640"/>
            <a:ext cx="6756400" cy="592138"/>
          </a:xfrm>
        </p:spPr>
        <p:txBody>
          <a:bodyPr/>
          <a:lstStyle/>
          <a:p>
            <a:r>
              <a:rPr lang="zh-TW" altLang="en-US" dirty="0" smtClean="0"/>
              <a:t>五、逐條對照</a:t>
            </a:r>
            <a:r>
              <a:rPr lang="zh-TW" altLang="zh-TW" dirty="0" smtClean="0"/>
              <a:t>（</a:t>
            </a:r>
            <a:r>
              <a:rPr lang="en-US" altLang="zh-TW" dirty="0" smtClean="0"/>
              <a:t>8/11</a:t>
            </a:r>
            <a:r>
              <a:rPr lang="zh-TW" altLang="zh-TW" dirty="0" smtClean="0"/>
              <a:t>）</a:t>
            </a:r>
            <a:endParaRPr lang="zh-TW" altLang="en-US" dirty="0" smtClean="0"/>
          </a:p>
        </p:txBody>
      </p:sp>
      <p:graphicFrame>
        <p:nvGraphicFramePr>
          <p:cNvPr id="4" name="內容版面配置區 6"/>
          <p:cNvGraphicFramePr>
            <a:graphicFrameLocks noGrp="1"/>
          </p:cNvGraphicFramePr>
          <p:nvPr>
            <p:ph idx="1"/>
          </p:nvPr>
        </p:nvGraphicFramePr>
        <p:xfrm>
          <a:off x="0" y="980728"/>
          <a:ext cx="9145588" cy="5878583"/>
        </p:xfrm>
        <a:graphic>
          <a:graphicData uri="http://schemas.openxmlformats.org/drawingml/2006/table">
            <a:tbl>
              <a:tblPr/>
              <a:tblGrid>
                <a:gridCol w="4716016"/>
                <a:gridCol w="4429572"/>
              </a:tblGrid>
              <a:tr h="528187">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400" b="1" i="0" u="none" strike="noStrike" cap="none" normalizeH="0" baseline="0" dirty="0" smtClean="0">
                          <a:ln>
                            <a:noFill/>
                          </a:ln>
                          <a:solidFill>
                            <a:srgbClr val="FFFFFF"/>
                          </a:solidFill>
                          <a:effectLst/>
                          <a:latin typeface="Times New Roman" pitchFamily="18" charset="0"/>
                          <a:ea typeface="標楷體" pitchFamily="65" charset="-120"/>
                        </a:rPr>
                        <a:t>修正</a:t>
                      </a:r>
                      <a:r>
                        <a:rPr kumimoji="0" lang="zh-TW" sz="2400" b="1" i="0" u="none" strike="noStrike" cap="none" normalizeH="0" baseline="0" dirty="0" smtClean="0">
                          <a:ln>
                            <a:noFill/>
                          </a:ln>
                          <a:solidFill>
                            <a:srgbClr val="FFFFFF"/>
                          </a:solidFill>
                          <a:effectLst/>
                          <a:latin typeface="Times New Roman" pitchFamily="18" charset="0"/>
                          <a:ea typeface="標楷體" pitchFamily="65" charset="-120"/>
                        </a:rPr>
                        <a:t>條文</a:t>
                      </a: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400" b="1" i="0" u="none" strike="noStrike" cap="none" normalizeH="0" baseline="0" dirty="0" smtClean="0">
                          <a:ln>
                            <a:noFill/>
                          </a:ln>
                          <a:solidFill>
                            <a:srgbClr val="FFFFFF"/>
                          </a:solidFill>
                          <a:effectLst/>
                          <a:latin typeface="Times New Roman" pitchFamily="18" charset="0"/>
                          <a:ea typeface="標楷體" pitchFamily="65" charset="-120"/>
                        </a:rPr>
                        <a:t>現行條文</a:t>
                      </a:r>
                      <a:endParaRPr kumimoji="0" lang="zh-TW" sz="2400" b="1" i="0" u="none" strike="noStrike" cap="none" normalizeH="0" baseline="0" dirty="0" smtClean="0">
                        <a:ln>
                          <a:noFill/>
                        </a:ln>
                        <a:solidFill>
                          <a:srgbClr val="FFFFFF"/>
                        </a:solidFill>
                        <a:effectLst/>
                        <a:latin typeface="Times New Roman" pitchFamily="18" charset="0"/>
                        <a:ea typeface="標楷體" pitchFamily="65" charset="-120"/>
                      </a:endParaRP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35689">
                <a:tc>
                  <a:txBody>
                    <a:bodyPr/>
                    <a:lstStyle/>
                    <a:p>
                      <a:pPr marL="274638" indent="-274638">
                        <a:lnSpc>
                          <a:spcPct val="100000"/>
                        </a:lnSpc>
                      </a:pPr>
                      <a:r>
                        <a:rPr lang="zh-TW" sz="2400" kern="100" dirty="0">
                          <a:solidFill>
                            <a:schemeClr val="tx1"/>
                          </a:solidFill>
                          <a:latin typeface="Times New Roman"/>
                          <a:ea typeface="標楷體"/>
                          <a:cs typeface="Times New Roman"/>
                        </a:rPr>
                        <a:t>第</a:t>
                      </a:r>
                      <a:r>
                        <a:rPr lang="zh-TW" sz="2400" u="sng" kern="100" dirty="0">
                          <a:solidFill>
                            <a:schemeClr val="tx1"/>
                          </a:solidFill>
                          <a:latin typeface="Times New Roman"/>
                          <a:ea typeface="標楷體"/>
                          <a:cs typeface="Times New Roman"/>
                        </a:rPr>
                        <a:t>十二</a:t>
                      </a:r>
                      <a:r>
                        <a:rPr lang="zh-TW" sz="2400" kern="100" dirty="0">
                          <a:solidFill>
                            <a:schemeClr val="tx1"/>
                          </a:solidFill>
                          <a:latin typeface="Times New Roman"/>
                          <a:ea typeface="標楷體"/>
                          <a:cs typeface="Times New Roman"/>
                        </a:rPr>
                        <a:t>條</a:t>
                      </a:r>
                      <a:r>
                        <a:rPr lang="en-US" sz="2400" kern="100" dirty="0">
                          <a:solidFill>
                            <a:schemeClr val="tx1"/>
                          </a:solidFill>
                          <a:latin typeface="Times New Roman"/>
                          <a:ea typeface="標楷體"/>
                          <a:cs typeface="Times New Roman"/>
                        </a:rPr>
                        <a:t>  </a:t>
                      </a:r>
                      <a:r>
                        <a:rPr lang="zh-TW" sz="2400" kern="100" dirty="0">
                          <a:solidFill>
                            <a:schemeClr val="tx1"/>
                          </a:solidFill>
                          <a:latin typeface="Times New Roman"/>
                          <a:ea typeface="標楷體"/>
                          <a:cs typeface="Times New Roman"/>
                        </a:rPr>
                        <a:t>電視事業</a:t>
                      </a:r>
                      <a:r>
                        <a:rPr lang="zh-TW" sz="2400" u="sng" kern="100" dirty="0">
                          <a:solidFill>
                            <a:schemeClr val="tx1"/>
                          </a:solidFill>
                          <a:latin typeface="Times New Roman"/>
                          <a:ea typeface="標楷體"/>
                          <a:cs typeface="Times New Roman"/>
                        </a:rPr>
                        <a:t>提供之節目表、頻道總表、節目電子選單表、</a:t>
                      </a:r>
                      <a:r>
                        <a:rPr lang="zh-TW" sz="2400" u="sng" kern="100" dirty="0">
                          <a:solidFill>
                            <a:schemeClr val="tx1"/>
                          </a:solidFill>
                          <a:latin typeface="細明體"/>
                          <a:ea typeface="標楷體"/>
                          <a:cs typeface="Times New Roman"/>
                        </a:rPr>
                        <a:t>簡易節目電子選單表</a:t>
                      </a:r>
                      <a:r>
                        <a:rPr lang="zh-TW" sz="2400" kern="100" dirty="0">
                          <a:solidFill>
                            <a:schemeClr val="tx1"/>
                          </a:solidFill>
                          <a:latin typeface="Times New Roman"/>
                          <a:ea typeface="標楷體"/>
                          <a:cs typeface="Times New Roman"/>
                        </a:rPr>
                        <a:t>，應註明節目級別</a:t>
                      </a:r>
                      <a:r>
                        <a:rPr lang="zh-TW" sz="2400" u="sng" kern="100" dirty="0">
                          <a:solidFill>
                            <a:schemeClr val="tx1"/>
                          </a:solidFill>
                          <a:latin typeface="Times New Roman"/>
                          <a:ea typeface="標楷體"/>
                          <a:cs typeface="Times New Roman"/>
                        </a:rPr>
                        <a:t>，供觀眾參考選擇收視。</a:t>
                      </a:r>
                      <a:endParaRPr lang="zh-TW" sz="2400" kern="100" dirty="0">
                        <a:solidFill>
                          <a:schemeClr val="tx1"/>
                        </a:solidFill>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marL="274638" indent="-274638">
                        <a:lnSpc>
                          <a:spcPct val="100000"/>
                        </a:lnSpc>
                      </a:pPr>
                      <a:r>
                        <a:rPr lang="zh-TW" sz="2400" kern="100" dirty="0">
                          <a:solidFill>
                            <a:srgbClr val="000000"/>
                          </a:solidFill>
                          <a:latin typeface="Times New Roman"/>
                          <a:ea typeface="標楷體"/>
                          <a:cs typeface="Times New Roman"/>
                        </a:rPr>
                        <a:t>第十五條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電視事業之頻道總表或提供平面媒體刊載之節目表，應註明節目級別。</a:t>
                      </a:r>
                      <a:endParaRPr lang="zh-TW" sz="24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r h="1635689">
                <a:tc>
                  <a:txBody>
                    <a:bodyPr/>
                    <a:lstStyle/>
                    <a:p>
                      <a:pPr marL="274638" indent="-274638">
                        <a:lnSpc>
                          <a:spcPct val="100000"/>
                        </a:lnSpc>
                      </a:pPr>
                      <a:r>
                        <a:rPr lang="zh-TW" sz="2400" kern="100" dirty="0">
                          <a:solidFill>
                            <a:schemeClr val="tx1"/>
                          </a:solidFill>
                          <a:latin typeface="Times New Roman"/>
                          <a:ea typeface="標楷體"/>
                          <a:cs typeface="Times New Roman"/>
                        </a:rPr>
                        <a:t>第十三條</a:t>
                      </a:r>
                      <a:r>
                        <a:rPr lang="en-US" sz="2400" kern="100" dirty="0">
                          <a:solidFill>
                            <a:schemeClr val="tx1"/>
                          </a:solidFill>
                          <a:latin typeface="Times New Roman"/>
                          <a:ea typeface="標楷體"/>
                          <a:cs typeface="Times New Roman"/>
                        </a:rPr>
                        <a:t>  </a:t>
                      </a:r>
                      <a:r>
                        <a:rPr lang="zh-TW" sz="2400" kern="100" dirty="0">
                          <a:solidFill>
                            <a:schemeClr val="tx1"/>
                          </a:solidFill>
                          <a:latin typeface="Times New Roman"/>
                          <a:ea typeface="標楷體"/>
                          <a:cs typeface="Times New Roman"/>
                        </a:rPr>
                        <a:t>為落實電視節目分級，</a:t>
                      </a:r>
                      <a:r>
                        <a:rPr lang="zh-TW" sz="2400" u="sng" kern="100" dirty="0">
                          <a:solidFill>
                            <a:schemeClr val="tx1"/>
                          </a:solidFill>
                          <a:latin typeface="Times New Roman"/>
                          <a:ea typeface="標楷體"/>
                          <a:cs typeface="Times New Roman"/>
                        </a:rPr>
                        <a:t>主管機關</a:t>
                      </a:r>
                      <a:r>
                        <a:rPr lang="zh-TW" sz="2400" kern="100" dirty="0">
                          <a:solidFill>
                            <a:schemeClr val="tx1"/>
                          </a:solidFill>
                          <a:latin typeface="Times New Roman"/>
                          <a:ea typeface="標楷體"/>
                          <a:cs typeface="Times New Roman"/>
                        </a:rPr>
                        <a:t>得協調民間團體成立第三公正單位，協助或輔導電視事業處理節目分級相關事宜。</a:t>
                      </a:r>
                      <a:endParaRPr lang="zh-TW" sz="2400" kern="100" dirty="0">
                        <a:solidFill>
                          <a:schemeClr val="tx1"/>
                        </a:solidFill>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c>
                  <a:txBody>
                    <a:bodyPr/>
                    <a:lstStyle/>
                    <a:p>
                      <a:pPr algn="just">
                        <a:lnSpc>
                          <a:spcPct val="100000"/>
                        </a:lnSpc>
                        <a:spcAft>
                          <a:spcPts val="0"/>
                        </a:spcAft>
                      </a:pPr>
                      <a:endParaRPr lang="en-US" sz="2400" kern="100" dirty="0">
                        <a:solidFill>
                          <a:srgbClr val="000000"/>
                        </a:solidFill>
                        <a:latin typeface="Times New Roman"/>
                        <a:ea typeface="標楷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E"/>
                    </a:solidFill>
                  </a:tcPr>
                </a:tc>
              </a:tr>
              <a:tr h="2079018">
                <a:tc>
                  <a:txBody>
                    <a:bodyPr/>
                    <a:lstStyle/>
                    <a:p>
                      <a:pPr>
                        <a:lnSpc>
                          <a:spcPct val="100000"/>
                        </a:lnSpc>
                      </a:pPr>
                      <a:r>
                        <a:rPr lang="zh-TW" sz="2400" kern="100" dirty="0">
                          <a:solidFill>
                            <a:srgbClr val="000000"/>
                          </a:solidFill>
                          <a:latin typeface="Times New Roman"/>
                          <a:ea typeface="標楷體"/>
                          <a:cs typeface="Times New Roman"/>
                        </a:rPr>
                        <a:t>第十</a:t>
                      </a:r>
                      <a:r>
                        <a:rPr lang="zh-TW" sz="2400" u="sng" kern="100" dirty="0">
                          <a:solidFill>
                            <a:srgbClr val="000000"/>
                          </a:solidFill>
                          <a:latin typeface="Times New Roman"/>
                          <a:ea typeface="標楷體"/>
                          <a:cs typeface="Times New Roman"/>
                        </a:rPr>
                        <a:t>四</a:t>
                      </a:r>
                      <a:r>
                        <a:rPr lang="zh-TW" sz="2400" kern="100" dirty="0">
                          <a:solidFill>
                            <a:srgbClr val="000000"/>
                          </a:solidFill>
                          <a:latin typeface="Times New Roman"/>
                          <a:ea typeface="標楷體"/>
                          <a:cs typeface="Times New Roman"/>
                        </a:rPr>
                        <a:t>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本辦法自發布日施行。</a:t>
                      </a:r>
                      <a:endParaRPr lang="zh-TW" sz="24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a:lnSpc>
                          <a:spcPct val="100000"/>
                        </a:lnSpc>
                      </a:pPr>
                      <a:r>
                        <a:rPr lang="zh-TW" sz="2400" kern="100" dirty="0">
                          <a:solidFill>
                            <a:srgbClr val="000000"/>
                          </a:solidFill>
                          <a:latin typeface="Times New Roman"/>
                          <a:ea typeface="標楷體"/>
                          <a:cs typeface="Times New Roman"/>
                        </a:rPr>
                        <a:t>第十六條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本辦法自發布日施行。</a:t>
                      </a:r>
                      <a:endParaRPr lang="zh-TW" sz="24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Picture 3"/>
          <p:cNvPicPr>
            <a:picLocks noChangeAspect="1" noChangeArrowheads="1"/>
          </p:cNvPicPr>
          <p:nvPr/>
        </p:nvPicPr>
        <p:blipFill>
          <a:blip r:embed="rId3" cstate="print"/>
          <a:srcRect/>
          <a:stretch>
            <a:fillRect/>
          </a:stretch>
        </p:blipFill>
        <p:spPr bwMode="auto">
          <a:xfrm>
            <a:off x="179512" y="5517232"/>
            <a:ext cx="6120680" cy="1296144"/>
          </a:xfrm>
          <a:prstGeom prst="rect">
            <a:avLst/>
          </a:prstGeom>
          <a:noFill/>
          <a:ln w="9525">
            <a:noFill/>
            <a:miter lim="800000"/>
            <a:headEnd/>
            <a:tailEnd/>
          </a:ln>
        </p:spPr>
      </p:pic>
      <p:sp>
        <p:nvSpPr>
          <p:cNvPr id="78" name="矩形 77"/>
          <p:cNvSpPr/>
          <p:nvPr/>
        </p:nvSpPr>
        <p:spPr bwMode="auto">
          <a:xfrm>
            <a:off x="3131840" y="6453336"/>
            <a:ext cx="288032" cy="36004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endParaRPr>
          </a:p>
        </p:txBody>
      </p:sp>
      <p:sp>
        <p:nvSpPr>
          <p:cNvPr id="7" name="標題 1"/>
          <p:cNvSpPr>
            <a:spLocks noGrp="1"/>
          </p:cNvSpPr>
          <p:nvPr>
            <p:ph type="title"/>
          </p:nvPr>
        </p:nvSpPr>
        <p:spPr>
          <a:xfrm>
            <a:off x="1403350" y="-27384"/>
            <a:ext cx="6756400" cy="592138"/>
          </a:xfrm>
        </p:spPr>
        <p:txBody>
          <a:bodyPr/>
          <a:lstStyle/>
          <a:p>
            <a:r>
              <a:rPr lang="zh-TW" altLang="en-US" dirty="0" smtClean="0"/>
              <a:t>五、逐條對照</a:t>
            </a:r>
            <a:r>
              <a:rPr lang="zh-TW" altLang="zh-TW" dirty="0" smtClean="0"/>
              <a:t>（</a:t>
            </a:r>
            <a:r>
              <a:rPr lang="en-US" altLang="zh-TW" dirty="0" smtClean="0"/>
              <a:t>9/11</a:t>
            </a:r>
            <a:r>
              <a:rPr lang="zh-TW" altLang="zh-TW" dirty="0" smtClean="0"/>
              <a:t>）</a:t>
            </a:r>
            <a:endParaRPr lang="zh-TW" altLang="en-US" dirty="0" smtClean="0"/>
          </a:p>
        </p:txBody>
      </p:sp>
      <p:pic>
        <p:nvPicPr>
          <p:cNvPr id="1026" name="Picture 2"/>
          <p:cNvPicPr>
            <a:picLocks noChangeAspect="1" noChangeArrowheads="1"/>
          </p:cNvPicPr>
          <p:nvPr/>
        </p:nvPicPr>
        <p:blipFill>
          <a:blip r:embed="rId4" cstate="print"/>
          <a:srcRect/>
          <a:stretch>
            <a:fillRect/>
          </a:stretch>
        </p:blipFill>
        <p:spPr bwMode="auto">
          <a:xfrm>
            <a:off x="107504" y="653231"/>
            <a:ext cx="8964488" cy="4791993"/>
          </a:xfrm>
          <a:prstGeom prst="rect">
            <a:avLst/>
          </a:prstGeom>
          <a:noFill/>
          <a:ln w="9525">
            <a:noFill/>
            <a:miter lim="800000"/>
            <a:headEnd/>
            <a:tailEnd/>
          </a:ln>
        </p:spPr>
      </p:pic>
    </p:spTree>
  </p:cSld>
  <p:clrMapOvr>
    <a:masterClrMapping/>
  </p:clrMapOvr>
  <p:transition>
    <p:blinds/>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35496" y="4149080"/>
          <a:ext cx="9108504" cy="2706526"/>
        </p:xfrm>
        <a:graphic>
          <a:graphicData uri="http://schemas.openxmlformats.org/drawingml/2006/table">
            <a:tbl>
              <a:tblPr/>
              <a:tblGrid>
                <a:gridCol w="1048032"/>
                <a:gridCol w="1003687"/>
                <a:gridCol w="1411357"/>
                <a:gridCol w="1411357"/>
                <a:gridCol w="1411357"/>
                <a:gridCol w="1411357"/>
                <a:gridCol w="1411357"/>
              </a:tblGrid>
              <a:tr h="512036">
                <a:tc gridSpan="2">
                  <a:txBody>
                    <a:bodyPr/>
                    <a:lstStyle/>
                    <a:p>
                      <a:pPr algn="r">
                        <a:lnSpc>
                          <a:spcPts val="1800"/>
                        </a:lnSpc>
                        <a:spcAft>
                          <a:spcPts val="0"/>
                        </a:spcAft>
                      </a:pPr>
                      <a:r>
                        <a:rPr lang="zh-TW" sz="1600" kern="100" dirty="0">
                          <a:solidFill>
                            <a:srgbClr val="000000"/>
                          </a:solidFill>
                          <a:latin typeface="Times New Roman"/>
                          <a:ea typeface="標楷體"/>
                          <a:cs typeface="Times New Roman"/>
                        </a:rPr>
                        <a:t>時間</a:t>
                      </a:r>
                      <a:endParaRPr lang="zh-TW" sz="1600" kern="100" dirty="0">
                        <a:latin typeface="Times New Roman"/>
                        <a:ea typeface="新細明體"/>
                        <a:cs typeface="Times New Roman"/>
                      </a:endParaRPr>
                    </a:p>
                    <a:p>
                      <a:pPr>
                        <a:lnSpc>
                          <a:spcPts val="1800"/>
                        </a:lnSpc>
                        <a:spcAft>
                          <a:spcPts val="0"/>
                        </a:spcAft>
                      </a:pPr>
                      <a:r>
                        <a:rPr lang="zh-TW" sz="1600" kern="100" dirty="0">
                          <a:solidFill>
                            <a:srgbClr val="000000"/>
                          </a:solidFill>
                          <a:latin typeface="Times New Roman"/>
                          <a:ea typeface="標楷體"/>
                          <a:cs typeface="Times New Roman"/>
                        </a:rPr>
                        <a:t>電視事業</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zh-TW" altLang="en-US"/>
                    </a:p>
                  </a:txBody>
                  <a:tcPr/>
                </a:tc>
                <a:tc>
                  <a:txBody>
                    <a:bodyPr/>
                    <a:lstStyle/>
                    <a:p>
                      <a:pPr>
                        <a:lnSpc>
                          <a:spcPts val="1800"/>
                        </a:lnSpc>
                        <a:spcAft>
                          <a:spcPts val="0"/>
                        </a:spcAft>
                      </a:pPr>
                      <a:r>
                        <a:rPr lang="en-US" sz="1600" kern="100">
                          <a:solidFill>
                            <a:srgbClr val="000000"/>
                          </a:solidFill>
                          <a:latin typeface="Times New Roman"/>
                          <a:ea typeface="標楷體"/>
                          <a:cs typeface="Times New Roman"/>
                        </a:rPr>
                        <a:t>06:00</a:t>
                      </a:r>
                      <a:r>
                        <a:rPr lang="zh-TW" sz="1600" kern="100">
                          <a:solidFill>
                            <a:srgbClr val="000000"/>
                          </a:solidFill>
                          <a:latin typeface="Times New Roman"/>
                          <a:ea typeface="標楷體"/>
                          <a:cs typeface="Times New Roman"/>
                        </a:rPr>
                        <a:t>－</a:t>
                      </a:r>
                      <a:r>
                        <a:rPr lang="en-US" sz="1600" kern="100">
                          <a:solidFill>
                            <a:srgbClr val="000000"/>
                          </a:solidFill>
                          <a:latin typeface="Times New Roman"/>
                          <a:ea typeface="標楷體"/>
                          <a:cs typeface="Times New Roman"/>
                        </a:rPr>
                        <a:t>16:00</a:t>
                      </a:r>
                      <a:endParaRPr lang="zh-TW" sz="1600" kern="10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dirty="0">
                          <a:solidFill>
                            <a:srgbClr val="000000"/>
                          </a:solidFill>
                          <a:latin typeface="Times New Roman"/>
                          <a:ea typeface="標楷體"/>
                          <a:cs typeface="Times New Roman"/>
                        </a:rPr>
                        <a:t>16:00</a:t>
                      </a:r>
                      <a:r>
                        <a:rPr lang="zh-TW" sz="1600" kern="100" dirty="0">
                          <a:solidFill>
                            <a:srgbClr val="000000"/>
                          </a:solidFill>
                          <a:latin typeface="Times New Roman"/>
                          <a:ea typeface="標楷體"/>
                          <a:cs typeface="Times New Roman"/>
                        </a:rPr>
                        <a:t>－</a:t>
                      </a:r>
                      <a:r>
                        <a:rPr lang="en-US" sz="1600" kern="100" dirty="0">
                          <a:solidFill>
                            <a:srgbClr val="000000"/>
                          </a:solidFill>
                          <a:latin typeface="Times New Roman"/>
                          <a:ea typeface="標楷體"/>
                          <a:cs typeface="Times New Roman"/>
                        </a:rPr>
                        <a:t>19:00</a:t>
                      </a:r>
                      <a:endParaRPr lang="zh-TW" sz="1600" kern="100" dirty="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a:solidFill>
                            <a:srgbClr val="000000"/>
                          </a:solidFill>
                          <a:latin typeface="Times New Roman"/>
                          <a:ea typeface="標楷體"/>
                          <a:cs typeface="Times New Roman"/>
                        </a:rPr>
                        <a:t>19:00</a:t>
                      </a:r>
                      <a:r>
                        <a:rPr lang="zh-TW" sz="1600" kern="100">
                          <a:solidFill>
                            <a:srgbClr val="000000"/>
                          </a:solidFill>
                          <a:latin typeface="Times New Roman"/>
                          <a:ea typeface="標楷體"/>
                          <a:cs typeface="Times New Roman"/>
                        </a:rPr>
                        <a:t>－</a:t>
                      </a:r>
                      <a:r>
                        <a:rPr lang="en-US" sz="1600" kern="100">
                          <a:solidFill>
                            <a:srgbClr val="000000"/>
                          </a:solidFill>
                          <a:latin typeface="Times New Roman"/>
                          <a:ea typeface="標楷體"/>
                          <a:cs typeface="Times New Roman"/>
                        </a:rPr>
                        <a:t>21:00</a:t>
                      </a:r>
                      <a:endParaRPr lang="zh-TW" sz="1600" kern="10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a:solidFill>
                            <a:srgbClr val="000000"/>
                          </a:solidFill>
                          <a:latin typeface="Times New Roman"/>
                          <a:ea typeface="標楷體"/>
                          <a:cs typeface="Times New Roman"/>
                        </a:rPr>
                        <a:t>21:00</a:t>
                      </a:r>
                      <a:r>
                        <a:rPr lang="zh-TW" sz="1600" kern="100">
                          <a:solidFill>
                            <a:srgbClr val="000000"/>
                          </a:solidFill>
                          <a:latin typeface="Times New Roman"/>
                          <a:ea typeface="標楷體"/>
                          <a:cs typeface="Times New Roman"/>
                        </a:rPr>
                        <a:t>－</a:t>
                      </a:r>
                      <a:r>
                        <a:rPr lang="en-US" sz="1600" kern="100">
                          <a:solidFill>
                            <a:srgbClr val="000000"/>
                          </a:solidFill>
                          <a:latin typeface="Times New Roman"/>
                          <a:ea typeface="標楷體"/>
                          <a:cs typeface="Times New Roman"/>
                        </a:rPr>
                        <a:t>23:00</a:t>
                      </a:r>
                      <a:endParaRPr lang="zh-TW" sz="1600" kern="10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a:solidFill>
                            <a:srgbClr val="000000"/>
                          </a:solidFill>
                          <a:latin typeface="Times New Roman"/>
                          <a:ea typeface="標楷體"/>
                          <a:cs typeface="Times New Roman"/>
                        </a:rPr>
                        <a:t>23:00</a:t>
                      </a:r>
                      <a:r>
                        <a:rPr lang="zh-TW" sz="1600" kern="100">
                          <a:solidFill>
                            <a:srgbClr val="000000"/>
                          </a:solidFill>
                          <a:latin typeface="Times New Roman"/>
                          <a:ea typeface="標楷體"/>
                          <a:cs typeface="Times New Roman"/>
                        </a:rPr>
                        <a:t>－</a:t>
                      </a:r>
                      <a:r>
                        <a:rPr lang="en-US" sz="1600" kern="100">
                          <a:solidFill>
                            <a:srgbClr val="000000"/>
                          </a:solidFill>
                          <a:latin typeface="Times New Roman"/>
                          <a:ea typeface="標楷體"/>
                          <a:cs typeface="Times New Roman"/>
                        </a:rPr>
                        <a:t>06:00</a:t>
                      </a:r>
                      <a:endParaRPr lang="zh-TW" sz="1600" kern="10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18">
                <a:tc gridSpan="2">
                  <a:txBody>
                    <a:bodyPr/>
                    <a:lstStyle/>
                    <a:p>
                      <a:pPr>
                        <a:lnSpc>
                          <a:spcPts val="1800"/>
                        </a:lnSpc>
                        <a:spcAft>
                          <a:spcPts val="0"/>
                        </a:spcAft>
                      </a:pPr>
                      <a:r>
                        <a:rPr lang="zh-TW" sz="1600" kern="100">
                          <a:solidFill>
                            <a:srgbClr val="000000"/>
                          </a:solidFill>
                          <a:latin typeface="Times New Roman"/>
                          <a:ea typeface="標楷體"/>
                          <a:cs typeface="Times New Roman"/>
                        </a:rPr>
                        <a:t>無線電視</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普、護、輔</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36">
                <a:tc rowSpan="2">
                  <a:txBody>
                    <a:bodyPr/>
                    <a:lstStyle/>
                    <a:p>
                      <a:pPr>
                        <a:lnSpc>
                          <a:spcPts val="1800"/>
                        </a:lnSpc>
                        <a:spcAft>
                          <a:spcPts val="0"/>
                        </a:spcAft>
                      </a:pPr>
                      <a:r>
                        <a:rPr lang="zh-TW" sz="1600" kern="100" dirty="0">
                          <a:solidFill>
                            <a:srgbClr val="000000"/>
                          </a:solidFill>
                          <a:latin typeface="Times New Roman"/>
                          <a:ea typeface="標楷體"/>
                          <a:cs typeface="Times New Roman"/>
                        </a:rPr>
                        <a:t>有線電視、衛星電視</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一般頻道</a:t>
                      </a:r>
                      <a:r>
                        <a:rPr lang="en-US" sz="1600" kern="100">
                          <a:solidFill>
                            <a:srgbClr val="000000"/>
                          </a:solidFill>
                          <a:latin typeface="Times New Roman"/>
                          <a:ea typeface="標楷體"/>
                          <a:cs typeface="Times New Roman"/>
                        </a:rPr>
                        <a:t>(</a:t>
                      </a:r>
                      <a:r>
                        <a:rPr lang="zh-TW" sz="1600" kern="100">
                          <a:solidFill>
                            <a:srgbClr val="000000"/>
                          </a:solidFill>
                          <a:latin typeface="Times New Roman"/>
                          <a:ea typeface="標楷體"/>
                          <a:cs typeface="Times New Roman"/>
                        </a:rPr>
                        <a:t>未鎖碼</a:t>
                      </a:r>
                      <a:r>
                        <a:rPr lang="en-US" sz="1600" kern="100">
                          <a:solidFill>
                            <a:srgbClr val="000000"/>
                          </a:solidFill>
                          <a:latin typeface="Times New Roman"/>
                          <a:ea typeface="標楷體"/>
                          <a:cs typeface="Times New Roman"/>
                        </a:rPr>
                        <a:t>)</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rgbClr val="000000"/>
                          </a:solidFill>
                          <a:latin typeface="Times New Roman"/>
                          <a:ea typeface="標楷體"/>
                          <a:cs typeface="Times New Roman"/>
                        </a:rPr>
                        <a:t>普、護</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rgbClr val="000000"/>
                          </a:solidFill>
                          <a:latin typeface="Times New Roman"/>
                          <a:ea typeface="標楷體"/>
                          <a:cs typeface="Times New Roman"/>
                        </a:rPr>
                        <a:t>普、護、輔</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36">
                <a:tc vMerge="1">
                  <a:txBody>
                    <a:bodyPr/>
                    <a:lstStyle/>
                    <a:p>
                      <a:endParaRPr lang="zh-TW" altLang="en-US"/>
                    </a:p>
                  </a:txBody>
                  <a:tcPr/>
                </a:tc>
                <a:tc>
                  <a:txBody>
                    <a:bodyPr/>
                    <a:lstStyle/>
                    <a:p>
                      <a:pPr>
                        <a:lnSpc>
                          <a:spcPts val="1800"/>
                        </a:lnSpc>
                        <a:spcAft>
                          <a:spcPts val="0"/>
                        </a:spcAft>
                      </a:pPr>
                      <a:r>
                        <a:rPr lang="zh-TW" sz="1600" kern="100" dirty="0">
                          <a:solidFill>
                            <a:srgbClr val="000000"/>
                          </a:solidFill>
                          <a:latin typeface="Times New Roman"/>
                          <a:ea typeface="標楷體"/>
                          <a:cs typeface="Times New Roman"/>
                        </a:rPr>
                        <a:t>電影頻道</a:t>
                      </a:r>
                      <a:r>
                        <a:rPr lang="en-US" sz="1600" kern="100" dirty="0">
                          <a:solidFill>
                            <a:srgbClr val="000000"/>
                          </a:solidFill>
                          <a:latin typeface="Times New Roman"/>
                          <a:ea typeface="標楷體"/>
                          <a:cs typeface="Times New Roman"/>
                        </a:rPr>
                        <a:t>(</a:t>
                      </a:r>
                      <a:r>
                        <a:rPr lang="zh-TW" sz="1600" kern="100" dirty="0">
                          <a:solidFill>
                            <a:srgbClr val="000000"/>
                          </a:solidFill>
                          <a:latin typeface="Times New Roman"/>
                          <a:ea typeface="標楷體"/>
                          <a:cs typeface="Times New Roman"/>
                        </a:rPr>
                        <a:t>未鎖碼</a:t>
                      </a:r>
                      <a:r>
                        <a:rPr lang="en-US" sz="1600" kern="100" dirty="0">
                          <a:solidFill>
                            <a:srgbClr val="000000"/>
                          </a:solidFill>
                          <a:latin typeface="Times New Roman"/>
                          <a:ea typeface="標楷體"/>
                          <a:cs typeface="Times New Roman"/>
                        </a:rPr>
                        <a:t>)</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普、護、輔</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rgbClr val="000000"/>
                          </a:solidFill>
                          <a:latin typeface="Times New Roman"/>
                          <a:ea typeface="標楷體"/>
                          <a:cs typeface="Times New Roman"/>
                        </a:rPr>
                        <a:t>普、護、輔</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86">
                <a:tc rowSpan="2">
                  <a:txBody>
                    <a:bodyPr/>
                    <a:lstStyle/>
                    <a:p>
                      <a:pPr>
                        <a:lnSpc>
                          <a:spcPts val="1800"/>
                        </a:lnSpc>
                        <a:spcAft>
                          <a:spcPts val="0"/>
                        </a:spcAft>
                      </a:pPr>
                      <a:r>
                        <a:rPr lang="zh-TW" sz="1600" kern="100" dirty="0">
                          <a:solidFill>
                            <a:srgbClr val="000000"/>
                          </a:solidFill>
                          <a:latin typeface="Times New Roman"/>
                          <a:ea typeface="標楷體"/>
                          <a:cs typeface="Times New Roman"/>
                        </a:rPr>
                        <a:t>有線電視、衛星電視</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rgbClr val="000000"/>
                          </a:solidFill>
                          <a:latin typeface="Times New Roman"/>
                          <a:ea typeface="標楷體"/>
                          <a:cs typeface="Times New Roman"/>
                        </a:rPr>
                        <a:t>一般頻道</a:t>
                      </a:r>
                      <a:r>
                        <a:rPr lang="en-US" sz="1600" kern="100">
                          <a:solidFill>
                            <a:srgbClr val="000000"/>
                          </a:solidFill>
                          <a:latin typeface="Times New Roman"/>
                          <a:ea typeface="標楷體"/>
                          <a:cs typeface="Times New Roman"/>
                        </a:rPr>
                        <a:t>(</a:t>
                      </a:r>
                      <a:r>
                        <a:rPr lang="zh-TW" sz="1600" kern="100">
                          <a:solidFill>
                            <a:srgbClr val="000000"/>
                          </a:solidFill>
                          <a:latin typeface="Times New Roman"/>
                          <a:ea typeface="標楷體"/>
                          <a:cs typeface="Times New Roman"/>
                        </a:rPr>
                        <a:t>鎖碼</a:t>
                      </a:r>
                      <a:r>
                        <a:rPr lang="en-US" sz="1600" kern="100">
                          <a:solidFill>
                            <a:srgbClr val="000000"/>
                          </a:solidFill>
                          <a:latin typeface="Times New Roman"/>
                          <a:ea typeface="標楷體"/>
                          <a:cs typeface="Times New Roman"/>
                        </a:rPr>
                        <a:t>)</a:t>
                      </a:r>
                      <a:endParaRPr lang="zh-TW" sz="1600" kern="10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5">
                  <a:txBody>
                    <a:bodyPr/>
                    <a:lstStyle/>
                    <a:p>
                      <a:pPr algn="ctr">
                        <a:lnSpc>
                          <a:spcPts val="1800"/>
                        </a:lnSpc>
                        <a:spcAft>
                          <a:spcPts val="0"/>
                        </a:spcAft>
                      </a:pPr>
                      <a:r>
                        <a:rPr lang="zh-TW" sz="1600" kern="100" dirty="0">
                          <a:solidFill>
                            <a:srgbClr val="000000"/>
                          </a:solidFill>
                          <a:latin typeface="Times New Roman"/>
                          <a:ea typeface="標楷體"/>
                          <a:cs typeface="Times New Roman"/>
                        </a:rPr>
                        <a:t>普、護、輔、限</a:t>
                      </a:r>
                      <a:endParaRPr lang="zh-TW" sz="1600" kern="100" dirty="0">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TW" altLang="en-US"/>
                    </a:p>
                  </a:txBody>
                  <a:tcPr/>
                </a:tc>
                <a:tc rowSpan="2" hMerge="1">
                  <a:txBody>
                    <a:bodyPr/>
                    <a:lstStyle/>
                    <a:p>
                      <a:endParaRPr lang="zh-TW" altLang="en-US"/>
                    </a:p>
                  </a:txBody>
                  <a:tcPr/>
                </a:tc>
                <a:tc rowSpan="2" hMerge="1">
                  <a:txBody>
                    <a:bodyPr/>
                    <a:lstStyle/>
                    <a:p>
                      <a:endParaRPr lang="zh-TW" altLang="en-US"/>
                    </a:p>
                  </a:txBody>
                  <a:tcPr/>
                </a:tc>
                <a:tc rowSpan="2" hMerge="1">
                  <a:txBody>
                    <a:bodyPr/>
                    <a:lstStyle/>
                    <a:p>
                      <a:endParaRPr lang="zh-TW" altLang="en-US"/>
                    </a:p>
                  </a:txBody>
                  <a:tcPr/>
                </a:tc>
              </a:tr>
              <a:tr h="422586">
                <a:tc vMerge="1">
                  <a:txBody>
                    <a:bodyPr/>
                    <a:lstStyle/>
                    <a:p>
                      <a:endParaRPr lang="zh-TW" altLang="en-US"/>
                    </a:p>
                  </a:txBody>
                  <a:tcPr/>
                </a:tc>
                <a:tc>
                  <a:txBody>
                    <a:bodyPr/>
                    <a:lstStyle/>
                    <a:p>
                      <a:pPr>
                        <a:lnSpc>
                          <a:spcPts val="1800"/>
                        </a:lnSpc>
                        <a:spcAft>
                          <a:spcPts val="0"/>
                        </a:spcAft>
                      </a:pPr>
                      <a:r>
                        <a:rPr lang="zh-TW" sz="1600" kern="100" dirty="0">
                          <a:solidFill>
                            <a:srgbClr val="000000"/>
                          </a:solidFill>
                          <a:latin typeface="Times New Roman"/>
                          <a:ea typeface="標楷體"/>
                          <a:cs typeface="Times New Roman"/>
                        </a:rPr>
                        <a:t>電影頻道</a:t>
                      </a:r>
                      <a:r>
                        <a:rPr lang="en-US" sz="1600" kern="100" dirty="0">
                          <a:solidFill>
                            <a:srgbClr val="000000"/>
                          </a:solidFill>
                          <a:latin typeface="Times New Roman"/>
                          <a:ea typeface="標楷體"/>
                          <a:cs typeface="Times New Roman"/>
                        </a:rPr>
                        <a:t>(</a:t>
                      </a:r>
                      <a:r>
                        <a:rPr lang="zh-TW" sz="1600" kern="100" dirty="0">
                          <a:solidFill>
                            <a:srgbClr val="000000"/>
                          </a:solidFill>
                          <a:latin typeface="Times New Roman"/>
                          <a:ea typeface="標楷體"/>
                          <a:cs typeface="Times New Roman"/>
                        </a:rPr>
                        <a:t>鎖碼</a:t>
                      </a:r>
                      <a:r>
                        <a:rPr lang="en-US" sz="1600" kern="100" dirty="0">
                          <a:solidFill>
                            <a:srgbClr val="000000"/>
                          </a:solidFill>
                          <a:latin typeface="Times New Roman"/>
                          <a:ea typeface="標楷體"/>
                          <a:cs typeface="Times New Roman"/>
                        </a:rPr>
                        <a:t>)</a:t>
                      </a:r>
                      <a:endParaRPr lang="zh-TW" sz="1600" kern="100" dirty="0">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r>
            </a:tbl>
          </a:graphicData>
        </a:graphic>
      </p:graphicFrame>
      <p:sp>
        <p:nvSpPr>
          <p:cNvPr id="56322" name="Rectangle 2"/>
          <p:cNvSpPr>
            <a:spLocks noChangeArrowheads="1"/>
          </p:cNvSpPr>
          <p:nvPr/>
        </p:nvSpPr>
        <p:spPr bwMode="auto">
          <a:xfrm>
            <a:off x="35496" y="3810526"/>
            <a:ext cx="496855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附表一：「電視節目分級播送時段表」（修正前）</a:t>
            </a:r>
            <a:endParaRPr kumimoji="1" lang="zh-TW"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6321" name="Rectangle 1"/>
          <p:cNvSpPr>
            <a:spLocks noChangeArrowheads="1"/>
          </p:cNvSpPr>
          <p:nvPr/>
        </p:nvSpPr>
        <p:spPr bwMode="auto">
          <a:xfrm>
            <a:off x="107504" y="930206"/>
            <a:ext cx="511256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6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附表一：「電視節目</a:t>
            </a:r>
            <a:r>
              <a:rPr kumimoji="1" lang="zh-TW" sz="1600" b="1" i="0" u="sng"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及廣告</a:t>
            </a:r>
            <a:r>
              <a:rPr kumimoji="1" lang="zh-TW" sz="16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分級播送時段表」（修正後）</a:t>
            </a:r>
            <a:endParaRPr kumimoji="1" lang="zh-TW" sz="16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9" name="表格 8"/>
          <p:cNvGraphicFramePr>
            <a:graphicFrameLocks noGrp="1"/>
          </p:cNvGraphicFramePr>
          <p:nvPr/>
        </p:nvGraphicFramePr>
        <p:xfrm>
          <a:off x="0" y="1340768"/>
          <a:ext cx="9143999" cy="2352508"/>
        </p:xfrm>
        <a:graphic>
          <a:graphicData uri="http://schemas.openxmlformats.org/drawingml/2006/table">
            <a:tbl>
              <a:tblPr/>
              <a:tblGrid>
                <a:gridCol w="1458348"/>
                <a:gridCol w="996288"/>
                <a:gridCol w="1259492"/>
                <a:gridCol w="1330656"/>
                <a:gridCol w="1330656"/>
                <a:gridCol w="1436920"/>
                <a:gridCol w="1331639"/>
              </a:tblGrid>
              <a:tr h="411223">
                <a:tc gridSpan="2">
                  <a:txBody>
                    <a:bodyPr/>
                    <a:lstStyle/>
                    <a:p>
                      <a:pPr algn="r">
                        <a:lnSpc>
                          <a:spcPts val="1800"/>
                        </a:lnSpc>
                        <a:spcAft>
                          <a:spcPts val="0"/>
                        </a:spcAft>
                      </a:pPr>
                      <a:r>
                        <a:rPr lang="zh-TW" sz="1600" kern="100" dirty="0">
                          <a:solidFill>
                            <a:schemeClr val="tx1"/>
                          </a:solidFill>
                          <a:latin typeface="Times New Roman"/>
                          <a:ea typeface="標楷體"/>
                          <a:cs typeface="Times New Roman"/>
                        </a:rPr>
                        <a:t>時間</a:t>
                      </a:r>
                      <a:endParaRPr lang="zh-TW" sz="1600" kern="100" dirty="0">
                        <a:solidFill>
                          <a:schemeClr val="tx1"/>
                        </a:solidFill>
                        <a:latin typeface="Times New Roman"/>
                        <a:ea typeface="新細明體"/>
                        <a:cs typeface="Times New Roman"/>
                      </a:endParaRPr>
                    </a:p>
                    <a:p>
                      <a:pPr>
                        <a:lnSpc>
                          <a:spcPts val="1800"/>
                        </a:lnSpc>
                        <a:spcAft>
                          <a:spcPts val="0"/>
                        </a:spcAft>
                      </a:pPr>
                      <a:r>
                        <a:rPr lang="zh-TW" sz="1600" kern="100" dirty="0">
                          <a:solidFill>
                            <a:schemeClr val="tx1"/>
                          </a:solidFill>
                          <a:latin typeface="Times New Roman"/>
                          <a:ea typeface="標楷體"/>
                          <a:cs typeface="Times New Roman"/>
                        </a:rPr>
                        <a:t>電視事業</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zh-TW" altLang="en-US"/>
                    </a:p>
                  </a:txBody>
                  <a:tcPr/>
                </a:tc>
                <a:tc>
                  <a:txBody>
                    <a:bodyPr/>
                    <a:lstStyle/>
                    <a:p>
                      <a:pPr>
                        <a:lnSpc>
                          <a:spcPts val="1800"/>
                        </a:lnSpc>
                        <a:spcAft>
                          <a:spcPts val="0"/>
                        </a:spcAft>
                      </a:pPr>
                      <a:r>
                        <a:rPr lang="en-US" sz="1600" kern="100" dirty="0">
                          <a:solidFill>
                            <a:schemeClr val="tx1"/>
                          </a:solidFill>
                          <a:latin typeface="Times New Roman"/>
                          <a:ea typeface="標楷體"/>
                          <a:cs typeface="Times New Roman"/>
                        </a:rPr>
                        <a:t>06:00</a:t>
                      </a:r>
                      <a:r>
                        <a:rPr lang="zh-TW" sz="1600" kern="100" dirty="0">
                          <a:solidFill>
                            <a:schemeClr val="tx1"/>
                          </a:solidFill>
                          <a:latin typeface="Times New Roman"/>
                          <a:ea typeface="標楷體"/>
                          <a:cs typeface="Times New Roman"/>
                        </a:rPr>
                        <a:t>－</a:t>
                      </a:r>
                      <a:r>
                        <a:rPr lang="en-US" sz="1600" kern="100" dirty="0">
                          <a:solidFill>
                            <a:schemeClr val="tx1"/>
                          </a:solidFill>
                          <a:latin typeface="Times New Roman"/>
                          <a:ea typeface="標楷體"/>
                          <a:cs typeface="Times New Roman"/>
                        </a:rPr>
                        <a:t>16:00</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dirty="0">
                          <a:solidFill>
                            <a:schemeClr val="tx1"/>
                          </a:solidFill>
                          <a:latin typeface="Times New Roman"/>
                          <a:ea typeface="標楷體"/>
                          <a:cs typeface="Times New Roman"/>
                        </a:rPr>
                        <a:t>16:00</a:t>
                      </a:r>
                      <a:r>
                        <a:rPr lang="zh-TW" sz="1600" kern="100" dirty="0">
                          <a:solidFill>
                            <a:schemeClr val="tx1"/>
                          </a:solidFill>
                          <a:latin typeface="Times New Roman"/>
                          <a:ea typeface="標楷體"/>
                          <a:cs typeface="Times New Roman"/>
                        </a:rPr>
                        <a:t>－</a:t>
                      </a:r>
                      <a:r>
                        <a:rPr lang="en-US" sz="1600" kern="100" dirty="0">
                          <a:solidFill>
                            <a:schemeClr val="tx1"/>
                          </a:solidFill>
                          <a:latin typeface="Times New Roman"/>
                          <a:ea typeface="標楷體"/>
                          <a:cs typeface="Times New Roman"/>
                        </a:rPr>
                        <a:t>19:00</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dirty="0">
                          <a:solidFill>
                            <a:schemeClr val="tx1"/>
                          </a:solidFill>
                          <a:latin typeface="Times New Roman"/>
                          <a:ea typeface="標楷體"/>
                          <a:cs typeface="Times New Roman"/>
                        </a:rPr>
                        <a:t>19:00</a:t>
                      </a:r>
                      <a:r>
                        <a:rPr lang="zh-TW" sz="1600" kern="100" dirty="0">
                          <a:solidFill>
                            <a:schemeClr val="tx1"/>
                          </a:solidFill>
                          <a:latin typeface="Times New Roman"/>
                          <a:ea typeface="標楷體"/>
                          <a:cs typeface="Times New Roman"/>
                        </a:rPr>
                        <a:t>－</a:t>
                      </a:r>
                      <a:r>
                        <a:rPr lang="en-US" sz="1600" kern="100" dirty="0">
                          <a:solidFill>
                            <a:schemeClr val="tx1"/>
                          </a:solidFill>
                          <a:latin typeface="Times New Roman"/>
                          <a:ea typeface="標楷體"/>
                          <a:cs typeface="Times New Roman"/>
                        </a:rPr>
                        <a:t>21:00</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dirty="0">
                          <a:solidFill>
                            <a:schemeClr val="tx1"/>
                          </a:solidFill>
                          <a:latin typeface="Times New Roman"/>
                          <a:ea typeface="標楷體"/>
                          <a:cs typeface="Times New Roman"/>
                        </a:rPr>
                        <a:t>21:00</a:t>
                      </a:r>
                      <a:r>
                        <a:rPr lang="zh-TW" sz="1600" kern="100" dirty="0">
                          <a:solidFill>
                            <a:schemeClr val="tx1"/>
                          </a:solidFill>
                          <a:latin typeface="Times New Roman"/>
                          <a:ea typeface="標楷體"/>
                          <a:cs typeface="Times New Roman"/>
                        </a:rPr>
                        <a:t>－</a:t>
                      </a:r>
                      <a:r>
                        <a:rPr lang="en-US" sz="1600" kern="100" dirty="0">
                          <a:solidFill>
                            <a:schemeClr val="tx1"/>
                          </a:solidFill>
                          <a:latin typeface="Times New Roman"/>
                          <a:ea typeface="標楷體"/>
                          <a:cs typeface="Times New Roman"/>
                        </a:rPr>
                        <a:t>23:00</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en-US" sz="1600" kern="100">
                          <a:solidFill>
                            <a:schemeClr val="tx1"/>
                          </a:solidFill>
                          <a:latin typeface="Times New Roman"/>
                          <a:ea typeface="標楷體"/>
                          <a:cs typeface="Times New Roman"/>
                        </a:rPr>
                        <a:t>23:00</a:t>
                      </a:r>
                      <a:r>
                        <a:rPr lang="zh-TW" sz="1600" kern="100">
                          <a:solidFill>
                            <a:schemeClr val="tx1"/>
                          </a:solidFill>
                          <a:latin typeface="Times New Roman"/>
                          <a:ea typeface="標楷體"/>
                          <a:cs typeface="Times New Roman"/>
                        </a:rPr>
                        <a:t>－</a:t>
                      </a:r>
                      <a:r>
                        <a:rPr lang="en-US" sz="1600" kern="100">
                          <a:solidFill>
                            <a:schemeClr val="tx1"/>
                          </a:solidFill>
                          <a:latin typeface="Times New Roman"/>
                          <a:ea typeface="標楷體"/>
                          <a:cs typeface="Times New Roman"/>
                        </a:rPr>
                        <a:t>06:00</a:t>
                      </a:r>
                      <a:endParaRPr lang="zh-TW" sz="1600" kern="10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975">
                <a:tc gridSpan="2">
                  <a:txBody>
                    <a:bodyPr/>
                    <a:lstStyle/>
                    <a:p>
                      <a:pPr algn="just">
                        <a:lnSpc>
                          <a:spcPts val="1800"/>
                        </a:lnSpc>
                        <a:spcAft>
                          <a:spcPts val="0"/>
                        </a:spcAft>
                      </a:pPr>
                      <a:r>
                        <a:rPr lang="zh-TW" sz="1600" kern="100">
                          <a:solidFill>
                            <a:schemeClr val="tx1"/>
                          </a:solidFill>
                          <a:latin typeface="Times New Roman"/>
                          <a:ea typeface="標楷體"/>
                          <a:cs typeface="Times New Roman"/>
                        </a:rPr>
                        <a:t>無線電視</a:t>
                      </a:r>
                      <a:r>
                        <a:rPr lang="zh-TW" sz="1600" u="sng" kern="100">
                          <a:solidFill>
                            <a:schemeClr val="tx1"/>
                          </a:solidFill>
                          <a:latin typeface="Times New Roman"/>
                          <a:ea typeface="標楷體"/>
                          <a:cs typeface="Times New Roman"/>
                        </a:rPr>
                        <a:t>頻道</a:t>
                      </a:r>
                      <a:endParaRPr lang="zh-TW" sz="1600" kern="10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800"/>
                        </a:lnSpc>
                        <a:spcAft>
                          <a:spcPts val="0"/>
                        </a:spcAft>
                      </a:pPr>
                      <a:r>
                        <a:rPr lang="zh-TW" sz="1600" kern="100">
                          <a:solidFill>
                            <a:schemeClr val="tx1"/>
                          </a:solidFill>
                          <a:latin typeface="Times New Roman"/>
                          <a:ea typeface="標楷體"/>
                          <a:cs typeface="Times New Roman"/>
                        </a:rPr>
                        <a:t>普、護</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chemeClr val="tx1"/>
                          </a:solidFill>
                          <a:latin typeface="Times New Roman"/>
                          <a:ea typeface="標楷體"/>
                          <a:cs typeface="Times New Roman"/>
                        </a:rPr>
                        <a:t>普</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a:t>
                      </a:r>
                      <a:r>
                        <a:rPr lang="zh-TW" sz="1600" u="sng" kern="100" dirty="0">
                          <a:solidFill>
                            <a:schemeClr val="tx1"/>
                          </a:solidFill>
                          <a:latin typeface="Times New Roman"/>
                          <a:ea typeface="標楷體"/>
                          <a:cs typeface="Times New Roman"/>
                        </a:rPr>
                        <a:t>、護</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普、護</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12</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普、護、輔</a:t>
                      </a:r>
                      <a:r>
                        <a:rPr lang="en-US" sz="1600" u="sng" kern="100" dirty="0">
                          <a:solidFill>
                            <a:schemeClr val="tx1"/>
                          </a:solidFill>
                          <a:latin typeface="Times New Roman"/>
                          <a:ea typeface="標楷體"/>
                          <a:cs typeface="Times New Roman"/>
                        </a:rPr>
                        <a:t>12</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15</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975">
                <a:tc rowSpan="2">
                  <a:txBody>
                    <a:bodyPr/>
                    <a:lstStyle/>
                    <a:p>
                      <a:pPr>
                        <a:lnSpc>
                          <a:spcPts val="1800"/>
                        </a:lnSpc>
                        <a:spcAft>
                          <a:spcPts val="0"/>
                        </a:spcAft>
                      </a:pPr>
                      <a:r>
                        <a:rPr lang="zh-TW" sz="1600" u="sng" kern="100">
                          <a:solidFill>
                            <a:schemeClr val="tx1"/>
                          </a:solidFill>
                          <a:latin typeface="Times New Roman"/>
                          <a:ea typeface="標楷體"/>
                          <a:cs typeface="Times New Roman"/>
                        </a:rPr>
                        <a:t>有線電視頻道、衛星電視頻道</a:t>
                      </a:r>
                      <a:r>
                        <a:rPr lang="en-US" sz="1600" kern="100">
                          <a:solidFill>
                            <a:schemeClr val="tx1"/>
                          </a:solidFill>
                          <a:latin typeface="Times New Roman"/>
                          <a:ea typeface="標楷體"/>
                          <a:cs typeface="Times New Roman"/>
                        </a:rPr>
                        <a:t>(</a:t>
                      </a:r>
                      <a:r>
                        <a:rPr lang="zh-TW" sz="1600" kern="100">
                          <a:solidFill>
                            <a:schemeClr val="tx1"/>
                          </a:solidFill>
                          <a:latin typeface="Times New Roman"/>
                          <a:ea typeface="標楷體"/>
                          <a:cs typeface="Times New Roman"/>
                        </a:rPr>
                        <a:t>未鎖碼</a:t>
                      </a:r>
                      <a:r>
                        <a:rPr lang="en-US" sz="1600" kern="100">
                          <a:solidFill>
                            <a:schemeClr val="tx1"/>
                          </a:solidFill>
                          <a:latin typeface="Times New Roman"/>
                          <a:ea typeface="標楷體"/>
                          <a:cs typeface="Times New Roman"/>
                        </a:rPr>
                        <a:t>)</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TW" sz="1600" kern="100">
                          <a:solidFill>
                            <a:schemeClr val="tx1"/>
                          </a:solidFill>
                          <a:latin typeface="Times New Roman"/>
                          <a:ea typeface="標楷體"/>
                          <a:cs typeface="Times New Roman"/>
                        </a:rPr>
                        <a:t>一般頻道</a:t>
                      </a:r>
                      <a:endParaRPr lang="zh-TW" sz="1600" kern="10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chemeClr val="tx1"/>
                          </a:solidFill>
                          <a:latin typeface="Times New Roman"/>
                          <a:ea typeface="標楷體"/>
                          <a:cs typeface="Times New Roman"/>
                        </a:rPr>
                        <a:t>普、護</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chemeClr val="tx1"/>
                          </a:solidFill>
                          <a:latin typeface="Times New Roman"/>
                          <a:ea typeface="標楷體"/>
                          <a:cs typeface="Times New Roman"/>
                        </a:rPr>
                        <a:t>普</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chemeClr val="tx1"/>
                          </a:solidFill>
                          <a:latin typeface="Times New Roman"/>
                          <a:ea typeface="標楷體"/>
                          <a:cs typeface="Times New Roman"/>
                        </a:rPr>
                        <a:t>普</a:t>
                      </a:r>
                      <a:r>
                        <a:rPr lang="zh-TW" sz="1600" u="sng" kern="100">
                          <a:solidFill>
                            <a:schemeClr val="tx1"/>
                          </a:solidFill>
                          <a:latin typeface="Times New Roman"/>
                          <a:ea typeface="標楷體"/>
                          <a:cs typeface="Times New Roman"/>
                        </a:rPr>
                        <a:t>、護</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普、護</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12</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普、護、輔</a:t>
                      </a:r>
                      <a:r>
                        <a:rPr lang="en-US" sz="1600" u="sng" kern="100" dirty="0">
                          <a:solidFill>
                            <a:schemeClr val="tx1"/>
                          </a:solidFill>
                          <a:latin typeface="Times New Roman"/>
                          <a:ea typeface="標楷體"/>
                          <a:cs typeface="Times New Roman"/>
                        </a:rPr>
                        <a:t>12</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15</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08">
                <a:tc vMerge="1">
                  <a:txBody>
                    <a:bodyPr/>
                    <a:lstStyle/>
                    <a:p>
                      <a:endParaRPr lang="zh-TW" altLang="en-US"/>
                    </a:p>
                  </a:txBody>
                  <a:tcPr/>
                </a:tc>
                <a:tc>
                  <a:txBody>
                    <a:bodyPr/>
                    <a:lstStyle/>
                    <a:p>
                      <a:pPr algn="just">
                        <a:lnSpc>
                          <a:spcPts val="1800"/>
                        </a:lnSpc>
                        <a:spcAft>
                          <a:spcPts val="0"/>
                        </a:spcAft>
                      </a:pPr>
                      <a:r>
                        <a:rPr lang="zh-TW" sz="1600" kern="100">
                          <a:solidFill>
                            <a:schemeClr val="tx1"/>
                          </a:solidFill>
                          <a:latin typeface="Times New Roman"/>
                          <a:ea typeface="標楷體"/>
                          <a:cs typeface="Times New Roman"/>
                        </a:rPr>
                        <a:t>電影頻道</a:t>
                      </a:r>
                      <a:endParaRPr lang="zh-TW" sz="1600" kern="10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普、護</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dirty="0">
                          <a:solidFill>
                            <a:schemeClr val="tx1"/>
                          </a:solidFill>
                          <a:latin typeface="Times New Roman"/>
                          <a:ea typeface="標楷體"/>
                          <a:cs typeface="Times New Roman"/>
                        </a:rPr>
                        <a:t>普</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800"/>
                        </a:lnSpc>
                        <a:spcAft>
                          <a:spcPts val="0"/>
                        </a:spcAft>
                      </a:pPr>
                      <a:r>
                        <a:rPr lang="zh-TW" sz="1600" kern="100">
                          <a:solidFill>
                            <a:schemeClr val="tx1"/>
                          </a:solidFill>
                          <a:latin typeface="Times New Roman"/>
                          <a:ea typeface="標楷體"/>
                          <a:cs typeface="Times New Roman"/>
                        </a:rPr>
                        <a:t>普、護</a:t>
                      </a:r>
                      <a:endParaRPr lang="zh-TW" sz="1600" kern="10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1800"/>
                        </a:lnSpc>
                        <a:spcAft>
                          <a:spcPts val="0"/>
                        </a:spcAft>
                      </a:pPr>
                      <a:r>
                        <a:rPr lang="zh-TW" sz="1600" kern="100" dirty="0">
                          <a:solidFill>
                            <a:schemeClr val="tx1"/>
                          </a:solidFill>
                          <a:latin typeface="Times New Roman"/>
                          <a:ea typeface="標楷體"/>
                          <a:cs typeface="Times New Roman"/>
                        </a:rPr>
                        <a:t>普、護、輔</a:t>
                      </a:r>
                      <a:r>
                        <a:rPr lang="en-US" sz="1600" u="sng" kern="100" dirty="0">
                          <a:solidFill>
                            <a:schemeClr val="tx1"/>
                          </a:solidFill>
                          <a:latin typeface="Times New Roman"/>
                          <a:ea typeface="標楷體"/>
                          <a:cs typeface="Times New Roman"/>
                        </a:rPr>
                        <a:t>12</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15</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293058">
                <a:tc rowSpan="2">
                  <a:txBody>
                    <a:bodyPr/>
                    <a:lstStyle/>
                    <a:p>
                      <a:pPr>
                        <a:lnSpc>
                          <a:spcPts val="1800"/>
                        </a:lnSpc>
                        <a:spcAft>
                          <a:spcPts val="0"/>
                        </a:spcAft>
                      </a:pPr>
                      <a:r>
                        <a:rPr lang="zh-TW" sz="1600" u="sng" kern="100" dirty="0">
                          <a:solidFill>
                            <a:schemeClr val="tx1"/>
                          </a:solidFill>
                          <a:latin typeface="Times New Roman"/>
                          <a:ea typeface="標楷體"/>
                          <a:cs typeface="Times New Roman"/>
                        </a:rPr>
                        <a:t>有線電視鎖碼頻道、衛星電視鎖碼頻道</a:t>
                      </a:r>
                      <a:endParaRPr lang="zh-TW" sz="1600" kern="100" dirty="0">
                        <a:solidFill>
                          <a:schemeClr val="tx1"/>
                        </a:solidFill>
                        <a:latin typeface="Times New Roman"/>
                        <a:ea typeface="新細明體"/>
                        <a:cs typeface="Times New Roman"/>
                      </a:endParaRPr>
                    </a:p>
                  </a:txBody>
                  <a:tcPr marL="63617" marR="6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TW" sz="1600" kern="100" dirty="0">
                          <a:solidFill>
                            <a:schemeClr val="tx1"/>
                          </a:solidFill>
                          <a:latin typeface="Times New Roman"/>
                          <a:ea typeface="標楷體"/>
                          <a:cs typeface="Times New Roman"/>
                        </a:rPr>
                        <a:t>一般頻道</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5">
                  <a:txBody>
                    <a:bodyPr/>
                    <a:lstStyle/>
                    <a:p>
                      <a:pPr algn="ctr">
                        <a:lnSpc>
                          <a:spcPts val="1800"/>
                        </a:lnSpc>
                        <a:spcAft>
                          <a:spcPts val="0"/>
                        </a:spcAft>
                      </a:pPr>
                      <a:r>
                        <a:rPr lang="zh-TW" sz="1600" kern="100" dirty="0">
                          <a:solidFill>
                            <a:schemeClr val="tx1"/>
                          </a:solidFill>
                          <a:latin typeface="Times New Roman"/>
                          <a:ea typeface="標楷體"/>
                          <a:cs typeface="Times New Roman"/>
                        </a:rPr>
                        <a:t>普、護、輔</a:t>
                      </a:r>
                      <a:r>
                        <a:rPr lang="en-US" sz="1600" u="sng" kern="100" dirty="0">
                          <a:solidFill>
                            <a:schemeClr val="tx1"/>
                          </a:solidFill>
                          <a:latin typeface="Times New Roman"/>
                          <a:ea typeface="標楷體"/>
                          <a:cs typeface="Times New Roman"/>
                        </a:rPr>
                        <a:t>12</a:t>
                      </a:r>
                      <a:r>
                        <a:rPr lang="zh-TW" sz="1600" u="sng" kern="100" dirty="0">
                          <a:solidFill>
                            <a:schemeClr val="tx1"/>
                          </a:solidFill>
                          <a:latin typeface="Times New Roman"/>
                          <a:ea typeface="標楷體"/>
                          <a:cs typeface="Times New Roman"/>
                        </a:rPr>
                        <a:t>、輔</a:t>
                      </a:r>
                      <a:r>
                        <a:rPr lang="en-US" sz="1600" u="sng" kern="100" dirty="0">
                          <a:solidFill>
                            <a:schemeClr val="tx1"/>
                          </a:solidFill>
                          <a:latin typeface="Times New Roman"/>
                          <a:ea typeface="標楷體"/>
                          <a:cs typeface="Times New Roman"/>
                        </a:rPr>
                        <a:t>15</a:t>
                      </a:r>
                      <a:r>
                        <a:rPr lang="zh-TW" sz="1600" kern="100" dirty="0">
                          <a:solidFill>
                            <a:schemeClr val="tx1"/>
                          </a:solidFill>
                          <a:latin typeface="Times New Roman"/>
                          <a:ea typeface="標楷體"/>
                          <a:cs typeface="Times New Roman"/>
                        </a:rPr>
                        <a:t>、限</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TW" altLang="en-US"/>
                    </a:p>
                  </a:txBody>
                  <a:tcPr/>
                </a:tc>
                <a:tc rowSpan="2" hMerge="1">
                  <a:txBody>
                    <a:bodyPr/>
                    <a:lstStyle/>
                    <a:p>
                      <a:endParaRPr lang="zh-TW" altLang="en-US"/>
                    </a:p>
                  </a:txBody>
                  <a:tcPr/>
                </a:tc>
                <a:tc rowSpan="2" hMerge="1">
                  <a:txBody>
                    <a:bodyPr/>
                    <a:lstStyle/>
                    <a:p>
                      <a:endParaRPr lang="zh-TW" altLang="en-US"/>
                    </a:p>
                  </a:txBody>
                  <a:tcPr/>
                </a:tc>
                <a:tc rowSpan="2" hMerge="1">
                  <a:txBody>
                    <a:bodyPr/>
                    <a:lstStyle/>
                    <a:p>
                      <a:endParaRPr lang="zh-TW" altLang="en-US"/>
                    </a:p>
                  </a:txBody>
                  <a:tcPr/>
                </a:tc>
              </a:tr>
              <a:tr h="344405">
                <a:tc vMerge="1">
                  <a:txBody>
                    <a:bodyPr/>
                    <a:lstStyle/>
                    <a:p>
                      <a:endParaRPr lang="zh-TW" altLang="en-US"/>
                    </a:p>
                  </a:txBody>
                  <a:tcPr/>
                </a:tc>
                <a:tc>
                  <a:txBody>
                    <a:bodyPr/>
                    <a:lstStyle/>
                    <a:p>
                      <a:pPr algn="just">
                        <a:lnSpc>
                          <a:spcPts val="1800"/>
                        </a:lnSpc>
                        <a:spcAft>
                          <a:spcPts val="0"/>
                        </a:spcAft>
                      </a:pPr>
                      <a:r>
                        <a:rPr lang="zh-TW" sz="1600" kern="100" dirty="0">
                          <a:solidFill>
                            <a:schemeClr val="tx1"/>
                          </a:solidFill>
                          <a:latin typeface="Times New Roman"/>
                          <a:ea typeface="標楷體"/>
                          <a:cs typeface="Times New Roman"/>
                        </a:rPr>
                        <a:t>電影頻道</a:t>
                      </a:r>
                      <a:endParaRPr lang="zh-TW" sz="1600" kern="100" dirty="0">
                        <a:solidFill>
                          <a:schemeClr val="tx1"/>
                        </a:solidFill>
                        <a:latin typeface="Times New Roman"/>
                        <a:ea typeface="新細明體"/>
                        <a:cs typeface="Times New Roman"/>
                      </a:endParaRPr>
                    </a:p>
                  </a:txBody>
                  <a:tcPr marL="63617" marR="6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c hMerge="1" vMerge="1">
                  <a:txBody>
                    <a:bodyPr/>
                    <a:lstStyle/>
                    <a:p>
                      <a:endParaRPr lang="zh-TW" altLang="en-US"/>
                    </a:p>
                  </a:txBody>
                  <a:tcPr/>
                </a:tc>
              </a:tr>
            </a:tbl>
          </a:graphicData>
        </a:graphic>
      </p:graphicFrame>
      <p:sp>
        <p:nvSpPr>
          <p:cNvPr id="11" name="標題 1"/>
          <p:cNvSpPr>
            <a:spLocks noGrp="1"/>
          </p:cNvSpPr>
          <p:nvPr>
            <p:ph type="title"/>
          </p:nvPr>
        </p:nvSpPr>
        <p:spPr>
          <a:xfrm>
            <a:off x="1403350" y="-27384"/>
            <a:ext cx="6756400" cy="592138"/>
          </a:xfrm>
        </p:spPr>
        <p:txBody>
          <a:bodyPr/>
          <a:lstStyle/>
          <a:p>
            <a:r>
              <a:rPr lang="zh-TW" altLang="en-US" dirty="0" smtClean="0"/>
              <a:t>五、逐條對照</a:t>
            </a:r>
            <a:r>
              <a:rPr lang="zh-TW" altLang="zh-TW" dirty="0" smtClean="0"/>
              <a:t>（</a:t>
            </a:r>
            <a:r>
              <a:rPr lang="en-US" altLang="zh-TW" dirty="0" smtClean="0"/>
              <a:t>10/11</a:t>
            </a:r>
            <a:r>
              <a:rPr lang="zh-TW" altLang="zh-TW" dirty="0" smtClean="0"/>
              <a:t>）</a:t>
            </a:r>
            <a:endParaRPr lang="zh-TW" altLang="en-US" dirty="0" smtClean="0"/>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231" name="Text Box 63"/>
          <p:cNvSpPr txBox="1">
            <a:spLocks noChangeArrowheads="1"/>
          </p:cNvSpPr>
          <p:nvPr/>
        </p:nvSpPr>
        <p:spPr bwMode="auto">
          <a:xfrm>
            <a:off x="403225" y="50800"/>
            <a:ext cx="679450" cy="644525"/>
          </a:xfrm>
          <a:prstGeom prst="rect">
            <a:avLst/>
          </a:prstGeom>
          <a:solidFill>
            <a:srgbClr val="FFFFFF">
              <a:alpha val="0"/>
            </a:srgbClr>
          </a:solidFill>
          <a:ln w="9525">
            <a:solidFill>
              <a:srgbClr val="000000">
                <a:alpha val="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91225" name="Text Box 57"/>
          <p:cNvSpPr txBox="1">
            <a:spLocks noChangeArrowheads="1"/>
          </p:cNvSpPr>
          <p:nvPr/>
        </p:nvSpPr>
        <p:spPr bwMode="auto">
          <a:xfrm>
            <a:off x="390525" y="60325"/>
            <a:ext cx="679450" cy="655638"/>
          </a:xfrm>
          <a:prstGeom prst="rect">
            <a:avLst/>
          </a:prstGeom>
          <a:solidFill>
            <a:srgbClr val="FFFFFF">
              <a:alpha val="0"/>
            </a:srgbClr>
          </a:solidFill>
          <a:ln w="9525">
            <a:solidFill>
              <a:srgbClr val="000000">
                <a:alpha val="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91213" name="Text Box 45"/>
          <p:cNvSpPr txBox="1">
            <a:spLocks noChangeArrowheads="1"/>
          </p:cNvSpPr>
          <p:nvPr/>
        </p:nvSpPr>
        <p:spPr bwMode="auto">
          <a:xfrm>
            <a:off x="212725" y="95250"/>
            <a:ext cx="979488" cy="568325"/>
          </a:xfrm>
          <a:prstGeom prst="rect">
            <a:avLst/>
          </a:prstGeom>
          <a:solidFill>
            <a:srgbClr val="FFFFFF">
              <a:alpha val="0"/>
            </a:srgbClr>
          </a:solidFill>
          <a:ln w="9525">
            <a:solidFill>
              <a:srgbClr val="000000">
                <a:alpha val="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91232"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91242" name="Rectangle 7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1261" name="Text Box 93"/>
          <p:cNvSpPr txBox="1">
            <a:spLocks noChangeArrowheads="1"/>
          </p:cNvSpPr>
          <p:nvPr/>
        </p:nvSpPr>
        <p:spPr bwMode="auto">
          <a:xfrm>
            <a:off x="390525" y="60325"/>
            <a:ext cx="679450" cy="655638"/>
          </a:xfrm>
          <a:prstGeom prst="rect">
            <a:avLst/>
          </a:prstGeom>
          <a:solidFill>
            <a:srgbClr val="FFFFFF">
              <a:alpha val="0"/>
            </a:srgbClr>
          </a:solidFill>
          <a:ln w="9525">
            <a:solidFill>
              <a:srgbClr val="000000">
                <a:alpha val="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91249" name="Text Box 81"/>
          <p:cNvSpPr txBox="1">
            <a:spLocks noChangeArrowheads="1"/>
          </p:cNvSpPr>
          <p:nvPr/>
        </p:nvSpPr>
        <p:spPr bwMode="auto">
          <a:xfrm>
            <a:off x="212725" y="95250"/>
            <a:ext cx="979488" cy="568325"/>
          </a:xfrm>
          <a:prstGeom prst="rect">
            <a:avLst/>
          </a:prstGeom>
          <a:solidFill>
            <a:srgbClr val="FFFFFF">
              <a:alpha val="0"/>
            </a:srgbClr>
          </a:solidFill>
          <a:ln w="9525">
            <a:solidFill>
              <a:srgbClr val="000000">
                <a:alpha val="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1" name="表格 10"/>
          <p:cNvGraphicFramePr>
            <a:graphicFrameLocks noGrp="1"/>
          </p:cNvGraphicFramePr>
          <p:nvPr/>
        </p:nvGraphicFramePr>
        <p:xfrm>
          <a:off x="-2" y="1108901"/>
          <a:ext cx="9180514" cy="5776483"/>
        </p:xfrm>
        <a:graphic>
          <a:graphicData uri="http://schemas.openxmlformats.org/drawingml/2006/table">
            <a:tbl>
              <a:tblPr firstRow="1" bandRow="1">
                <a:tableStyleId>{8A107856-5554-42FB-B03E-39F5DBC370BA}</a:tableStyleId>
              </a:tblPr>
              <a:tblGrid>
                <a:gridCol w="419005"/>
                <a:gridCol w="768621"/>
                <a:gridCol w="3456384"/>
                <a:gridCol w="1584176"/>
                <a:gridCol w="1512168"/>
                <a:gridCol w="1440160"/>
              </a:tblGrid>
              <a:tr h="730368">
                <a:tc gridSpan="2">
                  <a:txBody>
                    <a:bodyPr/>
                    <a:lstStyle/>
                    <a:p>
                      <a:r>
                        <a:rPr lang="zh-TW" altLang="en-US" sz="1400" dirty="0" smtClean="0"/>
                        <a:t>          級別</a:t>
                      </a:r>
                      <a:endParaRPr lang="en-US" altLang="zh-TW" sz="1400" dirty="0" smtClean="0"/>
                    </a:p>
                    <a:p>
                      <a:r>
                        <a:rPr lang="zh-TW" altLang="en-US" sz="1400" dirty="0" smtClean="0"/>
                        <a:t>例示</a:t>
                      </a:r>
                      <a:endParaRPr lang="en-US" altLang="zh-TW" sz="1400" dirty="0" smtClean="0"/>
                    </a:p>
                    <a:p>
                      <a:r>
                        <a:rPr lang="zh-TW" altLang="en-US" sz="1400" dirty="0" smtClean="0"/>
                        <a:t>項目</a:t>
                      </a:r>
                      <a:endParaRPr lang="zh-TW" altLang="en-US" sz="1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hMerge="1">
                  <a:txBody>
                    <a:bodyPr/>
                    <a:lstStyle/>
                    <a:p>
                      <a:endParaRPr lang="zh-TW" altLang="en-US"/>
                    </a:p>
                  </a:txBody>
                  <a:tcPr/>
                </a:tc>
                <a:tc>
                  <a:txBody>
                    <a:bodyPr/>
                    <a:lstStyle/>
                    <a:p>
                      <a:pPr algn="ctr">
                        <a:lnSpc>
                          <a:spcPts val="1800"/>
                        </a:lnSpc>
                        <a:spcAft>
                          <a:spcPts val="0"/>
                        </a:spcAft>
                      </a:pPr>
                      <a:r>
                        <a:rPr lang="zh-TW" sz="1400" kern="100" dirty="0">
                          <a:latin typeface="Times New Roman"/>
                          <a:ea typeface="標楷體"/>
                          <a:cs typeface="Times New Roman"/>
                        </a:rPr>
                        <a:t>限制級</a:t>
                      </a:r>
                      <a:endParaRPr lang="zh-TW" sz="1400" kern="100" dirty="0">
                        <a:latin typeface="Times New Roman"/>
                        <a:ea typeface="新細明體"/>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zh-TW" altLang="zh-TW" sz="1400" b="1" kern="1200" dirty="0" smtClean="0">
                          <a:solidFill>
                            <a:schemeClr val="dk1"/>
                          </a:solidFill>
                          <a:latin typeface="+mn-lt"/>
                          <a:ea typeface="+mn-ea"/>
                          <a:cs typeface="+mn-cs"/>
                        </a:rPr>
                        <a:t>輔導</a:t>
                      </a:r>
                      <a:r>
                        <a:rPr lang="zh-TW" altLang="zh-TW" sz="1400" b="1" u="sng" kern="1200" dirty="0" smtClean="0">
                          <a:solidFill>
                            <a:srgbClr val="FF0000"/>
                          </a:solidFill>
                          <a:latin typeface="+mn-lt"/>
                          <a:ea typeface="+mn-ea"/>
                          <a:cs typeface="+mn-cs"/>
                        </a:rPr>
                        <a:t>十五歲</a:t>
                      </a:r>
                      <a:r>
                        <a:rPr lang="zh-TW" altLang="zh-TW" sz="1400" b="1" kern="1200" dirty="0" smtClean="0">
                          <a:solidFill>
                            <a:schemeClr val="dk1"/>
                          </a:solidFill>
                          <a:latin typeface="+mn-lt"/>
                          <a:ea typeface="+mn-ea"/>
                          <a:cs typeface="+mn-cs"/>
                        </a:rPr>
                        <a:t>級</a:t>
                      </a:r>
                      <a:r>
                        <a:rPr lang="zh-TW" altLang="zh-TW" sz="1400" b="1" u="sng" kern="1200" dirty="0" smtClean="0">
                          <a:solidFill>
                            <a:srgbClr val="FF0000"/>
                          </a:solidFill>
                          <a:latin typeface="+mn-lt"/>
                          <a:ea typeface="+mn-ea"/>
                          <a:cs typeface="+mn-cs"/>
                        </a:rPr>
                        <a:t>及</a:t>
                      </a:r>
                      <a:endParaRPr lang="zh-TW" altLang="zh-TW" sz="1400" b="1" kern="1200" dirty="0" smtClean="0">
                        <a:solidFill>
                          <a:srgbClr val="FF0000"/>
                        </a:solidFill>
                        <a:latin typeface="+mn-lt"/>
                        <a:ea typeface="+mn-ea"/>
                        <a:cs typeface="+mn-cs"/>
                      </a:endParaRPr>
                    </a:p>
                    <a:p>
                      <a:pPr algn="ctr"/>
                      <a:r>
                        <a:rPr lang="zh-TW" altLang="zh-TW" sz="1400" b="1" u="sng" kern="1200" dirty="0" smtClean="0">
                          <a:solidFill>
                            <a:srgbClr val="FF0000"/>
                          </a:solidFill>
                          <a:latin typeface="+mn-lt"/>
                          <a:ea typeface="+mn-ea"/>
                          <a:cs typeface="+mn-cs"/>
                        </a:rPr>
                        <a:t>輔導十二歲級</a:t>
                      </a:r>
                      <a:endParaRPr lang="zh-TW" sz="1400" kern="100" dirty="0">
                        <a:solidFill>
                          <a:srgbClr val="FF0000"/>
                        </a:solidFill>
                        <a:latin typeface="Times New Roman"/>
                        <a:ea typeface="新細明體"/>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1800"/>
                        </a:lnSpc>
                        <a:spcAft>
                          <a:spcPts val="0"/>
                        </a:spcAft>
                      </a:pPr>
                      <a:r>
                        <a:rPr lang="zh-TW" sz="1400" kern="100" dirty="0">
                          <a:latin typeface="Times New Roman"/>
                          <a:ea typeface="標楷體"/>
                          <a:cs typeface="Times New Roman"/>
                        </a:rPr>
                        <a:t>保護級</a:t>
                      </a:r>
                      <a:endParaRPr lang="zh-TW" sz="1400" kern="100" dirty="0">
                        <a:latin typeface="Times New Roman"/>
                        <a:ea typeface="新細明體"/>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1800"/>
                        </a:lnSpc>
                        <a:spcAft>
                          <a:spcPts val="0"/>
                        </a:spcAft>
                      </a:pPr>
                      <a:r>
                        <a:rPr lang="zh-TW" sz="1400" kern="100" dirty="0">
                          <a:latin typeface="Times New Roman"/>
                          <a:ea typeface="標楷體"/>
                          <a:cs typeface="Times New Roman"/>
                        </a:rPr>
                        <a:t>普遍級</a:t>
                      </a:r>
                      <a:endParaRPr lang="zh-TW" sz="1400" kern="100" dirty="0">
                        <a:latin typeface="Times New Roman"/>
                        <a:ea typeface="新細明體"/>
                        <a:cs typeface="Times New Roman"/>
                      </a:endParaRPr>
                    </a:p>
                  </a:txBody>
                  <a:tcPr marL="17780" marR="177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044963">
                <a:tc>
                  <a:txBody>
                    <a:bodyPr/>
                    <a:lstStyle/>
                    <a:p>
                      <a:r>
                        <a:rPr lang="zh-TW" altLang="en-US" sz="1400" kern="1200" dirty="0" smtClean="0">
                          <a:solidFill>
                            <a:schemeClr val="dk1"/>
                          </a:solidFill>
                          <a:latin typeface="+mn-lt"/>
                          <a:ea typeface="+mn-ea"/>
                          <a:cs typeface="+mn-cs"/>
                        </a:rPr>
                        <a:t>不得播出之特殊內容</a:t>
                      </a:r>
                      <a:endParaRPr lang="zh-TW" alt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400" kern="1200" dirty="0" smtClean="0">
                          <a:solidFill>
                            <a:schemeClr val="dk1"/>
                          </a:solidFill>
                          <a:latin typeface="+mn-lt"/>
                          <a:ea typeface="+mn-ea"/>
                          <a:cs typeface="+mn-cs"/>
                        </a:rPr>
                        <a:t>性行為、色慾</a:t>
                      </a:r>
                      <a:r>
                        <a:rPr lang="zh-TW" altLang="en-US" sz="1400" u="sng" kern="1200" dirty="0" smtClean="0">
                          <a:solidFill>
                            <a:srgbClr val="FF0000"/>
                          </a:solidFill>
                          <a:latin typeface="+mn-lt"/>
                          <a:ea typeface="+mn-ea"/>
                          <a:cs typeface="+mn-cs"/>
                        </a:rPr>
                        <a:t>、裸露</a:t>
                      </a:r>
                      <a:r>
                        <a:rPr lang="zh-TW" altLang="en-US" sz="1400" kern="1200" dirty="0" smtClean="0">
                          <a:solidFill>
                            <a:schemeClr val="dk1"/>
                          </a:solidFill>
                          <a:latin typeface="+mn-lt"/>
                          <a:ea typeface="+mn-ea"/>
                          <a:cs typeface="+mn-cs"/>
                        </a:rPr>
                        <a:t>或具性意涵</a:t>
                      </a:r>
                      <a:endParaRPr lang="zh-TW"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5125" marR="0" indent="-365125" algn="just" defTabSz="914400" rtl="0" eaLnBrk="1" fontAlgn="auto" latinLnBrk="0" hangingPunct="1">
                        <a:lnSpc>
                          <a:spcPct val="100000"/>
                        </a:lnSpc>
                        <a:spcBef>
                          <a:spcPts val="0"/>
                        </a:spcBef>
                        <a:spcAft>
                          <a:spcPts val="0"/>
                        </a:spcAft>
                        <a:buClrTx/>
                        <a:buSzTx/>
                        <a:buFontTx/>
                        <a:buNone/>
                        <a:tabLst/>
                        <a:defRPr/>
                      </a:pPr>
                      <a:r>
                        <a:rPr lang="zh-TW" altLang="zh-TW" sz="1400" b="1" kern="1200" dirty="0" smtClean="0">
                          <a:solidFill>
                            <a:srgbClr val="FF0000"/>
                          </a:solidFill>
                          <a:latin typeface="+mn-lt"/>
                          <a:ea typeface="+mn-ea"/>
                          <a:cs typeface="+mn-cs"/>
                        </a:rPr>
                        <a:t>甲案（不予修正）</a:t>
                      </a:r>
                      <a:endParaRPr lang="zh-TW" altLang="zh-TW" sz="1400" kern="1200" dirty="0" smtClean="0">
                        <a:solidFill>
                          <a:srgbClr val="FF0000"/>
                        </a:solidFill>
                        <a:latin typeface="+mn-lt"/>
                        <a:ea typeface="+mn-ea"/>
                        <a:cs typeface="+mn-cs"/>
                      </a:endParaRPr>
                    </a:p>
                    <a:p>
                      <a:pPr marL="182563" indent="-182563"/>
                      <a:r>
                        <a:rPr lang="en-US" altLang="zh-TW" sz="1400" kern="1200" dirty="0" smtClean="0">
                          <a:solidFill>
                            <a:schemeClr val="dk1"/>
                          </a:solidFill>
                          <a:latin typeface="+mn-lt"/>
                          <a:ea typeface="+mn-ea"/>
                          <a:cs typeface="+mn-cs"/>
                        </a:rPr>
                        <a:t>1.</a:t>
                      </a:r>
                      <a:r>
                        <a:rPr lang="zh-TW" altLang="zh-TW" sz="1400" kern="1200" dirty="0" smtClean="0">
                          <a:solidFill>
                            <a:schemeClr val="dk1"/>
                          </a:solidFill>
                          <a:latin typeface="+mn-lt"/>
                          <a:ea typeface="+mn-ea"/>
                          <a:cs typeface="+mn-cs"/>
                        </a:rPr>
                        <a:t>明顯渲染性行為，屬於猥褻的鏡頭或情節，如：誇張的性行為、性行為過程之具體描述、生殖器之撫摸或口交等。</a:t>
                      </a:r>
                    </a:p>
                    <a:p>
                      <a:pPr marL="182563" indent="-182563" algn="l" defTabSz="914400" rtl="0" eaLnBrk="1" latinLnBrk="0" hangingPunct="1"/>
                      <a:r>
                        <a:rPr lang="en-US" altLang="zh-TW" sz="1400" kern="1200" dirty="0" smtClean="0">
                          <a:solidFill>
                            <a:schemeClr val="dk1"/>
                          </a:solidFill>
                          <a:latin typeface="+mn-lt"/>
                          <a:ea typeface="+mn-ea"/>
                          <a:cs typeface="+mn-cs"/>
                        </a:rPr>
                        <a:t>2.</a:t>
                      </a:r>
                      <a:r>
                        <a:rPr lang="zh-TW" altLang="zh-TW" sz="1400" kern="1200" dirty="0" smtClean="0">
                          <a:solidFill>
                            <a:schemeClr val="dk1"/>
                          </a:solidFill>
                          <a:latin typeface="+mn-lt"/>
                          <a:ea typeface="+mn-ea"/>
                          <a:cs typeface="+mn-cs"/>
                        </a:rPr>
                        <a:t>脫離常軌的性行為鏡頭，如：雞姦、輪姦、屍姦、獸姦、使用淫具等。</a:t>
                      </a:r>
                    </a:p>
                    <a:p>
                      <a:pPr marL="182563" indent="-182563" algn="l" defTabSz="914400" rtl="0" eaLnBrk="1" latinLnBrk="0" hangingPunct="1"/>
                      <a:r>
                        <a:rPr lang="en-US" altLang="zh-TW" sz="1400" kern="1200" dirty="0" smtClean="0">
                          <a:solidFill>
                            <a:schemeClr val="dk1"/>
                          </a:solidFill>
                          <a:latin typeface="+mn-lt"/>
                          <a:ea typeface="+mn-ea"/>
                          <a:cs typeface="+mn-cs"/>
                        </a:rPr>
                        <a:t>3.</a:t>
                      </a:r>
                      <a:r>
                        <a:rPr lang="zh-TW" altLang="zh-TW" sz="1400" kern="1200" dirty="0" smtClean="0">
                          <a:solidFill>
                            <a:schemeClr val="dk1"/>
                          </a:solidFill>
                          <a:latin typeface="+mn-lt"/>
                          <a:ea typeface="+mn-ea"/>
                          <a:cs typeface="+mn-cs"/>
                        </a:rPr>
                        <a:t>描寫施加或接受折磨、羞辱而獲得性歡樂之情節。</a:t>
                      </a:r>
                    </a:p>
                    <a:p>
                      <a:pPr marL="182563" indent="-182563" algn="l" defTabSz="914400" rtl="0" eaLnBrk="1" latinLnBrk="0" hangingPunct="1"/>
                      <a:r>
                        <a:rPr lang="en-US" altLang="zh-TW" sz="1400" kern="1200" dirty="0" smtClean="0">
                          <a:solidFill>
                            <a:schemeClr val="dk1"/>
                          </a:solidFill>
                          <a:latin typeface="+mn-lt"/>
                          <a:ea typeface="+mn-ea"/>
                          <a:cs typeface="+mn-cs"/>
                        </a:rPr>
                        <a:t>4.</a:t>
                      </a:r>
                      <a:r>
                        <a:rPr lang="zh-TW" altLang="zh-TW" sz="1400" kern="1200" dirty="0" smtClean="0">
                          <a:solidFill>
                            <a:schemeClr val="dk1"/>
                          </a:solidFill>
                          <a:latin typeface="+mn-lt"/>
                          <a:ea typeface="+mn-ea"/>
                          <a:cs typeface="+mn-cs"/>
                        </a:rPr>
                        <a:t>描述強暴過程細節，表現方式使人以為對他人進行性侵害是被認可之行為。</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dirty="0" smtClean="0">
                        <a:solidFill>
                          <a:srgbClr val="FF000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400" b="1" kern="1200" dirty="0" smtClean="0">
                          <a:solidFill>
                            <a:srgbClr val="FF0000"/>
                          </a:solidFill>
                          <a:latin typeface="+mn-lt"/>
                          <a:ea typeface="+mn-ea"/>
                          <a:cs typeface="+mn-cs"/>
                        </a:rPr>
                        <a:t>乙</a:t>
                      </a:r>
                      <a:r>
                        <a:rPr lang="zh-TW" altLang="zh-TW" sz="1400" b="1" kern="1200" dirty="0" smtClean="0">
                          <a:solidFill>
                            <a:srgbClr val="FF0000"/>
                          </a:solidFill>
                          <a:latin typeface="+mn-lt"/>
                          <a:ea typeface="+mn-ea"/>
                          <a:cs typeface="+mn-cs"/>
                        </a:rPr>
                        <a:t>案</a:t>
                      </a:r>
                      <a:r>
                        <a:rPr lang="zh-TW" altLang="en-US" sz="1400" b="1" kern="1200" dirty="0" smtClean="0">
                          <a:solidFill>
                            <a:srgbClr val="FF0000"/>
                          </a:solidFill>
                          <a:latin typeface="+mn-lt"/>
                          <a:ea typeface="+mn-ea"/>
                          <a:cs typeface="+mn-cs"/>
                        </a:rPr>
                        <a:t>「</a:t>
                      </a:r>
                      <a:r>
                        <a:rPr lang="zh-TW" altLang="en-US" sz="1400" b="1" kern="100" dirty="0" smtClean="0">
                          <a:solidFill>
                            <a:srgbClr val="FF0000"/>
                          </a:solidFill>
                          <a:latin typeface="+mn-lt"/>
                          <a:ea typeface="+mn-ea"/>
                          <a:cs typeface="+mn-cs"/>
                        </a:rPr>
                        <a:t>放寬至得播出軟蕊之內容</a:t>
                      </a:r>
                      <a:r>
                        <a:rPr lang="zh-TW" altLang="en-US" sz="1400" b="1" kern="1200" dirty="0" smtClean="0">
                          <a:solidFill>
                            <a:srgbClr val="FF0000"/>
                          </a:solidFill>
                          <a:latin typeface="+mn-lt"/>
                          <a:ea typeface="+mn-ea"/>
                          <a:cs typeface="+mn-cs"/>
                        </a:rPr>
                        <a:t>，硬蕊</a:t>
                      </a:r>
                      <a:r>
                        <a:rPr lang="en-US" altLang="zh-TW" sz="1400" b="1" kern="1200" dirty="0" smtClean="0">
                          <a:solidFill>
                            <a:srgbClr val="FF0000"/>
                          </a:solidFill>
                          <a:latin typeface="+mn-lt"/>
                          <a:ea typeface="+mn-ea"/>
                          <a:cs typeface="+mn-cs"/>
                        </a:rPr>
                        <a:t>(</a:t>
                      </a:r>
                      <a:r>
                        <a:rPr lang="zh-TW" altLang="en-US" sz="1400" b="1" kern="1200" dirty="0" smtClean="0">
                          <a:solidFill>
                            <a:srgbClr val="FF0000"/>
                          </a:solidFill>
                          <a:latin typeface="+mn-lt"/>
                          <a:ea typeface="+mn-ea"/>
                          <a:cs typeface="+mn-cs"/>
                        </a:rPr>
                        <a:t>暴力、性虐待或人獸性交</a:t>
                      </a:r>
                      <a:r>
                        <a:rPr lang="zh-TW" altLang="zh-TW" sz="1400" b="1" kern="1200" dirty="0" smtClean="0">
                          <a:solidFill>
                            <a:srgbClr val="FF0000"/>
                          </a:solidFill>
                          <a:latin typeface="+mn-lt"/>
                          <a:ea typeface="+mn-ea"/>
                          <a:cs typeface="+mn-cs"/>
                        </a:rPr>
                        <a:t>）</a:t>
                      </a:r>
                      <a:r>
                        <a:rPr lang="zh-TW" altLang="en-US" sz="1400" b="1" kern="1200" dirty="0" smtClean="0">
                          <a:solidFill>
                            <a:srgbClr val="FF0000"/>
                          </a:solidFill>
                          <a:latin typeface="+mn-lt"/>
                          <a:ea typeface="+mn-ea"/>
                          <a:cs typeface="+mn-cs"/>
                        </a:rPr>
                        <a:t>則不得播出」</a:t>
                      </a:r>
                      <a:endParaRPr lang="zh-TW" altLang="zh-TW" sz="1400" b="1" kern="1200" dirty="0" smtClean="0">
                        <a:solidFill>
                          <a:srgbClr val="FF0000"/>
                        </a:solidFill>
                        <a:latin typeface="+mn-lt"/>
                        <a:ea typeface="+mn-ea"/>
                        <a:cs typeface="+mn-cs"/>
                      </a:endParaRPr>
                    </a:p>
                    <a:p>
                      <a:pPr marL="182563" indent="-182563"/>
                      <a:r>
                        <a:rPr lang="en-US" altLang="zh-TW" sz="1400" strike="sngStrike" kern="1200" dirty="0" smtClean="0">
                          <a:solidFill>
                            <a:srgbClr val="FF0000"/>
                          </a:solidFill>
                          <a:latin typeface="+mn-lt"/>
                          <a:ea typeface="+mn-ea"/>
                          <a:cs typeface="+mn-cs"/>
                        </a:rPr>
                        <a:t>1.</a:t>
                      </a:r>
                      <a:r>
                        <a:rPr lang="zh-TW" altLang="zh-TW" sz="1400" strike="sngStrike" kern="1200" dirty="0" smtClean="0">
                          <a:solidFill>
                            <a:srgbClr val="FF0000"/>
                          </a:solidFill>
                          <a:latin typeface="+mn-lt"/>
                          <a:ea typeface="+mn-ea"/>
                          <a:cs typeface="+mn-cs"/>
                        </a:rPr>
                        <a:t>明顯渲染性行為，屬於猥褻的鏡頭或情節，如：誇張的性行為、性行為過程之具體描述、生殖器之撫摸或口交等。</a:t>
                      </a:r>
                      <a:endParaRPr lang="zh-TW" altLang="zh-TW" sz="1400" kern="1200" dirty="0" smtClean="0">
                        <a:solidFill>
                          <a:srgbClr val="FF0000"/>
                        </a:solidFill>
                        <a:latin typeface="+mn-lt"/>
                        <a:ea typeface="+mn-ea"/>
                        <a:cs typeface="+mn-cs"/>
                      </a:endParaRPr>
                    </a:p>
                    <a:p>
                      <a:pPr marL="182563" indent="-182563"/>
                      <a:r>
                        <a:rPr lang="en-US" altLang="zh-TW" sz="1400" kern="1200" dirty="0" smtClean="0">
                          <a:solidFill>
                            <a:schemeClr val="dk1"/>
                          </a:solidFill>
                          <a:latin typeface="+mn-lt"/>
                          <a:ea typeface="+mn-ea"/>
                          <a:cs typeface="+mn-cs"/>
                        </a:rPr>
                        <a:t>1.</a:t>
                      </a:r>
                      <a:r>
                        <a:rPr lang="en-US" altLang="zh-TW" sz="1400" strike="sngStrike" kern="1200" dirty="0" smtClean="0">
                          <a:solidFill>
                            <a:schemeClr val="dk1"/>
                          </a:solidFill>
                          <a:latin typeface="+mn-lt"/>
                          <a:ea typeface="+mn-ea"/>
                          <a:cs typeface="+mn-cs"/>
                        </a:rPr>
                        <a:t>2.</a:t>
                      </a:r>
                      <a:r>
                        <a:rPr lang="zh-TW" altLang="zh-TW" sz="1400" kern="1200" dirty="0" smtClean="0">
                          <a:solidFill>
                            <a:schemeClr val="dk1"/>
                          </a:solidFill>
                          <a:latin typeface="+mn-lt"/>
                          <a:ea typeface="+mn-ea"/>
                          <a:cs typeface="+mn-cs"/>
                        </a:rPr>
                        <a:t>脫離常軌的性行為鏡頭，如：</a:t>
                      </a:r>
                      <a:r>
                        <a:rPr lang="zh-TW" altLang="zh-TW" sz="1400" u="sng" kern="1200" dirty="0" smtClean="0">
                          <a:solidFill>
                            <a:srgbClr val="FF0000"/>
                          </a:solidFill>
                          <a:latin typeface="+mn-lt"/>
                          <a:ea typeface="+mn-ea"/>
                          <a:cs typeface="+mn-cs"/>
                        </a:rPr>
                        <a:t>與未滿十八歲之人性交、人獸性交、</a:t>
                      </a:r>
                      <a:r>
                        <a:rPr lang="zh-TW" altLang="zh-TW" sz="1400" strike="sngStrike" kern="1200" dirty="0" smtClean="0">
                          <a:solidFill>
                            <a:srgbClr val="FF0000"/>
                          </a:solidFill>
                          <a:latin typeface="+mn-lt"/>
                          <a:ea typeface="+mn-ea"/>
                          <a:cs typeface="+mn-cs"/>
                        </a:rPr>
                        <a:t>雞姦、</a:t>
                      </a:r>
                      <a:r>
                        <a:rPr lang="zh-TW" altLang="zh-TW" sz="1400" kern="1200" dirty="0" smtClean="0">
                          <a:solidFill>
                            <a:schemeClr val="dk1"/>
                          </a:solidFill>
                          <a:latin typeface="+mn-lt"/>
                          <a:ea typeface="+mn-ea"/>
                          <a:cs typeface="+mn-cs"/>
                        </a:rPr>
                        <a:t>輪姦、屍姦</a:t>
                      </a:r>
                      <a:r>
                        <a:rPr lang="zh-TW" altLang="zh-TW" sz="1400" strike="sngStrike" kern="1200" dirty="0" smtClean="0">
                          <a:solidFill>
                            <a:srgbClr val="FF0000"/>
                          </a:solidFill>
                          <a:latin typeface="+mn-lt"/>
                          <a:ea typeface="+mn-ea"/>
                          <a:cs typeface="+mn-cs"/>
                        </a:rPr>
                        <a:t>、獸姦、使用淫具</a:t>
                      </a:r>
                      <a:r>
                        <a:rPr lang="zh-TW" altLang="zh-TW" sz="1400" kern="1200" dirty="0" smtClean="0">
                          <a:solidFill>
                            <a:schemeClr val="dk1"/>
                          </a:solidFill>
                          <a:latin typeface="+mn-lt"/>
                          <a:ea typeface="+mn-ea"/>
                          <a:cs typeface="+mn-cs"/>
                        </a:rPr>
                        <a:t>等。</a:t>
                      </a:r>
                    </a:p>
                    <a:p>
                      <a:pPr marL="182563" indent="-182563"/>
                      <a:r>
                        <a:rPr lang="en-US" altLang="zh-TW" sz="1400" kern="1200" dirty="0" smtClean="0">
                          <a:solidFill>
                            <a:schemeClr val="dk1"/>
                          </a:solidFill>
                          <a:latin typeface="+mn-lt"/>
                          <a:ea typeface="+mn-ea"/>
                          <a:cs typeface="+mn-cs"/>
                        </a:rPr>
                        <a:t>2.</a:t>
                      </a:r>
                      <a:r>
                        <a:rPr lang="en-US" altLang="zh-TW" sz="1400" strike="sngStrike" kern="1200" dirty="0" smtClean="0">
                          <a:solidFill>
                            <a:schemeClr val="dk1"/>
                          </a:solidFill>
                          <a:latin typeface="+mn-lt"/>
                          <a:ea typeface="+mn-ea"/>
                          <a:cs typeface="+mn-cs"/>
                        </a:rPr>
                        <a:t>3.</a:t>
                      </a:r>
                      <a:r>
                        <a:rPr lang="zh-TW" altLang="zh-TW" sz="1400" kern="1200" dirty="0" smtClean="0">
                          <a:solidFill>
                            <a:schemeClr val="dk1"/>
                          </a:solidFill>
                          <a:latin typeface="+mn-lt"/>
                          <a:ea typeface="+mn-ea"/>
                          <a:cs typeface="+mn-cs"/>
                        </a:rPr>
                        <a:t>描寫施加或接受折磨、羞辱而獲得性歡樂之情節。</a:t>
                      </a:r>
                    </a:p>
                    <a:p>
                      <a:pPr marL="182563" indent="-182563"/>
                      <a:r>
                        <a:rPr lang="en-US" altLang="zh-TW" sz="1400" kern="1200" dirty="0" smtClean="0">
                          <a:solidFill>
                            <a:schemeClr val="dk1"/>
                          </a:solidFill>
                          <a:latin typeface="+mn-lt"/>
                          <a:ea typeface="+mn-ea"/>
                          <a:cs typeface="+mn-cs"/>
                        </a:rPr>
                        <a:t>3.</a:t>
                      </a:r>
                      <a:r>
                        <a:rPr lang="en-US" altLang="zh-TW" sz="1400" strike="sngStrike" kern="1200" dirty="0" smtClean="0">
                          <a:solidFill>
                            <a:schemeClr val="dk1"/>
                          </a:solidFill>
                          <a:latin typeface="+mn-lt"/>
                          <a:ea typeface="+mn-ea"/>
                          <a:cs typeface="+mn-cs"/>
                        </a:rPr>
                        <a:t>4.</a:t>
                      </a:r>
                      <a:r>
                        <a:rPr lang="zh-TW" altLang="zh-TW" sz="1400" kern="1200" dirty="0" smtClean="0">
                          <a:solidFill>
                            <a:schemeClr val="dk1"/>
                          </a:solidFill>
                          <a:latin typeface="+mn-lt"/>
                          <a:ea typeface="+mn-ea"/>
                          <a:cs typeface="+mn-cs"/>
                        </a:rPr>
                        <a:t>描述強暴過程細節，表現方式使人以為對他人進行性侵害是被認可之行為。</a:t>
                      </a:r>
                      <a:endParaRPr lang="zh-TW"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975" indent="-180975"/>
                      <a:r>
                        <a:rPr lang="en-US" sz="1400" kern="1200" dirty="0" smtClean="0">
                          <a:solidFill>
                            <a:schemeClr val="dk1"/>
                          </a:solidFill>
                          <a:latin typeface="+mn-lt"/>
                          <a:ea typeface="+mn-ea"/>
                          <a:cs typeface="+mn-cs"/>
                        </a:rPr>
                        <a:t>1.</a:t>
                      </a:r>
                      <a:r>
                        <a:rPr lang="zh-TW" altLang="en-US" sz="1400" kern="1200" dirty="0" smtClean="0">
                          <a:solidFill>
                            <a:schemeClr val="dk1"/>
                          </a:solidFill>
                          <a:latin typeface="+mn-lt"/>
                          <a:ea typeface="+mn-ea"/>
                          <a:cs typeface="+mn-cs"/>
                        </a:rPr>
                        <a:t>強暴過程的細節描述。</a:t>
                      </a:r>
                    </a:p>
                    <a:p>
                      <a:pPr marL="180975" indent="-180975"/>
                      <a:r>
                        <a:rPr lang="en-US" sz="1400" kern="1200" dirty="0" smtClean="0">
                          <a:solidFill>
                            <a:schemeClr val="dk1"/>
                          </a:solidFill>
                          <a:latin typeface="+mn-lt"/>
                          <a:ea typeface="+mn-ea"/>
                          <a:cs typeface="+mn-cs"/>
                        </a:rPr>
                        <a:t>2.</a:t>
                      </a:r>
                      <a:r>
                        <a:rPr lang="zh-TW" altLang="en-US" sz="1400" kern="1200" dirty="0" smtClean="0">
                          <a:solidFill>
                            <a:schemeClr val="dk1"/>
                          </a:solidFill>
                          <a:latin typeface="+mn-lt"/>
                          <a:ea typeface="+mn-ea"/>
                          <a:cs typeface="+mn-cs"/>
                        </a:rPr>
                        <a:t>強烈性暗示的對白、聲音或動作。</a:t>
                      </a:r>
                    </a:p>
                    <a:p>
                      <a:pPr marL="180975" indent="-180975"/>
                      <a:r>
                        <a:rPr lang="en-US" sz="1400" kern="1200" dirty="0" smtClean="0">
                          <a:solidFill>
                            <a:schemeClr val="dk1"/>
                          </a:solidFill>
                          <a:latin typeface="+mn-lt"/>
                          <a:ea typeface="+mn-ea"/>
                          <a:cs typeface="+mn-cs"/>
                        </a:rPr>
                        <a:t>3.</a:t>
                      </a:r>
                      <a:r>
                        <a:rPr lang="zh-TW" altLang="en-US" sz="1400" kern="1200" dirty="0" smtClean="0">
                          <a:solidFill>
                            <a:schemeClr val="dk1"/>
                          </a:solidFill>
                          <a:latin typeface="+mn-lt"/>
                          <a:ea typeface="+mn-ea"/>
                          <a:cs typeface="+mn-cs"/>
                        </a:rPr>
                        <a:t>從劇中人物之動作可以看出涉及暴力、凌辱、猥褻或變態等性行為者。</a:t>
                      </a:r>
                    </a:p>
                    <a:p>
                      <a:pPr marL="180975" indent="-180975"/>
                      <a:r>
                        <a:rPr lang="en-US" sz="1400" u="sng" kern="1200" dirty="0" smtClean="0">
                          <a:solidFill>
                            <a:srgbClr val="FF0000"/>
                          </a:solidFill>
                          <a:latin typeface="+mn-lt"/>
                          <a:ea typeface="+mn-ea"/>
                          <a:cs typeface="+mn-cs"/>
                        </a:rPr>
                        <a:t>4.</a:t>
                      </a:r>
                      <a:r>
                        <a:rPr lang="zh-TW" altLang="en-US" sz="1400" u="sng" kern="1200" dirty="0" smtClean="0">
                          <a:solidFill>
                            <a:srgbClr val="FF0000"/>
                          </a:solidFill>
                          <a:latin typeface="+mn-lt"/>
                          <a:ea typeface="+mn-ea"/>
                          <a:cs typeface="+mn-cs"/>
                        </a:rPr>
                        <a:t>劇情必要時，下列不涉及猥褻或性行為之鏡頭不受此限：</a:t>
                      </a:r>
                    </a:p>
                    <a:p>
                      <a:pPr marL="180975" indent="-180975"/>
                      <a:r>
                        <a:rPr lang="en-US" sz="1400" u="sng" kern="1200" dirty="0" smtClean="0">
                          <a:solidFill>
                            <a:srgbClr val="FF0000"/>
                          </a:solidFill>
                          <a:latin typeface="+mn-lt"/>
                          <a:ea typeface="+mn-ea"/>
                          <a:cs typeface="+mn-cs"/>
                        </a:rPr>
                        <a:t>(1)</a:t>
                      </a:r>
                      <a:r>
                        <a:rPr lang="zh-TW" altLang="en-US" sz="1400" u="sng" kern="1200" dirty="0" smtClean="0">
                          <a:solidFill>
                            <a:srgbClr val="FF0000"/>
                          </a:solidFill>
                          <a:latin typeface="+mn-lt"/>
                          <a:ea typeface="+mn-ea"/>
                          <a:cs typeface="+mn-cs"/>
                        </a:rPr>
                        <a:t>背面全裸。</a:t>
                      </a:r>
                    </a:p>
                    <a:p>
                      <a:pPr marL="180975" indent="-180975"/>
                      <a:r>
                        <a:rPr lang="en-US" sz="1400" u="sng" kern="1200" dirty="0" smtClean="0">
                          <a:solidFill>
                            <a:srgbClr val="FF0000"/>
                          </a:solidFill>
                          <a:latin typeface="+mn-lt"/>
                          <a:ea typeface="+mn-ea"/>
                          <a:cs typeface="+mn-cs"/>
                        </a:rPr>
                        <a:t>(2)</a:t>
                      </a:r>
                      <a:r>
                        <a:rPr lang="zh-TW" altLang="en-US" sz="1400" u="sng" kern="1200" dirty="0" smtClean="0">
                          <a:solidFill>
                            <a:srgbClr val="FF0000"/>
                          </a:solidFill>
                          <a:latin typeface="+mn-lt"/>
                          <a:ea typeface="+mn-ea"/>
                          <a:cs typeface="+mn-cs"/>
                        </a:rPr>
                        <a:t>透過毛玻璃或其他有相同遮掩效果之全裸。</a:t>
                      </a:r>
                      <a:endParaRPr lang="zh-TW" altLang="en-US" sz="1400"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975" indent="-180975"/>
                      <a:r>
                        <a:rPr lang="en-US" sz="1400" kern="1200" dirty="0" smtClean="0">
                          <a:solidFill>
                            <a:schemeClr val="dk1"/>
                          </a:solidFill>
                          <a:latin typeface="+mn-lt"/>
                          <a:ea typeface="+mn-ea"/>
                          <a:cs typeface="+mn-cs"/>
                        </a:rPr>
                        <a:t>1.</a:t>
                      </a:r>
                      <a:r>
                        <a:rPr lang="zh-TW" altLang="en-US" sz="1400" kern="1200" dirty="0" smtClean="0">
                          <a:solidFill>
                            <a:schemeClr val="dk1"/>
                          </a:solidFill>
                          <a:latin typeface="+mn-lt"/>
                          <a:ea typeface="+mn-ea"/>
                          <a:cs typeface="+mn-cs"/>
                        </a:rPr>
                        <a:t>令人尷尬、反感之性話題、性暗示或肢體接觸。</a:t>
                      </a:r>
                    </a:p>
                    <a:p>
                      <a:pPr marL="180975" indent="-180975"/>
                      <a:r>
                        <a:rPr lang="en-US" sz="1400" kern="1200" dirty="0" smtClean="0">
                          <a:solidFill>
                            <a:schemeClr val="dk1"/>
                          </a:solidFill>
                          <a:latin typeface="+mn-lt"/>
                          <a:ea typeface="+mn-ea"/>
                          <a:cs typeface="+mn-cs"/>
                        </a:rPr>
                        <a:t>2.</a:t>
                      </a:r>
                      <a:r>
                        <a:rPr lang="zh-TW" altLang="en-US" sz="1400" kern="1200" dirty="0" smtClean="0">
                          <a:solidFill>
                            <a:schemeClr val="dk1"/>
                          </a:solidFill>
                          <a:latin typeface="+mn-lt"/>
                          <a:ea typeface="+mn-ea"/>
                          <a:cs typeface="+mn-cs"/>
                        </a:rPr>
                        <a:t>有誤導兒童偏差性觀念或對性</a:t>
                      </a:r>
                      <a:r>
                        <a:rPr lang="zh-TW" altLang="en-US" sz="1400" b="1" u="sng" kern="1200" dirty="0" smtClean="0">
                          <a:solidFill>
                            <a:srgbClr val="FF0000"/>
                          </a:solidFill>
                          <a:latin typeface="+mn-lt"/>
                          <a:ea typeface="+mn-ea"/>
                          <a:cs typeface="+mn-cs"/>
                        </a:rPr>
                        <a:t>別</a:t>
                      </a:r>
                      <a:r>
                        <a:rPr lang="zh-TW" altLang="en-US" sz="1400" kern="1200" dirty="0" smtClean="0">
                          <a:solidFill>
                            <a:schemeClr val="dk1"/>
                          </a:solidFill>
                          <a:latin typeface="+mn-lt"/>
                          <a:ea typeface="+mn-ea"/>
                          <a:cs typeface="+mn-cs"/>
                        </a:rPr>
                        <a:t>關係不當認知之虞者。</a:t>
                      </a:r>
                    </a:p>
                    <a:p>
                      <a:pPr marL="180975" indent="-180975"/>
                      <a:r>
                        <a:rPr lang="en-US" sz="1400" kern="1200" dirty="0" smtClean="0">
                          <a:solidFill>
                            <a:schemeClr val="dk1"/>
                          </a:solidFill>
                          <a:latin typeface="+mn-lt"/>
                          <a:ea typeface="+mn-ea"/>
                          <a:cs typeface="+mn-cs"/>
                        </a:rPr>
                        <a:t>3.</a:t>
                      </a:r>
                      <a:r>
                        <a:rPr lang="zh-TW" altLang="en-US" sz="1400" kern="1200" dirty="0" smtClean="0">
                          <a:solidFill>
                            <a:schemeClr val="dk1"/>
                          </a:solidFill>
                          <a:latin typeface="+mn-lt"/>
                          <a:ea typeface="+mn-ea"/>
                          <a:cs typeface="+mn-cs"/>
                        </a:rPr>
                        <a:t>為增加娛樂效果或以戲謔方式呈現之涉及性</a:t>
                      </a:r>
                      <a:r>
                        <a:rPr lang="zh-TW" altLang="en-US" sz="1400" b="1" u="sng" kern="1200" dirty="0" smtClean="0">
                          <a:solidFill>
                            <a:srgbClr val="FF0000"/>
                          </a:solidFill>
                          <a:latin typeface="+mn-lt"/>
                          <a:ea typeface="+mn-ea"/>
                          <a:cs typeface="+mn-cs"/>
                        </a:rPr>
                        <a:t>別</a:t>
                      </a:r>
                      <a:r>
                        <a:rPr lang="zh-TW" altLang="en-US" sz="1400" kern="1200" dirty="0" smtClean="0">
                          <a:solidFill>
                            <a:schemeClr val="dk1"/>
                          </a:solidFill>
                          <a:latin typeface="+mn-lt"/>
                          <a:ea typeface="+mn-ea"/>
                          <a:cs typeface="+mn-cs"/>
                        </a:rPr>
                        <a:t>的話題或內容。</a:t>
                      </a:r>
                    </a:p>
                    <a:p>
                      <a:pPr marL="180975" indent="-180975"/>
                      <a:r>
                        <a:rPr lang="en-US" sz="1400" u="sng" kern="1200" dirty="0" smtClean="0">
                          <a:solidFill>
                            <a:srgbClr val="FF0000"/>
                          </a:solidFill>
                          <a:latin typeface="+mn-lt"/>
                          <a:ea typeface="+mn-ea"/>
                          <a:cs typeface="+mn-cs"/>
                        </a:rPr>
                        <a:t>4.</a:t>
                      </a:r>
                      <a:r>
                        <a:rPr lang="zh-TW" altLang="en-US" sz="1400" u="sng" kern="1200" dirty="0" smtClean="0">
                          <a:solidFill>
                            <a:srgbClr val="FF0000"/>
                          </a:solidFill>
                          <a:latin typeface="+mn-lt"/>
                          <a:ea typeface="+mn-ea"/>
                          <a:cs typeface="+mn-cs"/>
                        </a:rPr>
                        <a:t>劇情必要時，下列不涉及猥褻或性行為之鏡頭不受此限：</a:t>
                      </a:r>
                    </a:p>
                    <a:p>
                      <a:pPr marL="180975" indent="-180975"/>
                      <a:r>
                        <a:rPr lang="en-US" sz="1400" u="sng" kern="1200" dirty="0" smtClean="0">
                          <a:solidFill>
                            <a:srgbClr val="FF0000"/>
                          </a:solidFill>
                          <a:latin typeface="+mn-lt"/>
                          <a:ea typeface="+mn-ea"/>
                          <a:cs typeface="+mn-cs"/>
                        </a:rPr>
                        <a:t>(1)</a:t>
                      </a:r>
                      <a:r>
                        <a:rPr lang="zh-TW" altLang="en-US" sz="1400" u="sng" kern="1200" dirty="0" smtClean="0">
                          <a:solidFill>
                            <a:srgbClr val="FF0000"/>
                          </a:solidFill>
                          <a:latin typeface="+mn-lt"/>
                          <a:ea typeface="+mn-ea"/>
                          <a:cs typeface="+mn-cs"/>
                        </a:rPr>
                        <a:t>六歲以下兒童全裸。</a:t>
                      </a:r>
                    </a:p>
                    <a:p>
                      <a:pPr marL="180975" indent="-180975"/>
                      <a:r>
                        <a:rPr lang="en-US" sz="1400" u="sng" kern="1200" dirty="0" smtClean="0">
                          <a:solidFill>
                            <a:srgbClr val="FF0000"/>
                          </a:solidFill>
                          <a:latin typeface="+mn-lt"/>
                          <a:ea typeface="+mn-ea"/>
                          <a:cs typeface="+mn-cs"/>
                        </a:rPr>
                        <a:t>(2)</a:t>
                      </a:r>
                      <a:r>
                        <a:rPr lang="zh-TW" altLang="en-US" sz="1400" u="sng" kern="1200" dirty="0" smtClean="0">
                          <a:solidFill>
                            <a:srgbClr val="FF0000"/>
                          </a:solidFill>
                          <a:latin typeface="+mn-lt"/>
                          <a:ea typeface="+mn-ea"/>
                          <a:cs typeface="+mn-cs"/>
                        </a:rPr>
                        <a:t>以裸露上半身為常習者。</a:t>
                      </a:r>
                    </a:p>
                    <a:p>
                      <a:pPr marL="180975" indent="-180975"/>
                      <a:r>
                        <a:rPr lang="en-US" sz="1400" u="sng" kern="1200" dirty="0" smtClean="0">
                          <a:solidFill>
                            <a:srgbClr val="FF0000"/>
                          </a:solidFill>
                          <a:latin typeface="+mn-lt"/>
                          <a:ea typeface="+mn-ea"/>
                          <a:cs typeface="+mn-cs"/>
                        </a:rPr>
                        <a:t>(3)</a:t>
                      </a:r>
                      <a:r>
                        <a:rPr lang="zh-TW" altLang="en-US" sz="1400" u="sng" kern="1200" dirty="0" smtClean="0">
                          <a:solidFill>
                            <a:srgbClr val="FF0000"/>
                          </a:solidFill>
                          <a:latin typeface="+mn-lt"/>
                          <a:ea typeface="+mn-ea"/>
                          <a:cs typeface="+mn-cs"/>
                        </a:rPr>
                        <a:t>背面上半身裸露鏡頭。</a:t>
                      </a:r>
                      <a:endParaRPr lang="zh-TW" altLang="en-US" sz="1400"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975" indent="-180975"/>
                      <a:r>
                        <a:rPr lang="en-US" sz="1400" kern="1200" dirty="0" smtClean="0">
                          <a:solidFill>
                            <a:schemeClr val="dk1"/>
                          </a:solidFill>
                          <a:latin typeface="+mn-lt"/>
                          <a:ea typeface="+mn-ea"/>
                          <a:cs typeface="+mn-cs"/>
                        </a:rPr>
                        <a:t>1.</a:t>
                      </a:r>
                      <a:r>
                        <a:rPr lang="zh-TW" altLang="en-US" sz="1400" kern="1200" dirty="0" smtClean="0">
                          <a:solidFill>
                            <a:schemeClr val="dk1"/>
                          </a:solidFill>
                          <a:latin typeface="+mn-lt"/>
                          <a:ea typeface="+mn-ea"/>
                          <a:cs typeface="+mn-cs"/>
                        </a:rPr>
                        <a:t>任何涉及性行為、色慾</a:t>
                      </a:r>
                      <a:r>
                        <a:rPr lang="zh-TW" altLang="en-US" sz="1400" u="sng" kern="1200" dirty="0" smtClean="0">
                          <a:solidFill>
                            <a:srgbClr val="FF0000"/>
                          </a:solidFill>
                          <a:latin typeface="+mn-lt"/>
                          <a:ea typeface="+mn-ea"/>
                          <a:cs typeface="+mn-cs"/>
                        </a:rPr>
                        <a:t>、裸露</a:t>
                      </a:r>
                      <a:r>
                        <a:rPr lang="zh-TW" altLang="en-US" sz="1400" kern="1200" dirty="0" smtClean="0">
                          <a:solidFill>
                            <a:schemeClr val="dk1"/>
                          </a:solidFill>
                          <a:latin typeface="+mn-lt"/>
                          <a:ea typeface="+mn-ea"/>
                          <a:cs typeface="+mn-cs"/>
                        </a:rPr>
                        <a:t>或具性意涵等之內容。</a:t>
                      </a:r>
                    </a:p>
                    <a:p>
                      <a:pPr marL="180975" indent="-180975"/>
                      <a:r>
                        <a:rPr lang="en-US" sz="1400" u="sng" kern="1200" dirty="0" smtClean="0">
                          <a:solidFill>
                            <a:srgbClr val="FF0000"/>
                          </a:solidFill>
                          <a:latin typeface="+mn-lt"/>
                          <a:ea typeface="+mn-ea"/>
                          <a:cs typeface="+mn-cs"/>
                        </a:rPr>
                        <a:t>2.</a:t>
                      </a:r>
                      <a:r>
                        <a:rPr lang="zh-TW" altLang="en-US" sz="1400" u="sng" kern="1200" dirty="0" smtClean="0">
                          <a:solidFill>
                            <a:srgbClr val="FF0000"/>
                          </a:solidFill>
                          <a:latin typeface="+mn-lt"/>
                          <a:ea typeface="+mn-ea"/>
                          <a:cs typeface="+mn-cs"/>
                        </a:rPr>
                        <a:t>劇情必要時，下列不涉及猥褻或性行為之鏡頭不受此限：</a:t>
                      </a:r>
                    </a:p>
                    <a:p>
                      <a:pPr marL="180975" indent="-180975"/>
                      <a:r>
                        <a:rPr lang="en-US" sz="1400" u="sng" kern="1200" dirty="0" smtClean="0">
                          <a:solidFill>
                            <a:srgbClr val="FF0000"/>
                          </a:solidFill>
                          <a:latin typeface="+mn-lt"/>
                          <a:ea typeface="+mn-ea"/>
                          <a:cs typeface="+mn-cs"/>
                        </a:rPr>
                        <a:t>(1)</a:t>
                      </a:r>
                      <a:r>
                        <a:rPr lang="zh-TW" altLang="en-US" sz="1400" u="sng" kern="1200" dirty="0" smtClean="0">
                          <a:solidFill>
                            <a:srgbClr val="FF0000"/>
                          </a:solidFill>
                          <a:latin typeface="+mn-lt"/>
                          <a:ea typeface="+mn-ea"/>
                          <a:cs typeface="+mn-cs"/>
                        </a:rPr>
                        <a:t>六歲以下兒童全裸。</a:t>
                      </a:r>
                    </a:p>
                    <a:p>
                      <a:pPr marL="180975" indent="-180975"/>
                      <a:r>
                        <a:rPr lang="en-US" sz="1400" u="sng" kern="1200" dirty="0" smtClean="0">
                          <a:solidFill>
                            <a:srgbClr val="FF0000"/>
                          </a:solidFill>
                          <a:latin typeface="+mn-lt"/>
                          <a:ea typeface="+mn-ea"/>
                          <a:cs typeface="+mn-cs"/>
                        </a:rPr>
                        <a:t>(2)</a:t>
                      </a:r>
                      <a:r>
                        <a:rPr lang="zh-TW" altLang="en-US" sz="1400" u="sng" kern="1200" dirty="0" smtClean="0">
                          <a:solidFill>
                            <a:srgbClr val="FF0000"/>
                          </a:solidFill>
                          <a:latin typeface="+mn-lt"/>
                          <a:ea typeface="+mn-ea"/>
                          <a:cs typeface="+mn-cs"/>
                        </a:rPr>
                        <a:t>以裸露上半身為常習者。</a:t>
                      </a:r>
                    </a:p>
                    <a:p>
                      <a:pPr marL="180975" indent="-180975"/>
                      <a:r>
                        <a:rPr lang="en-US" sz="1400" u="sng" kern="1200" dirty="0" smtClean="0">
                          <a:solidFill>
                            <a:srgbClr val="FF0000"/>
                          </a:solidFill>
                          <a:latin typeface="+mn-lt"/>
                          <a:ea typeface="+mn-ea"/>
                          <a:cs typeface="+mn-cs"/>
                        </a:rPr>
                        <a:t>(3)</a:t>
                      </a:r>
                      <a:r>
                        <a:rPr lang="zh-TW" altLang="en-US" sz="1400" u="sng" kern="1200" dirty="0" smtClean="0">
                          <a:solidFill>
                            <a:srgbClr val="FF0000"/>
                          </a:solidFill>
                          <a:latin typeface="+mn-lt"/>
                          <a:ea typeface="+mn-ea"/>
                          <a:cs typeface="+mn-cs"/>
                        </a:rPr>
                        <a:t>背面上半身裸露鏡頭。</a:t>
                      </a:r>
                      <a:endParaRPr lang="zh-TW" altLang="en-US" sz="1400" u="sng" dirty="0">
                        <a:solidFill>
                          <a:srgbClr val="FF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Rectangle 35"/>
          <p:cNvSpPr>
            <a:spLocks noChangeArrowheads="1"/>
          </p:cNvSpPr>
          <p:nvPr/>
        </p:nvSpPr>
        <p:spPr bwMode="auto">
          <a:xfrm>
            <a:off x="642910" y="620688"/>
            <a:ext cx="77153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zh-TW" sz="1800" dirty="0" smtClean="0">
                <a:solidFill>
                  <a:schemeClr val="tx1"/>
                </a:solidFill>
                <a:latin typeface="+mn-lt"/>
                <a:ea typeface="標楷體" pitchFamily="65" charset="-120"/>
                <a:cs typeface="Times New Roman" pitchFamily="18" charset="0"/>
              </a:rPr>
              <a:t>附表二：電視節目</a:t>
            </a:r>
            <a:r>
              <a:rPr lang="zh-TW" altLang="zh-TW" sz="1800" u="sng" dirty="0" smtClean="0">
                <a:solidFill>
                  <a:schemeClr val="tx1"/>
                </a:solidFill>
                <a:latin typeface="+mn-lt"/>
                <a:ea typeface="標楷體" pitchFamily="65" charset="-120"/>
                <a:cs typeface="Times New Roman" pitchFamily="18" charset="0"/>
              </a:rPr>
              <a:t>及廣告</a:t>
            </a:r>
            <a:r>
              <a:rPr lang="zh-TW" altLang="zh-TW" sz="1800" dirty="0" smtClean="0">
                <a:solidFill>
                  <a:schemeClr val="tx1"/>
                </a:solidFill>
                <a:latin typeface="+mn-lt"/>
                <a:ea typeface="標楷體" pitchFamily="65" charset="-120"/>
                <a:cs typeface="Times New Roman" pitchFamily="18" charset="0"/>
              </a:rPr>
              <a:t>特殊內容例示說明（修正後）</a:t>
            </a:r>
          </a:p>
        </p:txBody>
      </p:sp>
      <p:sp>
        <p:nvSpPr>
          <p:cNvPr id="16" name="標題 1"/>
          <p:cNvSpPr>
            <a:spLocks noGrp="1"/>
          </p:cNvSpPr>
          <p:nvPr>
            <p:ph type="title"/>
          </p:nvPr>
        </p:nvSpPr>
        <p:spPr>
          <a:xfrm>
            <a:off x="1403350" y="-27384"/>
            <a:ext cx="6756400" cy="592138"/>
          </a:xfrm>
        </p:spPr>
        <p:txBody>
          <a:bodyPr/>
          <a:lstStyle/>
          <a:p>
            <a:r>
              <a:rPr lang="zh-TW" altLang="en-US" dirty="0" smtClean="0"/>
              <a:t>五、逐條對照</a:t>
            </a:r>
            <a:r>
              <a:rPr lang="zh-TW" altLang="zh-TW" dirty="0" smtClean="0"/>
              <a:t>（</a:t>
            </a:r>
            <a:r>
              <a:rPr lang="en-US" altLang="zh-TW" dirty="0" smtClean="0"/>
              <a:t>11/11</a:t>
            </a:r>
            <a:r>
              <a:rPr lang="zh-TW" altLang="zh-TW" dirty="0" smtClean="0"/>
              <a:t>）</a:t>
            </a:r>
            <a:endParaRPr lang="zh-TW" altLang="en-US" dirty="0" smtClean="0"/>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目次</a:t>
            </a:r>
            <a:endParaRPr lang="zh-TW" altLang="en-US" dirty="0"/>
          </a:p>
        </p:txBody>
      </p:sp>
      <p:sp>
        <p:nvSpPr>
          <p:cNvPr id="3" name="內容版面配置區 2"/>
          <p:cNvSpPr>
            <a:spLocks noGrp="1"/>
          </p:cNvSpPr>
          <p:nvPr>
            <p:ph idx="1"/>
          </p:nvPr>
        </p:nvSpPr>
        <p:spPr>
          <a:xfrm>
            <a:off x="1115616" y="1341438"/>
            <a:ext cx="7494984" cy="3239690"/>
          </a:xfrm>
        </p:spPr>
        <p:txBody>
          <a:bodyPr/>
          <a:lstStyle/>
          <a:p>
            <a:pPr>
              <a:buNone/>
            </a:pPr>
            <a:r>
              <a:rPr lang="zh-TW" altLang="en-US" sz="3600" dirty="0" smtClean="0">
                <a:solidFill>
                  <a:srgbClr val="0000FF"/>
                </a:solidFill>
              </a:rPr>
              <a:t>一、本案緣由</a:t>
            </a:r>
            <a:endParaRPr lang="en-US" altLang="zh-TW" sz="3600" dirty="0" smtClean="0">
              <a:solidFill>
                <a:srgbClr val="0000FF"/>
              </a:solidFill>
            </a:endParaRPr>
          </a:p>
          <a:p>
            <a:pPr>
              <a:buNone/>
            </a:pPr>
            <a:r>
              <a:rPr lang="zh-TW" altLang="en-US" sz="3600" dirty="0" smtClean="0">
                <a:solidFill>
                  <a:srgbClr val="0000FF"/>
                </a:solidFill>
              </a:rPr>
              <a:t>二、法規依據</a:t>
            </a:r>
            <a:endParaRPr lang="en-US" altLang="zh-TW" sz="3600" dirty="0" smtClean="0">
              <a:solidFill>
                <a:srgbClr val="0000FF"/>
              </a:solidFill>
            </a:endParaRPr>
          </a:p>
          <a:p>
            <a:pPr>
              <a:buNone/>
            </a:pPr>
            <a:r>
              <a:rPr lang="zh-TW" altLang="en-US" sz="3600" dirty="0" smtClean="0">
                <a:solidFill>
                  <a:srgbClr val="0000FF"/>
                </a:solidFill>
              </a:rPr>
              <a:t>三、修正方向</a:t>
            </a:r>
            <a:endParaRPr lang="en-US" altLang="zh-TW" sz="3600" dirty="0" smtClean="0">
              <a:solidFill>
                <a:srgbClr val="0000FF"/>
              </a:solidFill>
            </a:endParaRPr>
          </a:p>
          <a:p>
            <a:pPr>
              <a:buNone/>
            </a:pPr>
            <a:r>
              <a:rPr lang="zh-TW" altLang="en-US" sz="3600" dirty="0" smtClean="0">
                <a:solidFill>
                  <a:srgbClr val="0000FF"/>
                </a:solidFill>
              </a:rPr>
              <a:t>四、修正要點</a:t>
            </a:r>
            <a:endParaRPr lang="en-US" altLang="zh-TW" sz="3600" dirty="0" smtClean="0">
              <a:solidFill>
                <a:srgbClr val="0000FF"/>
              </a:solidFill>
            </a:endParaRPr>
          </a:p>
          <a:p>
            <a:pPr>
              <a:buNone/>
            </a:pPr>
            <a:r>
              <a:rPr lang="zh-TW" altLang="en-US" sz="3600" dirty="0" smtClean="0">
                <a:solidFill>
                  <a:srgbClr val="0000FF"/>
                </a:solidFill>
              </a:rPr>
              <a:t>五、逐條對照</a:t>
            </a:r>
            <a:endParaRPr lang="en-US" altLang="zh-TW" sz="3600" dirty="0" smtClean="0">
              <a:solidFill>
                <a:srgbClr val="0000FF"/>
              </a:solidFill>
            </a:endParaRPr>
          </a:p>
          <a:p>
            <a:pPr>
              <a:buNone/>
            </a:pPr>
            <a:r>
              <a:rPr lang="zh-TW" altLang="en-US" sz="3600" dirty="0" smtClean="0">
                <a:solidFill>
                  <a:srgbClr val="0000FF"/>
                </a:solidFill>
              </a:rPr>
              <a:t>六</a:t>
            </a:r>
            <a:r>
              <a:rPr lang="zh-TW" altLang="zh-TW" sz="3600" dirty="0" smtClean="0">
                <a:solidFill>
                  <a:srgbClr val="0000FF"/>
                </a:solidFill>
              </a:rPr>
              <a:t>、</a:t>
            </a:r>
            <a:r>
              <a:rPr lang="zh-TW" altLang="en-US" sz="3600" dirty="0" smtClean="0">
                <a:solidFill>
                  <a:srgbClr val="0000FF"/>
                </a:solidFill>
              </a:rPr>
              <a:t>多</a:t>
            </a:r>
            <a:r>
              <a:rPr lang="zh-TW" altLang="zh-TW" sz="3600" dirty="0" smtClean="0">
                <a:solidFill>
                  <a:srgbClr val="0000FF"/>
                </a:solidFill>
              </a:rPr>
              <a:t>案併陳之修正條文說明</a:t>
            </a:r>
            <a:endParaRPr lang="en-US" altLang="zh-TW" sz="3600" dirty="0" smtClean="0">
              <a:solidFill>
                <a:srgbClr val="0000FF"/>
              </a:solidFill>
            </a:endParaRPr>
          </a:p>
          <a:p>
            <a:pPr>
              <a:buNone/>
            </a:pPr>
            <a:endParaRPr lang="zh-TW" altLang="en-US" dirty="0"/>
          </a:p>
        </p:txBody>
      </p:sp>
      <p:sp>
        <p:nvSpPr>
          <p:cNvPr id="4" name="日期版面配置區 3"/>
          <p:cNvSpPr>
            <a:spLocks noGrp="1"/>
          </p:cNvSpPr>
          <p:nvPr>
            <p:ph type="dt" sz="half" idx="10"/>
          </p:nvPr>
        </p:nvSpPr>
        <p:spPr/>
        <p:txBody>
          <a:bodyPr/>
          <a:lstStyle/>
          <a:p>
            <a:pPr>
              <a:defRPr/>
            </a:pPr>
            <a:fld id="{470A341D-D901-4B66-A6BE-656B6A6DA05E}" type="datetime1">
              <a:rPr lang="zh-TW" altLang="en-US" smtClean="0"/>
              <a:pPr>
                <a:defRPr/>
              </a:pPr>
              <a:t>2016/8/2</a:t>
            </a:fld>
            <a:endParaRPr lang="en-US" altLang="zh-TW"/>
          </a:p>
        </p:txBody>
      </p:sp>
    </p:spTree>
  </p:cSld>
  <p:clrMapOvr>
    <a:masterClrMapping/>
  </p:clrMapOvr>
  <p:transition>
    <p:blinds/>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矩形 77"/>
          <p:cNvSpPr/>
          <p:nvPr/>
        </p:nvSpPr>
        <p:spPr bwMode="auto">
          <a:xfrm>
            <a:off x="3131840" y="6453336"/>
            <a:ext cx="288032" cy="36004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endParaRPr>
          </a:p>
        </p:txBody>
      </p:sp>
      <p:sp>
        <p:nvSpPr>
          <p:cNvPr id="8" name="標題 1"/>
          <p:cNvSpPr>
            <a:spLocks noGrp="1"/>
          </p:cNvSpPr>
          <p:nvPr>
            <p:ph type="title"/>
          </p:nvPr>
        </p:nvSpPr>
        <p:spPr>
          <a:xfrm>
            <a:off x="755576" y="-27384"/>
            <a:ext cx="8064896" cy="592138"/>
          </a:xfrm>
        </p:spPr>
        <p:txBody>
          <a:bodyPr/>
          <a:lstStyle/>
          <a:p>
            <a:r>
              <a:rPr lang="zh-TW" altLang="en-US" sz="3200" dirty="0" smtClean="0"/>
              <a:t>六</a:t>
            </a:r>
            <a:r>
              <a:rPr lang="zh-TW" altLang="zh-TW" sz="3200" dirty="0" smtClean="0"/>
              <a:t>、</a:t>
            </a:r>
            <a:r>
              <a:rPr lang="zh-TW" altLang="en-US" sz="3200" dirty="0" smtClean="0"/>
              <a:t>多</a:t>
            </a:r>
            <a:r>
              <a:rPr lang="zh-TW" altLang="zh-TW" sz="3200" dirty="0" smtClean="0"/>
              <a:t>案併陳之修正條文說明（</a:t>
            </a:r>
            <a:r>
              <a:rPr lang="en-US" altLang="zh-TW" sz="3200" dirty="0" smtClean="0"/>
              <a:t>1/2</a:t>
            </a:r>
            <a:r>
              <a:rPr lang="zh-TW" altLang="zh-TW" sz="3200" dirty="0" smtClean="0"/>
              <a:t>）</a:t>
            </a:r>
            <a:endParaRPr lang="zh-TW" altLang="en-US" sz="3200" dirty="0" smtClean="0"/>
          </a:p>
        </p:txBody>
      </p:sp>
      <p:sp>
        <p:nvSpPr>
          <p:cNvPr id="1025" name="Rectangle 1"/>
          <p:cNvSpPr>
            <a:spLocks noChangeArrowheads="1"/>
          </p:cNvSpPr>
          <p:nvPr/>
        </p:nvSpPr>
        <p:spPr bwMode="auto">
          <a:xfrm>
            <a:off x="827584" y="5445224"/>
            <a:ext cx="799288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 </a:t>
            </a:r>
            <a:r>
              <a:rPr kumimoji="1" lang="zh-TW" altLang="en-US"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甲、乙、丙、丁及戊案之說明詳如上表。</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274638" marR="0" lvl="0" indent="-274638"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2. </a:t>
            </a:r>
            <a:r>
              <a:rPr kumimoji="1" lang="zh-TW" altLang="en-US"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又考量原分級標識係採交通號誌呈現，而就我國而言，圓形交通號誌為「禁止」之意，方形交通號誌則為為「指引」之意，爰設計圓形及方形之分級標識。</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pic>
        <p:nvPicPr>
          <p:cNvPr id="6" name="Picture 2"/>
          <p:cNvPicPr>
            <a:picLocks noChangeAspect="1" noChangeArrowheads="1"/>
          </p:cNvPicPr>
          <p:nvPr/>
        </p:nvPicPr>
        <p:blipFill>
          <a:blip r:embed="rId3" cstate="print"/>
          <a:srcRect/>
          <a:stretch>
            <a:fillRect/>
          </a:stretch>
        </p:blipFill>
        <p:spPr bwMode="auto">
          <a:xfrm>
            <a:off x="107504" y="653231"/>
            <a:ext cx="8964488" cy="4864001"/>
          </a:xfrm>
          <a:prstGeom prst="rect">
            <a:avLst/>
          </a:prstGeom>
          <a:noFill/>
          <a:ln w="9525">
            <a:noFill/>
            <a:miter lim="800000"/>
            <a:headEnd/>
            <a:tailEnd/>
          </a:ln>
        </p:spPr>
      </p:pic>
    </p:spTree>
  </p:cSld>
  <p:clrMapOvr>
    <a:masterClrMapping/>
  </p:clrMapOvr>
  <p:transition>
    <p:blinds/>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圓角矩形 15"/>
          <p:cNvSpPr/>
          <p:nvPr/>
        </p:nvSpPr>
        <p:spPr>
          <a:xfrm>
            <a:off x="4571999" y="2420888"/>
            <a:ext cx="4176465" cy="4076750"/>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marL="365125" indent="-365125">
              <a:defRPr/>
            </a:pPr>
            <a:r>
              <a:rPr lang="en-US" altLang="zh-TW" sz="2400" dirty="0" smtClean="0">
                <a:solidFill>
                  <a:srgbClr val="FF0000"/>
                </a:solidFill>
              </a:rPr>
              <a:t>2. </a:t>
            </a:r>
            <a:r>
              <a:rPr lang="zh-TW" altLang="zh-TW" sz="2400" dirty="0" smtClean="0">
                <a:solidFill>
                  <a:srgbClr val="FF0000"/>
                </a:solidFill>
              </a:rPr>
              <a:t>乙案：</a:t>
            </a:r>
            <a:r>
              <a:rPr lang="zh-TW" altLang="zh-TW" sz="2400" b="0" dirty="0" smtClean="0">
                <a:solidFill>
                  <a:schemeClr val="tx1"/>
                </a:solidFill>
              </a:rPr>
              <a:t>為符合漸開之社會風氣，參考大法官釋字第</a:t>
            </a:r>
            <a:r>
              <a:rPr lang="en-US" altLang="zh-TW" sz="2400" b="0" dirty="0" smtClean="0">
                <a:solidFill>
                  <a:schemeClr val="tx1"/>
                </a:solidFill>
              </a:rPr>
              <a:t>407</a:t>
            </a:r>
            <a:r>
              <a:rPr lang="zh-TW" altLang="zh-TW" sz="2400" b="0" dirty="0" smtClean="0">
                <a:solidFill>
                  <a:schemeClr val="tx1"/>
                </a:solidFill>
              </a:rPr>
              <a:t>號及第</a:t>
            </a:r>
            <a:r>
              <a:rPr lang="en-US" altLang="zh-TW" sz="2400" b="0" dirty="0" smtClean="0">
                <a:solidFill>
                  <a:schemeClr val="tx1"/>
                </a:solidFill>
              </a:rPr>
              <a:t>617</a:t>
            </a:r>
            <a:r>
              <a:rPr lang="zh-TW" altLang="zh-TW" sz="2400" b="0" dirty="0" smtClean="0">
                <a:solidFill>
                  <a:schemeClr val="tx1"/>
                </a:solidFill>
              </a:rPr>
              <a:t>號解釋意旨、本會監理實務及成人頻道業者意見，</a:t>
            </a:r>
            <a:r>
              <a:rPr lang="zh-TW" altLang="zh-TW" sz="2400" b="0" u="sng" dirty="0" smtClean="0">
                <a:solidFill>
                  <a:schemeClr val="tx1"/>
                </a:solidFill>
              </a:rPr>
              <a:t>故放寬內容上限至一般猥褻內容（軟蕊）</a:t>
            </a:r>
            <a:r>
              <a:rPr lang="zh-TW" altLang="zh-TW" sz="2400" b="0" dirty="0" smtClean="0">
                <a:solidFill>
                  <a:schemeClr val="tx1"/>
                </a:solidFill>
              </a:rPr>
              <a:t>。</a:t>
            </a:r>
          </a:p>
        </p:txBody>
      </p:sp>
      <p:sp>
        <p:nvSpPr>
          <p:cNvPr id="15" name="圓角矩形 14"/>
          <p:cNvSpPr/>
          <p:nvPr/>
        </p:nvSpPr>
        <p:spPr>
          <a:xfrm>
            <a:off x="611560" y="2420888"/>
            <a:ext cx="3960441" cy="4103737"/>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marL="365125" indent="-365125">
              <a:defRPr/>
            </a:pPr>
            <a:r>
              <a:rPr lang="en-US" altLang="zh-TW" sz="2400" dirty="0" smtClean="0">
                <a:solidFill>
                  <a:srgbClr val="FF0000"/>
                </a:solidFill>
              </a:rPr>
              <a:t>1. </a:t>
            </a:r>
            <a:r>
              <a:rPr lang="zh-TW" altLang="zh-TW" sz="2400" dirty="0" smtClean="0">
                <a:solidFill>
                  <a:srgbClr val="FF0000"/>
                </a:solidFill>
              </a:rPr>
              <a:t>甲案：</a:t>
            </a:r>
            <a:r>
              <a:rPr lang="zh-TW" altLang="zh-TW" sz="2400" b="0" dirty="0" smtClean="0">
                <a:solidFill>
                  <a:schemeClr val="tx1"/>
                </a:solidFill>
              </a:rPr>
              <a:t>不予修正。</a:t>
            </a:r>
          </a:p>
        </p:txBody>
      </p:sp>
      <p:sp>
        <p:nvSpPr>
          <p:cNvPr id="20" name="圓角矩形 19"/>
          <p:cNvSpPr/>
          <p:nvPr/>
        </p:nvSpPr>
        <p:spPr>
          <a:xfrm>
            <a:off x="611560" y="1268760"/>
            <a:ext cx="8136904" cy="1152128"/>
          </a:xfrm>
          <a:prstGeom prst="round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zh-TW" sz="2400" dirty="0" smtClean="0"/>
              <a:t>修正附表</a:t>
            </a:r>
            <a:r>
              <a:rPr lang="en-US" altLang="zh-TW" sz="2400" dirty="0" smtClean="0"/>
              <a:t>2</a:t>
            </a:r>
            <a:r>
              <a:rPr lang="zh-TW" altLang="zh-TW" sz="2400" dirty="0" smtClean="0"/>
              <a:t>「性行為、色慾或具性意涵」之「限制級不得播出之特殊內容」，「是否放寬限制級節目得播出一般猥褻內容（軟蕊）」：</a:t>
            </a:r>
          </a:p>
        </p:txBody>
      </p:sp>
      <p:sp>
        <p:nvSpPr>
          <p:cNvPr id="10246" name="標題 1"/>
          <p:cNvSpPr>
            <a:spLocks noGrp="1"/>
          </p:cNvSpPr>
          <p:nvPr>
            <p:ph type="title"/>
          </p:nvPr>
        </p:nvSpPr>
        <p:spPr>
          <a:xfrm>
            <a:off x="755576" y="388590"/>
            <a:ext cx="8064896" cy="592138"/>
          </a:xfrm>
        </p:spPr>
        <p:txBody>
          <a:bodyPr/>
          <a:lstStyle/>
          <a:p>
            <a:r>
              <a:rPr lang="zh-TW" altLang="en-US" sz="3200" dirty="0" smtClean="0"/>
              <a:t>六</a:t>
            </a:r>
            <a:r>
              <a:rPr lang="zh-TW" altLang="zh-TW" sz="3200" dirty="0" smtClean="0"/>
              <a:t>、</a:t>
            </a:r>
            <a:r>
              <a:rPr lang="zh-TW" altLang="en-US" sz="3200" dirty="0" smtClean="0"/>
              <a:t>多</a:t>
            </a:r>
            <a:r>
              <a:rPr lang="zh-TW" altLang="zh-TW" sz="3200" dirty="0" smtClean="0"/>
              <a:t>案併陳之修正條文說明（</a:t>
            </a:r>
            <a:r>
              <a:rPr lang="en-US" altLang="zh-TW" sz="3200" dirty="0" smtClean="0"/>
              <a:t>2/2</a:t>
            </a:r>
            <a:r>
              <a:rPr lang="zh-TW" altLang="zh-TW" sz="3200" dirty="0" smtClean="0"/>
              <a:t>）</a:t>
            </a:r>
            <a:endParaRPr lang="zh-TW" altLang="en-US" sz="3200" dirty="0" smtClean="0"/>
          </a:p>
        </p:txBody>
      </p:sp>
    </p:spTree>
  </p:cSld>
  <p:clrMapOvr>
    <a:masterClrMapping/>
  </p:clrMapOvr>
  <p:transition>
    <p:blinds/>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ChangeArrowheads="1"/>
          </p:cNvSpPr>
          <p:nvPr/>
        </p:nvSpPr>
        <p:spPr bwMode="auto">
          <a:xfrm>
            <a:off x="2627313" y="2492375"/>
            <a:ext cx="4038600" cy="1066800"/>
          </a:xfrm>
          <a:prstGeom prst="rect">
            <a:avLst/>
          </a:prstGeom>
          <a:noFill/>
          <a:ln w="9525">
            <a:noFill/>
            <a:miter lim="800000"/>
            <a:headEnd/>
            <a:tailEnd/>
          </a:ln>
        </p:spPr>
        <p:txBody>
          <a:bodyPr lIns="92075" tIns="46038" rIns="92075" bIns="46038"/>
          <a:lstStyle/>
          <a:p>
            <a:pPr marL="342900" indent="-342900" algn="dist" eaLnBrk="0" hangingPunct="0">
              <a:spcBef>
                <a:spcPct val="50000"/>
              </a:spcBef>
              <a:buClr>
                <a:srgbClr val="FF3300"/>
              </a:buClr>
              <a:buSzPct val="70000"/>
            </a:pPr>
            <a:r>
              <a:rPr lang="zh-TW" altLang="en-US" sz="4400">
                <a:solidFill>
                  <a:srgbClr val="FF6600"/>
                </a:solidFill>
                <a:latin typeface="標楷體" pitchFamily="65" charset="-120"/>
                <a:ea typeface="標楷體" pitchFamily="65" charset="-120"/>
              </a:rPr>
              <a:t>簡報完畢</a:t>
            </a:r>
          </a:p>
          <a:p>
            <a:pPr marL="342900" indent="-342900" algn="dist" eaLnBrk="0" hangingPunct="0">
              <a:spcBef>
                <a:spcPct val="50000"/>
              </a:spcBef>
              <a:buClr>
                <a:srgbClr val="FF3300"/>
              </a:buClr>
              <a:buSzPct val="70000"/>
            </a:pPr>
            <a:r>
              <a:rPr lang="zh-TW" altLang="en-US" sz="4800">
                <a:solidFill>
                  <a:srgbClr val="FF6600"/>
                </a:solidFill>
                <a:latin typeface="標楷體" pitchFamily="65" charset="-120"/>
                <a:ea typeface="標楷體" pitchFamily="65" charset="-120"/>
              </a:rPr>
              <a:t>恭請裁示</a:t>
            </a:r>
            <a:r>
              <a:rPr lang="en-US" altLang="zh-TW" sz="4800">
                <a:solidFill>
                  <a:srgbClr val="FF6600"/>
                </a:solidFill>
                <a:latin typeface="標楷體" pitchFamily="65" charset="-120"/>
                <a:ea typeface="標楷體" pitchFamily="65" charset="-120"/>
              </a:rPr>
              <a:t>!</a:t>
            </a:r>
            <a:endParaRPr lang="zh-TW" altLang="en-US" sz="4800">
              <a:solidFill>
                <a:srgbClr val="FF6600"/>
              </a:solidFill>
              <a:latin typeface="標楷體" pitchFamily="65" charset="-120"/>
              <a:ea typeface="標楷體" pitchFamily="65" charset="-120"/>
            </a:endParaRPr>
          </a:p>
          <a:p>
            <a:pPr marL="342900" indent="-342900" algn="dist" eaLnBrk="0" hangingPunct="0">
              <a:spcBef>
                <a:spcPct val="50000"/>
              </a:spcBef>
              <a:buClr>
                <a:srgbClr val="FF3300"/>
              </a:buClr>
              <a:buSzPct val="70000"/>
              <a:buFont typeface="Wingdings" pitchFamily="2" charset="2"/>
              <a:buNone/>
            </a:pPr>
            <a:endParaRPr lang="zh-TW" altLang="en-US" sz="5400">
              <a:solidFill>
                <a:srgbClr val="FF6600"/>
              </a:solidFill>
              <a:latin typeface="標楷體" pitchFamily="65" charset="-120"/>
              <a:ea typeface="標楷體" pitchFamily="65" charset="-120"/>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a:xfrm>
            <a:off x="1116013" y="476250"/>
            <a:ext cx="6756400" cy="592138"/>
          </a:xfrm>
        </p:spPr>
        <p:txBody>
          <a:bodyPr/>
          <a:lstStyle/>
          <a:p>
            <a:r>
              <a:rPr lang="zh-TW" altLang="en-US" dirty="0" smtClean="0"/>
              <a:t>一、本案緣由</a:t>
            </a:r>
          </a:p>
        </p:txBody>
      </p:sp>
      <p:sp>
        <p:nvSpPr>
          <p:cNvPr id="4099" name="內容版面配置區 2"/>
          <p:cNvSpPr>
            <a:spLocks noGrp="1"/>
          </p:cNvSpPr>
          <p:nvPr>
            <p:ph idx="1"/>
          </p:nvPr>
        </p:nvSpPr>
        <p:spPr>
          <a:xfrm>
            <a:off x="683567" y="1428750"/>
            <a:ext cx="7920881" cy="4743450"/>
          </a:xfrm>
        </p:spPr>
        <p:txBody>
          <a:bodyPr/>
          <a:lstStyle/>
          <a:p>
            <a:pPr marL="0" indent="0">
              <a:buNone/>
            </a:pPr>
            <a:r>
              <a:rPr lang="zh-TW" altLang="en-US" sz="2400" b="0" dirty="0" smtClean="0">
                <a:solidFill>
                  <a:schemeClr val="tx1"/>
                </a:solidFill>
              </a:rPr>
              <a:t>        </a:t>
            </a:r>
            <a:r>
              <a:rPr lang="zh-TW" altLang="zh-TW" sz="2400" b="0" dirty="0" smtClean="0">
                <a:solidFill>
                  <a:schemeClr val="tx1"/>
                </a:solidFill>
              </a:rPr>
              <a:t>為因應匯流趨勢，促進傳播產業健全發展，並使國內影視分級制度合一，與國外接軌，引入多元類型之頻道及內容，建構友善收視環境，落實我國電視節目分級制度；另考量新修正之衛星廣播電視法，於訂定節目分級辦法之授權規定，亦納入以兒童為主要收視對象之頻道或節目所播送之廣告內容、時間限制，因此，通盤檢討修正現行分級級別、分級標識、分級播送時段及特殊內容例示等規定，及新增廣告內容分級、情節標示方式、分級共管機制建立之規定，俾保障視聽眾之收視權益，爰擬具電視節目分級處理辦法修正草案。</a:t>
            </a: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1116013" y="476250"/>
            <a:ext cx="6756400" cy="592138"/>
          </a:xfrm>
        </p:spPr>
        <p:txBody>
          <a:bodyPr/>
          <a:lstStyle/>
          <a:p>
            <a:r>
              <a:rPr lang="zh-TW" altLang="en-US" dirty="0" smtClean="0"/>
              <a:t>二、法規依據</a:t>
            </a:r>
            <a:r>
              <a:rPr lang="zh-TW" altLang="zh-TW" dirty="0" smtClean="0"/>
              <a:t>（</a:t>
            </a:r>
            <a:r>
              <a:rPr lang="en-US" altLang="zh-TW" dirty="0" smtClean="0"/>
              <a:t>1/2</a:t>
            </a:r>
            <a:r>
              <a:rPr lang="zh-TW" altLang="zh-TW" dirty="0" smtClean="0"/>
              <a:t>）</a:t>
            </a:r>
            <a:endParaRPr lang="zh-TW" altLang="en-US" dirty="0" smtClean="0"/>
          </a:p>
        </p:txBody>
      </p:sp>
      <p:sp>
        <p:nvSpPr>
          <p:cNvPr id="18435" name="內容版面配置區 2"/>
          <p:cNvSpPr>
            <a:spLocks noGrp="1"/>
          </p:cNvSpPr>
          <p:nvPr>
            <p:ph idx="1"/>
          </p:nvPr>
        </p:nvSpPr>
        <p:spPr>
          <a:xfrm>
            <a:off x="0" y="1789509"/>
            <a:ext cx="9144000" cy="5095875"/>
          </a:xfrm>
        </p:spPr>
        <p:txBody>
          <a:bodyPr/>
          <a:lstStyle/>
          <a:p>
            <a:pPr>
              <a:buFont typeface="Wingdings" pitchFamily="2" charset="2"/>
              <a:buNone/>
              <a:defRPr/>
            </a:pPr>
            <a:r>
              <a:rPr lang="zh-TW" altLang="zh-TW" sz="2400" b="0" dirty="0" smtClean="0">
                <a:solidFill>
                  <a:schemeClr val="tx1"/>
                </a:solidFill>
              </a:rPr>
              <a:t>（一）廣播電視法：</a:t>
            </a:r>
          </a:p>
          <a:p>
            <a:pPr marL="1250950" indent="-349250">
              <a:buFont typeface="Wingdings" pitchFamily="2" charset="2"/>
              <a:buNone/>
              <a:defRPr/>
            </a:pPr>
            <a:r>
              <a:rPr lang="en-US" altLang="zh-TW" sz="2400" b="0" dirty="0" smtClean="0">
                <a:solidFill>
                  <a:srgbClr val="FF0000"/>
                </a:solidFill>
              </a:rPr>
              <a:t>1. </a:t>
            </a:r>
            <a:r>
              <a:rPr lang="zh-TW" altLang="zh-TW" sz="2400" b="0" dirty="0" smtClean="0">
                <a:solidFill>
                  <a:srgbClr val="FF0000"/>
                </a:solidFill>
              </a:rPr>
              <a:t>第</a:t>
            </a:r>
            <a:r>
              <a:rPr lang="en-US" altLang="zh-TW" sz="2400" b="0" dirty="0" smtClean="0">
                <a:solidFill>
                  <a:srgbClr val="FF0000"/>
                </a:solidFill>
              </a:rPr>
              <a:t>26</a:t>
            </a:r>
            <a:r>
              <a:rPr lang="zh-TW" altLang="zh-TW" sz="2400" b="0" dirty="0" smtClean="0">
                <a:solidFill>
                  <a:srgbClr val="FF0000"/>
                </a:solidFill>
              </a:rPr>
              <a:t>條之</a:t>
            </a:r>
            <a:r>
              <a:rPr lang="en-US" altLang="zh-TW" sz="2400" b="0" dirty="0" smtClean="0">
                <a:solidFill>
                  <a:srgbClr val="FF0000"/>
                </a:solidFill>
              </a:rPr>
              <a:t>1</a:t>
            </a:r>
            <a:r>
              <a:rPr lang="zh-TW" altLang="zh-TW" sz="2400" b="0" dirty="0" smtClean="0">
                <a:solidFill>
                  <a:srgbClr val="FF0000"/>
                </a:solidFill>
              </a:rPr>
              <a:t>第</a:t>
            </a:r>
            <a:r>
              <a:rPr lang="en-US" altLang="zh-TW" sz="2400" b="0" dirty="0" smtClean="0">
                <a:solidFill>
                  <a:srgbClr val="FF0000"/>
                </a:solidFill>
              </a:rPr>
              <a:t>1</a:t>
            </a:r>
            <a:r>
              <a:rPr lang="zh-TW" altLang="zh-TW" sz="2400" b="0" dirty="0" smtClean="0">
                <a:solidFill>
                  <a:srgbClr val="FF0000"/>
                </a:solidFill>
              </a:rPr>
              <a:t>項：主管機關應依電視節目內容予以分級，限制觀看之年齡、條件；其分級處理辦法，由主管機關定之。電視事業應依處理辦法播送節目。</a:t>
            </a:r>
            <a:endParaRPr lang="en-US" altLang="zh-TW" sz="2400" b="0" dirty="0" smtClean="0">
              <a:solidFill>
                <a:srgbClr val="FF0000"/>
              </a:solidFill>
            </a:endParaRPr>
          </a:p>
          <a:p>
            <a:pPr marL="1250950" indent="-349250">
              <a:buFont typeface="Wingdings" pitchFamily="2" charset="2"/>
              <a:buNone/>
              <a:defRPr/>
            </a:pPr>
            <a:r>
              <a:rPr lang="en-US" altLang="zh-TW" sz="2400" b="0" dirty="0" smtClean="0">
                <a:solidFill>
                  <a:schemeClr val="tx1"/>
                </a:solidFill>
              </a:rPr>
              <a:t>2. </a:t>
            </a:r>
            <a:r>
              <a:rPr lang="zh-TW" altLang="zh-TW" sz="2400" b="0" dirty="0" smtClean="0">
                <a:solidFill>
                  <a:schemeClr val="tx1"/>
                </a:solidFill>
              </a:rPr>
              <a:t>第</a:t>
            </a:r>
            <a:r>
              <a:rPr lang="en-US" altLang="zh-TW" sz="2400" b="0" dirty="0" smtClean="0">
                <a:solidFill>
                  <a:schemeClr val="tx1"/>
                </a:solidFill>
              </a:rPr>
              <a:t>26</a:t>
            </a:r>
            <a:r>
              <a:rPr lang="zh-TW" altLang="zh-TW" sz="2400" b="0" dirty="0" smtClean="0">
                <a:solidFill>
                  <a:schemeClr val="tx1"/>
                </a:solidFill>
              </a:rPr>
              <a:t>條之</a:t>
            </a:r>
            <a:r>
              <a:rPr lang="en-US" altLang="zh-TW" sz="2400" b="0" dirty="0" smtClean="0">
                <a:solidFill>
                  <a:schemeClr val="tx1"/>
                </a:solidFill>
              </a:rPr>
              <a:t>1</a:t>
            </a:r>
            <a:r>
              <a:rPr lang="zh-TW" altLang="zh-TW" sz="2400" b="0" dirty="0" smtClean="0">
                <a:solidFill>
                  <a:schemeClr val="tx1"/>
                </a:solidFill>
              </a:rPr>
              <a:t>第</a:t>
            </a:r>
            <a:r>
              <a:rPr lang="en-US" altLang="zh-TW" sz="2400" b="0" dirty="0" smtClean="0">
                <a:solidFill>
                  <a:schemeClr val="tx1"/>
                </a:solidFill>
              </a:rPr>
              <a:t>2</a:t>
            </a:r>
            <a:r>
              <a:rPr lang="zh-TW" altLang="zh-TW" sz="2400" b="0" dirty="0" smtClean="0">
                <a:solidFill>
                  <a:schemeClr val="tx1"/>
                </a:solidFill>
              </a:rPr>
              <a:t>項：主管機關得指定時段，播送特定節目。</a:t>
            </a:r>
            <a:endParaRPr lang="en-US" altLang="zh-TW" sz="2400" b="0" dirty="0" smtClean="0">
              <a:solidFill>
                <a:schemeClr val="tx1"/>
              </a:solidFill>
            </a:endParaRPr>
          </a:p>
          <a:p>
            <a:pPr marL="1250950" indent="-349250">
              <a:buFont typeface="Wingdings" pitchFamily="2" charset="2"/>
              <a:buNone/>
              <a:defRPr/>
            </a:pPr>
            <a:r>
              <a:rPr lang="en-US" altLang="zh-TW" sz="2400" b="0" dirty="0" smtClean="0">
                <a:solidFill>
                  <a:schemeClr val="tx1"/>
                </a:solidFill>
              </a:rPr>
              <a:t>3. </a:t>
            </a:r>
            <a:r>
              <a:rPr lang="zh-TW" altLang="zh-TW" sz="2400" b="0" dirty="0" smtClean="0">
                <a:solidFill>
                  <a:schemeClr val="tx1"/>
                </a:solidFill>
              </a:rPr>
              <a:t>第</a:t>
            </a:r>
            <a:r>
              <a:rPr lang="en-US" altLang="zh-TW" sz="2400" b="0" dirty="0" smtClean="0">
                <a:solidFill>
                  <a:schemeClr val="tx1"/>
                </a:solidFill>
              </a:rPr>
              <a:t>32</a:t>
            </a:r>
            <a:r>
              <a:rPr lang="zh-TW" altLang="zh-TW" sz="2400" b="0" dirty="0" smtClean="0">
                <a:solidFill>
                  <a:schemeClr val="tx1"/>
                </a:solidFill>
              </a:rPr>
              <a:t>條：第</a:t>
            </a:r>
            <a:r>
              <a:rPr lang="en-US" altLang="zh-TW" sz="2400" b="0" dirty="0" smtClean="0">
                <a:solidFill>
                  <a:schemeClr val="tx1"/>
                </a:solidFill>
              </a:rPr>
              <a:t>21</a:t>
            </a:r>
            <a:r>
              <a:rPr lang="zh-TW" altLang="zh-TW" sz="2400" b="0" dirty="0" smtClean="0">
                <a:solidFill>
                  <a:schemeClr val="tx1"/>
                </a:solidFill>
              </a:rPr>
              <a:t>條及第</a:t>
            </a:r>
            <a:r>
              <a:rPr lang="en-US" altLang="zh-TW" sz="2400" b="0" dirty="0" smtClean="0">
                <a:solidFill>
                  <a:schemeClr val="tx1"/>
                </a:solidFill>
              </a:rPr>
              <a:t>26</a:t>
            </a:r>
            <a:r>
              <a:rPr lang="zh-TW" altLang="zh-TW" sz="2400" b="0" dirty="0" smtClean="0">
                <a:solidFill>
                  <a:schemeClr val="tx1"/>
                </a:solidFill>
              </a:rPr>
              <a:t>條之</a:t>
            </a:r>
            <a:r>
              <a:rPr lang="en-US" altLang="zh-TW" sz="2400" b="0" dirty="0" smtClean="0">
                <a:solidFill>
                  <a:schemeClr val="tx1"/>
                </a:solidFill>
              </a:rPr>
              <a:t>1</a:t>
            </a:r>
            <a:r>
              <a:rPr lang="zh-TW" altLang="zh-TW" sz="2400" b="0" dirty="0" smtClean="0">
                <a:solidFill>
                  <a:schemeClr val="tx1"/>
                </a:solidFill>
              </a:rPr>
              <a:t>第</a:t>
            </a:r>
            <a:r>
              <a:rPr lang="en-US" altLang="zh-TW" sz="2400" b="0" dirty="0" smtClean="0">
                <a:solidFill>
                  <a:schemeClr val="tx1"/>
                </a:solidFill>
              </a:rPr>
              <a:t>2</a:t>
            </a:r>
            <a:r>
              <a:rPr lang="zh-TW" altLang="zh-TW" sz="2400" b="0" dirty="0" smtClean="0">
                <a:solidFill>
                  <a:schemeClr val="tx1"/>
                </a:solidFill>
              </a:rPr>
              <a:t>項規定，於廣告準用之。</a:t>
            </a:r>
            <a:endParaRPr lang="en-US" altLang="zh-TW" sz="2400" b="0" dirty="0" smtClean="0">
              <a:solidFill>
                <a:schemeClr val="tx1"/>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1116013" y="476250"/>
            <a:ext cx="6756400" cy="592138"/>
          </a:xfrm>
        </p:spPr>
        <p:txBody>
          <a:bodyPr/>
          <a:lstStyle/>
          <a:p>
            <a:r>
              <a:rPr lang="zh-TW" altLang="en-US" dirty="0" smtClean="0"/>
              <a:t>二、法規依據</a:t>
            </a:r>
            <a:r>
              <a:rPr lang="zh-TW" altLang="zh-TW" dirty="0" smtClean="0"/>
              <a:t>（</a:t>
            </a:r>
            <a:r>
              <a:rPr lang="en-US" altLang="zh-TW" dirty="0" smtClean="0"/>
              <a:t>2/2</a:t>
            </a:r>
            <a:r>
              <a:rPr lang="zh-TW" altLang="zh-TW" dirty="0" smtClean="0"/>
              <a:t>）</a:t>
            </a:r>
            <a:endParaRPr lang="zh-TW" altLang="en-US" dirty="0" smtClean="0"/>
          </a:p>
        </p:txBody>
      </p:sp>
      <p:sp>
        <p:nvSpPr>
          <p:cNvPr id="18435" name="內容版面配置區 2"/>
          <p:cNvSpPr>
            <a:spLocks noGrp="1"/>
          </p:cNvSpPr>
          <p:nvPr>
            <p:ph idx="1"/>
          </p:nvPr>
        </p:nvSpPr>
        <p:spPr>
          <a:xfrm>
            <a:off x="250825" y="1196975"/>
            <a:ext cx="8569325" cy="5095875"/>
          </a:xfrm>
        </p:spPr>
        <p:txBody>
          <a:bodyPr/>
          <a:lstStyle/>
          <a:p>
            <a:pPr>
              <a:buFont typeface="Wingdings" pitchFamily="2" charset="2"/>
              <a:buNone/>
              <a:defRPr/>
            </a:pPr>
            <a:r>
              <a:rPr lang="zh-TW" altLang="zh-TW" sz="2400" b="0" dirty="0" smtClean="0">
                <a:solidFill>
                  <a:schemeClr val="tx1"/>
                </a:solidFill>
              </a:rPr>
              <a:t>（</a:t>
            </a:r>
            <a:r>
              <a:rPr lang="zh-TW" altLang="en-US" sz="2400" b="0" dirty="0" smtClean="0">
                <a:solidFill>
                  <a:schemeClr val="tx1"/>
                </a:solidFill>
              </a:rPr>
              <a:t>二</a:t>
            </a:r>
            <a:r>
              <a:rPr lang="zh-TW" altLang="zh-TW" sz="2400" b="0" dirty="0" smtClean="0">
                <a:solidFill>
                  <a:schemeClr val="tx1"/>
                </a:solidFill>
              </a:rPr>
              <a:t>）衛星廣播電視法：</a:t>
            </a:r>
          </a:p>
          <a:p>
            <a:pPr marL="1250950" indent="-349250">
              <a:buNone/>
              <a:defRPr/>
            </a:pPr>
            <a:r>
              <a:rPr lang="en-US" altLang="zh-TW" sz="2400" b="0" dirty="0" smtClean="0">
                <a:solidFill>
                  <a:schemeClr val="tx1"/>
                </a:solidFill>
              </a:rPr>
              <a:t>1. </a:t>
            </a:r>
            <a:r>
              <a:rPr lang="zh-TW" altLang="zh-TW" sz="2400" b="0" dirty="0" smtClean="0">
                <a:solidFill>
                  <a:schemeClr val="tx1"/>
                </a:solidFill>
              </a:rPr>
              <a:t>第</a:t>
            </a:r>
            <a:r>
              <a:rPr lang="en-US" altLang="zh-TW" sz="2400" b="0" dirty="0" smtClean="0">
                <a:solidFill>
                  <a:schemeClr val="tx1"/>
                </a:solidFill>
              </a:rPr>
              <a:t>28</a:t>
            </a:r>
            <a:r>
              <a:rPr lang="zh-TW" altLang="zh-TW" sz="2400" b="0" dirty="0" smtClean="0">
                <a:solidFill>
                  <a:schemeClr val="tx1"/>
                </a:solidFill>
              </a:rPr>
              <a:t>條第</a:t>
            </a:r>
            <a:r>
              <a:rPr lang="en-US" altLang="zh-TW" sz="2400" b="0" dirty="0" smtClean="0">
                <a:solidFill>
                  <a:schemeClr val="tx1"/>
                </a:solidFill>
              </a:rPr>
              <a:t>1</a:t>
            </a:r>
            <a:r>
              <a:rPr lang="zh-TW" altLang="zh-TW" sz="2400" b="0" dirty="0" smtClean="0">
                <a:solidFill>
                  <a:schemeClr val="tx1"/>
                </a:solidFill>
              </a:rPr>
              <a:t>項：衛星廣播電視事業及境外衛星廣播電視事業之分公司或代理商，應就其播送之電視節目予以分級。</a:t>
            </a:r>
            <a:endParaRPr lang="en-US" altLang="zh-TW" sz="2400" b="0" dirty="0" smtClean="0">
              <a:solidFill>
                <a:schemeClr val="tx1"/>
              </a:solidFill>
            </a:endParaRPr>
          </a:p>
          <a:p>
            <a:pPr marL="1250950" indent="-349250">
              <a:buNone/>
              <a:defRPr/>
            </a:pPr>
            <a:r>
              <a:rPr lang="en-US" altLang="zh-TW" sz="2400" b="0" dirty="0" smtClean="0">
                <a:solidFill>
                  <a:schemeClr val="tx1"/>
                </a:solidFill>
              </a:rPr>
              <a:t>2. </a:t>
            </a:r>
            <a:r>
              <a:rPr lang="zh-TW" altLang="zh-TW" sz="2400" b="0" dirty="0" smtClean="0">
                <a:solidFill>
                  <a:schemeClr val="tx1"/>
                </a:solidFill>
              </a:rPr>
              <a:t>第</a:t>
            </a:r>
            <a:r>
              <a:rPr lang="en-US" altLang="zh-TW" sz="2400" b="0" dirty="0" smtClean="0">
                <a:solidFill>
                  <a:schemeClr val="tx1"/>
                </a:solidFill>
              </a:rPr>
              <a:t>28</a:t>
            </a:r>
            <a:r>
              <a:rPr lang="zh-TW" altLang="zh-TW" sz="2400" b="0" dirty="0" smtClean="0">
                <a:solidFill>
                  <a:schemeClr val="tx1"/>
                </a:solidFill>
              </a:rPr>
              <a:t>條第</a:t>
            </a:r>
            <a:r>
              <a:rPr lang="en-US" altLang="zh-TW" sz="2400" b="0" dirty="0" smtClean="0">
                <a:solidFill>
                  <a:schemeClr val="tx1"/>
                </a:solidFill>
              </a:rPr>
              <a:t>2</a:t>
            </a:r>
            <a:r>
              <a:rPr lang="zh-TW" altLang="zh-TW" sz="2400" b="0" dirty="0" smtClean="0">
                <a:solidFill>
                  <a:schemeClr val="tx1"/>
                </a:solidFill>
              </a:rPr>
              <a:t>項：為保護兒童身心健康及視聽權益，主管機關得對以兒童為主要收視對象之頻道或節目所播送之廣告內容、時間予以限制。</a:t>
            </a:r>
          </a:p>
          <a:p>
            <a:pPr marL="1250950" indent="-349250">
              <a:buNone/>
              <a:defRPr/>
            </a:pPr>
            <a:r>
              <a:rPr lang="en-US" altLang="zh-TW" sz="2400" b="0" dirty="0" smtClean="0">
                <a:solidFill>
                  <a:srgbClr val="FF0000"/>
                </a:solidFill>
              </a:rPr>
              <a:t>3. </a:t>
            </a:r>
            <a:r>
              <a:rPr lang="zh-TW" altLang="zh-TW" sz="2400" b="0" dirty="0" smtClean="0">
                <a:solidFill>
                  <a:srgbClr val="FF0000"/>
                </a:solidFill>
              </a:rPr>
              <a:t>第</a:t>
            </a:r>
            <a:r>
              <a:rPr lang="en-US" altLang="zh-TW" sz="2400" b="0" dirty="0" smtClean="0">
                <a:solidFill>
                  <a:srgbClr val="FF0000"/>
                </a:solidFill>
              </a:rPr>
              <a:t>28</a:t>
            </a:r>
            <a:r>
              <a:rPr lang="zh-TW" altLang="zh-TW" sz="2400" b="0" dirty="0" smtClean="0">
                <a:solidFill>
                  <a:srgbClr val="FF0000"/>
                </a:solidFill>
              </a:rPr>
              <a:t>條第</a:t>
            </a:r>
            <a:r>
              <a:rPr lang="en-US" altLang="zh-TW" sz="2400" b="0" dirty="0" smtClean="0">
                <a:solidFill>
                  <a:srgbClr val="FF0000"/>
                </a:solidFill>
              </a:rPr>
              <a:t>3</a:t>
            </a:r>
            <a:r>
              <a:rPr lang="zh-TW" altLang="zh-TW" sz="2400" b="0" dirty="0" smtClean="0">
                <a:solidFill>
                  <a:srgbClr val="FF0000"/>
                </a:solidFill>
              </a:rPr>
              <a:t>項：第</a:t>
            </a:r>
            <a:r>
              <a:rPr lang="en-US" altLang="zh-TW" sz="2400" b="0" dirty="0" smtClean="0">
                <a:solidFill>
                  <a:srgbClr val="FF0000"/>
                </a:solidFill>
              </a:rPr>
              <a:t>1</a:t>
            </a:r>
            <a:r>
              <a:rPr lang="zh-TW" altLang="zh-TW" sz="2400" b="0" dirty="0" smtClean="0">
                <a:solidFill>
                  <a:srgbClr val="FF0000"/>
                </a:solidFill>
              </a:rPr>
              <a:t>項之節目級別、限制觀賞之年齡，第</a:t>
            </a:r>
            <a:r>
              <a:rPr lang="en-US" altLang="zh-TW" sz="2400" b="0" dirty="0" smtClean="0">
                <a:solidFill>
                  <a:srgbClr val="FF0000"/>
                </a:solidFill>
              </a:rPr>
              <a:t>2</a:t>
            </a:r>
            <a:r>
              <a:rPr lang="zh-TW" altLang="zh-TW" sz="2400" b="0" dirty="0" smtClean="0">
                <a:solidFill>
                  <a:srgbClr val="FF0000"/>
                </a:solidFill>
              </a:rPr>
              <a:t>項之廣告內容、時間限制及其他應遵行事項之辦法，由主管機關定之。</a:t>
            </a:r>
          </a:p>
          <a:p>
            <a:pPr marL="1250950" indent="-349250">
              <a:buNone/>
              <a:defRPr/>
            </a:pPr>
            <a:r>
              <a:rPr lang="en-US" altLang="zh-TW" sz="2400" b="0" dirty="0" smtClean="0">
                <a:solidFill>
                  <a:schemeClr val="tx1"/>
                </a:solidFill>
              </a:rPr>
              <a:t>4. </a:t>
            </a:r>
            <a:r>
              <a:rPr lang="zh-TW" altLang="zh-TW" sz="2400" b="0" dirty="0" smtClean="0">
                <a:solidFill>
                  <a:schemeClr val="tx1"/>
                </a:solidFill>
              </a:rPr>
              <a:t>第</a:t>
            </a:r>
            <a:r>
              <a:rPr lang="en-US" altLang="zh-TW" sz="2400" b="0" dirty="0" smtClean="0">
                <a:solidFill>
                  <a:schemeClr val="tx1"/>
                </a:solidFill>
              </a:rPr>
              <a:t>29</a:t>
            </a:r>
            <a:r>
              <a:rPr lang="zh-TW" altLang="zh-TW" sz="2400" b="0" dirty="0" smtClean="0">
                <a:solidFill>
                  <a:schemeClr val="tx1"/>
                </a:solidFill>
              </a:rPr>
              <a:t>條第</a:t>
            </a:r>
            <a:r>
              <a:rPr lang="en-US" altLang="zh-TW" sz="2400" b="0" dirty="0" smtClean="0">
                <a:solidFill>
                  <a:schemeClr val="tx1"/>
                </a:solidFill>
              </a:rPr>
              <a:t>1</a:t>
            </a:r>
            <a:r>
              <a:rPr lang="zh-TW" altLang="zh-TW" sz="2400" b="0" dirty="0" smtClean="0">
                <a:solidFill>
                  <a:schemeClr val="tx1"/>
                </a:solidFill>
              </a:rPr>
              <a:t>項：主管機關得指定節目或廣告，於指定之時段或以鎖碼方式播送。</a:t>
            </a: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5" name="標題 1"/>
          <p:cNvSpPr>
            <a:spLocks noGrp="1"/>
          </p:cNvSpPr>
          <p:nvPr>
            <p:ph type="title"/>
          </p:nvPr>
        </p:nvSpPr>
        <p:spPr/>
        <p:txBody>
          <a:bodyPr/>
          <a:lstStyle/>
          <a:p>
            <a:r>
              <a:rPr lang="zh-TW" altLang="en-US" dirty="0" smtClean="0"/>
              <a:t>三、修正方向</a:t>
            </a:r>
            <a:r>
              <a:rPr lang="zh-TW" altLang="zh-TW" dirty="0" smtClean="0"/>
              <a:t>（</a:t>
            </a:r>
            <a:r>
              <a:rPr lang="en-US" altLang="zh-TW" dirty="0" smtClean="0"/>
              <a:t>1/2</a:t>
            </a:r>
            <a:r>
              <a:rPr lang="zh-TW" altLang="zh-TW" dirty="0" smtClean="0"/>
              <a:t>）</a:t>
            </a:r>
            <a:endParaRPr lang="zh-TW" altLang="en-US" dirty="0" smtClean="0"/>
          </a:p>
        </p:txBody>
      </p:sp>
      <p:sp>
        <p:nvSpPr>
          <p:cNvPr id="1025" name="Rectangle 1"/>
          <p:cNvSpPr>
            <a:spLocks noChangeArrowheads="1"/>
          </p:cNvSpPr>
          <p:nvPr/>
        </p:nvSpPr>
        <p:spPr bwMode="auto">
          <a:xfrm>
            <a:off x="251520" y="1494656"/>
            <a:ext cx="85689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08038" lvl="0" indent="-808038"/>
            <a:r>
              <a:rPr kumimoji="1" lang="zh-TW" sz="20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（一）國內影視分級制度合一，建構友善收視環境：</a:t>
            </a:r>
            <a:r>
              <a:rPr kumimoji="1" lang="zh-TW"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將電視節目分級制度與電影片、錄影節目帶及遊戲軟體分級一致化，將原「輔導級」之級別，修正分為「輔導十五歲級」及「輔導十二歲級」</a:t>
            </a:r>
            <a:r>
              <a:rPr lang="zh-TW" altLang="zh-TW" sz="2000" b="0" dirty="0" smtClean="0">
                <a:solidFill>
                  <a:srgbClr val="000000"/>
                </a:solidFill>
                <a:latin typeface="標楷體" pitchFamily="65" charset="-120"/>
                <a:ea typeface="標楷體" pitchFamily="65" charset="-120"/>
                <a:cs typeface="Times New Roman" pitchFamily="18" charset="0"/>
              </a:rPr>
              <a:t>；以數字標明分級標示，以利觀眾識別；增訂情節警示訊息標示</a:t>
            </a:r>
            <a:r>
              <a:rPr kumimoji="1" lang="zh-TW"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endParaRPr kumimoji="1" 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808038" marR="0" indent="-808038" defTabSz="914400" eaLnBrk="0" latinLnBrk="0" hangingPunct="0">
              <a:lnSpc>
                <a:spcPct val="100000"/>
              </a:lnSpc>
              <a:buClrTx/>
              <a:buSzTx/>
              <a:buFontTx/>
              <a:buNone/>
              <a:tabLst/>
            </a:pPr>
            <a:r>
              <a:rPr lang="zh-TW" sz="2000" dirty="0" smtClean="0">
                <a:solidFill>
                  <a:srgbClr val="000000"/>
                </a:solidFill>
                <a:latin typeface="標楷體" pitchFamily="65" charset="-120"/>
                <a:ea typeface="標楷體" pitchFamily="65" charset="-120"/>
                <a:cs typeface="Times New Roman" pitchFamily="18" charset="0"/>
              </a:rPr>
              <a:t>（二）與國際接軌，引入多元類型之頻道及內容：</a:t>
            </a:r>
            <a:r>
              <a:rPr lang="zh-TW" sz="2000" b="0" dirty="0" smtClean="0">
                <a:solidFill>
                  <a:srgbClr val="000000"/>
                </a:solidFill>
                <a:latin typeface="標楷體" pitchFamily="65" charset="-120"/>
                <a:ea typeface="標楷體" pitchFamily="65" charset="-120"/>
                <a:cs typeface="Times New Roman" pitchFamily="18" charset="0"/>
              </a:rPr>
              <a:t>放寬境外衛星廣播電視事業得標示他國分級標識。</a:t>
            </a:r>
          </a:p>
          <a:p>
            <a:pPr marL="808038" indent="-808038" eaLnBrk="0" hangingPunct="0"/>
            <a:r>
              <a:rPr lang="zh-TW" sz="2000" dirty="0" smtClean="0">
                <a:solidFill>
                  <a:srgbClr val="000000"/>
                </a:solidFill>
                <a:latin typeface="標楷體" pitchFamily="65" charset="-120"/>
                <a:ea typeface="標楷體" pitchFamily="65" charset="-120"/>
                <a:cs typeface="Times New Roman" pitchFamily="18" charset="0"/>
              </a:rPr>
              <a:t>（三）因應匯流趨勢，促進傳播產業健全發展：</a:t>
            </a:r>
            <a:r>
              <a:rPr lang="zh-TW" sz="2000" b="0" dirty="0" smtClean="0">
                <a:solidFill>
                  <a:srgbClr val="000000"/>
                </a:solidFill>
                <a:latin typeface="標楷體" pitchFamily="65" charset="-120"/>
                <a:ea typeface="標楷體" pitchFamily="65" charset="-120"/>
                <a:cs typeface="Times New Roman" pitchFamily="18" charset="0"/>
              </a:rPr>
              <a:t>將簡易節目電子選單表納入分級標識標示之相關規定；以數字標明分級標識、影視分級制度合一，俾利未來推行跨媒體分級制度</a:t>
            </a:r>
            <a:r>
              <a:rPr lang="zh-TW" altLang="zh-TW" sz="2000" b="0" dirty="0" smtClean="0">
                <a:solidFill>
                  <a:srgbClr val="000000"/>
                </a:solidFill>
                <a:latin typeface="標楷體" pitchFamily="65" charset="-120"/>
                <a:ea typeface="標楷體" pitchFamily="65" charset="-120"/>
                <a:cs typeface="Times New Roman" pitchFamily="18" charset="0"/>
              </a:rPr>
              <a:t>；增訂協調民間團體成立第三公正單位，處理節目分級事宜。</a:t>
            </a:r>
            <a:endParaRPr lang="zh-TW" sz="2000" b="0" dirty="0" smtClean="0">
              <a:solidFill>
                <a:srgbClr val="000000"/>
              </a:solidFill>
              <a:latin typeface="標楷體" pitchFamily="65" charset="-120"/>
              <a:ea typeface="標楷體" pitchFamily="65" charset="-120"/>
              <a:cs typeface="Times New Roman" pitchFamily="18" charset="0"/>
            </a:endParaRPr>
          </a:p>
          <a:p>
            <a:pPr marL="808038" indent="-808038" eaLnBrk="0" hangingPunct="0"/>
            <a:r>
              <a:rPr lang="zh-TW" sz="2000" dirty="0" smtClean="0">
                <a:solidFill>
                  <a:srgbClr val="000000"/>
                </a:solidFill>
                <a:latin typeface="標楷體" pitchFamily="65" charset="-120"/>
                <a:ea typeface="標楷體" pitchFamily="65" charset="-120"/>
                <a:cs typeface="Times New Roman" pitchFamily="18" charset="0"/>
              </a:rPr>
              <a:t>（四）因應修法，保護兒童收視權益：</a:t>
            </a:r>
            <a:r>
              <a:rPr lang="zh-TW" sz="2000" b="0" dirty="0" smtClean="0">
                <a:solidFill>
                  <a:srgbClr val="000000"/>
                </a:solidFill>
                <a:latin typeface="標楷體" pitchFamily="65" charset="-120"/>
                <a:ea typeface="標楷體" pitchFamily="65" charset="-120"/>
                <a:cs typeface="Times New Roman" pitchFamily="18" charset="0"/>
              </a:rPr>
              <a:t>因應衛星廣播電視法第</a:t>
            </a:r>
            <a:r>
              <a:rPr lang="en-US" altLang="zh-TW" sz="2000" b="0" dirty="0" smtClean="0">
                <a:solidFill>
                  <a:srgbClr val="000000"/>
                </a:solidFill>
                <a:latin typeface="標楷體" pitchFamily="65" charset="-120"/>
                <a:ea typeface="標楷體" pitchFamily="65" charset="-120"/>
                <a:cs typeface="Times New Roman" pitchFamily="18" charset="0"/>
              </a:rPr>
              <a:t>28</a:t>
            </a:r>
            <a:r>
              <a:rPr lang="zh-TW" altLang="en-US" sz="2000" b="0" dirty="0" smtClean="0">
                <a:solidFill>
                  <a:srgbClr val="000000"/>
                </a:solidFill>
                <a:latin typeface="標楷體" pitchFamily="65" charset="-120"/>
                <a:ea typeface="標楷體" pitchFamily="65" charset="-120"/>
                <a:cs typeface="Times New Roman" pitchFamily="18" charset="0"/>
              </a:rPr>
              <a:t>條第</a:t>
            </a:r>
            <a:r>
              <a:rPr lang="en-US" altLang="zh-TW" sz="2000" b="0" dirty="0" smtClean="0">
                <a:solidFill>
                  <a:srgbClr val="000000"/>
                </a:solidFill>
                <a:latin typeface="標楷體" pitchFamily="65" charset="-120"/>
                <a:ea typeface="標楷體" pitchFamily="65" charset="-120"/>
                <a:cs typeface="Times New Roman" pitchFamily="18" charset="0"/>
              </a:rPr>
              <a:t>2</a:t>
            </a:r>
            <a:r>
              <a:rPr lang="zh-TW" altLang="en-US" sz="2000" b="0" dirty="0" smtClean="0">
                <a:solidFill>
                  <a:srgbClr val="000000"/>
                </a:solidFill>
                <a:latin typeface="標楷體" pitchFamily="65" charset="-120"/>
                <a:ea typeface="標楷體" pitchFamily="65" charset="-120"/>
                <a:cs typeface="Times New Roman" pitchFamily="18" charset="0"/>
              </a:rPr>
              <a:t>項及第</a:t>
            </a:r>
            <a:r>
              <a:rPr lang="en-US" altLang="zh-TW" sz="2000" b="0" dirty="0" smtClean="0">
                <a:solidFill>
                  <a:srgbClr val="000000"/>
                </a:solidFill>
                <a:latin typeface="標楷體" pitchFamily="65" charset="-120"/>
                <a:ea typeface="標楷體" pitchFamily="65" charset="-120"/>
                <a:cs typeface="Times New Roman" pitchFamily="18" charset="0"/>
              </a:rPr>
              <a:t>3</a:t>
            </a:r>
            <a:r>
              <a:rPr lang="zh-TW" altLang="en-US" sz="2000" b="0" dirty="0" smtClean="0">
                <a:solidFill>
                  <a:srgbClr val="000000"/>
                </a:solidFill>
                <a:latin typeface="標楷體" pitchFamily="65" charset="-120"/>
                <a:ea typeface="標楷體" pitchFamily="65" charset="-120"/>
                <a:cs typeface="Times New Roman" pitchFamily="18" charset="0"/>
              </a:rPr>
              <a:t>項規定，增訂</a:t>
            </a:r>
            <a:r>
              <a:rPr lang="zh-TW" altLang="zh-TW" sz="2000" b="0" dirty="0" smtClean="0">
                <a:solidFill>
                  <a:srgbClr val="000000"/>
                </a:solidFill>
                <a:latin typeface="標楷體" pitchFamily="65" charset="-120"/>
                <a:ea typeface="標楷體" pitchFamily="65" charset="-120"/>
                <a:cs typeface="Times New Roman" pitchFamily="18" charset="0"/>
              </a:rPr>
              <a:t>兒童頻道或兒童節目所播送之廣告內容，應符合「普」級或「護」級規定；另推動廣告分級，廣告得不標示級別，但應比照節目分級之相關規定播送。</a:t>
            </a:r>
          </a:p>
        </p:txBody>
      </p:sp>
    </p:spTree>
  </p:cSld>
  <p:clrMapOvr>
    <a:masterClrMapping/>
  </p:clrMapOvr>
  <p:transition>
    <p:blinds/>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資料庫圖表 5"/>
          <p:cNvGraphicFramePr/>
          <p:nvPr/>
        </p:nvGraphicFramePr>
        <p:xfrm>
          <a:off x="539552" y="1772816"/>
          <a:ext cx="828092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標題 1"/>
          <p:cNvSpPr>
            <a:spLocks noGrp="1"/>
          </p:cNvSpPr>
          <p:nvPr>
            <p:ph type="title"/>
          </p:nvPr>
        </p:nvSpPr>
        <p:spPr>
          <a:xfrm>
            <a:off x="869950" y="217488"/>
            <a:ext cx="7231063" cy="763587"/>
          </a:xfrm>
        </p:spPr>
        <p:txBody>
          <a:bodyPr/>
          <a:lstStyle/>
          <a:p>
            <a:r>
              <a:rPr lang="zh-TW" altLang="en-US" dirty="0" smtClean="0"/>
              <a:t>三、修正方向</a:t>
            </a:r>
            <a:r>
              <a:rPr lang="zh-TW" altLang="zh-TW" dirty="0" smtClean="0"/>
              <a:t>（</a:t>
            </a:r>
            <a:r>
              <a:rPr lang="en-US" altLang="zh-TW" dirty="0" smtClean="0"/>
              <a:t>2/2</a:t>
            </a:r>
            <a:r>
              <a:rPr lang="zh-TW" altLang="zh-TW" dirty="0" smtClean="0"/>
              <a:t>）</a:t>
            </a:r>
            <a:endParaRPr lang="zh-TW" altLang="en-US" dirty="0" smtClean="0"/>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1403350" y="476250"/>
            <a:ext cx="6756400" cy="592138"/>
          </a:xfrm>
        </p:spPr>
        <p:txBody>
          <a:bodyPr/>
          <a:lstStyle/>
          <a:p>
            <a:r>
              <a:rPr lang="zh-TW" altLang="en-US" dirty="0" smtClean="0"/>
              <a:t>四、修正要點</a:t>
            </a:r>
          </a:p>
        </p:txBody>
      </p:sp>
      <p:sp>
        <p:nvSpPr>
          <p:cNvPr id="18435" name="內容版面配置區 2"/>
          <p:cNvSpPr>
            <a:spLocks noGrp="1"/>
          </p:cNvSpPr>
          <p:nvPr>
            <p:ph idx="1"/>
          </p:nvPr>
        </p:nvSpPr>
        <p:spPr>
          <a:xfrm>
            <a:off x="539552" y="1196752"/>
            <a:ext cx="8280919" cy="5256212"/>
          </a:xfrm>
        </p:spPr>
        <p:txBody>
          <a:bodyPr/>
          <a:lstStyle/>
          <a:p>
            <a:pPr marL="0" indent="0">
              <a:buNone/>
            </a:pPr>
            <a:r>
              <a:rPr lang="zh-TW" altLang="zh-TW" sz="2000" b="0" dirty="0" smtClean="0">
                <a:solidFill>
                  <a:schemeClr val="tx1"/>
                </a:solidFill>
              </a:rPr>
              <a:t>經參酌</a:t>
            </a:r>
            <a:r>
              <a:rPr lang="zh-TW" altLang="en-US" sz="2000" b="0" dirty="0" smtClean="0">
                <a:solidFill>
                  <a:schemeClr val="tx1"/>
                </a:solidFill>
              </a:rPr>
              <a:t>歷來</a:t>
            </a:r>
            <a:r>
              <a:rPr lang="zh-TW" altLang="zh-TW" sz="2000" b="0" dirty="0" smtClean="0">
                <a:solidFill>
                  <a:schemeClr val="tx1"/>
                </a:solidFill>
              </a:rPr>
              <a:t>各委員</a:t>
            </a:r>
            <a:r>
              <a:rPr lang="zh-TW" altLang="en-US" sz="2000" b="0" dirty="0" smtClean="0">
                <a:solidFill>
                  <a:schemeClr val="tx1"/>
                </a:solidFill>
              </a:rPr>
              <a:t>會議</a:t>
            </a:r>
            <a:r>
              <a:rPr lang="zh-TW" altLang="zh-TW" sz="2000" b="0" dirty="0" smtClean="0">
                <a:solidFill>
                  <a:schemeClr val="tx1"/>
                </a:solidFill>
              </a:rPr>
              <a:t>指示</a:t>
            </a:r>
            <a:r>
              <a:rPr lang="zh-TW" altLang="en-US" sz="2000" b="0" dirty="0" smtClean="0">
                <a:solidFill>
                  <a:schemeClr val="tx1"/>
                </a:solidFill>
              </a:rPr>
              <a:t>、晨報會議指示</a:t>
            </a:r>
            <a:r>
              <a:rPr lang="zh-TW" altLang="zh-TW" sz="2000" b="0" dirty="0" smtClean="0">
                <a:solidFill>
                  <a:schemeClr val="tx1"/>
                </a:solidFill>
              </a:rPr>
              <a:t>及各界意見，以及因應廣播電視法及衛星廣播電視法於</a:t>
            </a:r>
            <a:r>
              <a:rPr lang="en-US" altLang="zh-TW" sz="2000" b="0" dirty="0" smtClean="0">
                <a:solidFill>
                  <a:schemeClr val="tx1"/>
                </a:solidFill>
              </a:rPr>
              <a:t>105</a:t>
            </a:r>
            <a:r>
              <a:rPr lang="zh-TW" altLang="zh-TW" sz="2000" b="0" dirty="0" smtClean="0">
                <a:solidFill>
                  <a:schemeClr val="tx1"/>
                </a:solidFill>
              </a:rPr>
              <a:t>年</a:t>
            </a:r>
            <a:r>
              <a:rPr lang="en-US" altLang="zh-TW" sz="2000" b="0" dirty="0" smtClean="0">
                <a:solidFill>
                  <a:schemeClr val="tx1"/>
                </a:solidFill>
              </a:rPr>
              <a:t>1</a:t>
            </a:r>
            <a:r>
              <a:rPr lang="zh-TW" altLang="zh-TW" sz="2000" b="0" dirty="0" smtClean="0">
                <a:solidFill>
                  <a:schemeClr val="tx1"/>
                </a:solidFill>
              </a:rPr>
              <a:t>月</a:t>
            </a:r>
            <a:r>
              <a:rPr lang="en-US" altLang="zh-TW" sz="2000" b="0" dirty="0" smtClean="0">
                <a:solidFill>
                  <a:schemeClr val="tx1"/>
                </a:solidFill>
              </a:rPr>
              <a:t>6</a:t>
            </a:r>
            <a:r>
              <a:rPr lang="zh-TW" altLang="zh-TW" sz="2000" b="0" dirty="0" smtClean="0">
                <a:solidFill>
                  <a:schemeClr val="tx1"/>
                </a:solidFill>
              </a:rPr>
              <a:t>日修正通過，本辦法草案之修正要點如下：</a:t>
            </a:r>
          </a:p>
          <a:p>
            <a:pPr marL="808038" indent="-808038">
              <a:buNone/>
              <a:defRPr/>
            </a:pPr>
            <a:r>
              <a:rPr lang="zh-TW" altLang="zh-TW" sz="2000" b="0" dirty="0" smtClean="0">
                <a:solidFill>
                  <a:schemeClr val="tx1"/>
                </a:solidFill>
              </a:rPr>
              <a:t>（一）修正名稱為「電視節目及廣告分級處理辦法」。</a:t>
            </a:r>
          </a:p>
          <a:p>
            <a:pPr marL="808038" indent="-808038">
              <a:buNone/>
              <a:defRPr/>
            </a:pPr>
            <a:r>
              <a:rPr lang="zh-TW" altLang="zh-TW" sz="2000" b="0" dirty="0" smtClean="0">
                <a:solidFill>
                  <a:schemeClr val="tx1"/>
                </a:solidFill>
              </a:rPr>
              <a:t>（二）原「輔導級」之級別，修正分為「輔導十五歲級」及「輔導十二歲級」，及修正各分級標準。（修正條文第</a:t>
            </a:r>
            <a:r>
              <a:rPr lang="en-US" altLang="zh-TW" sz="2000" b="0" dirty="0" smtClean="0">
                <a:solidFill>
                  <a:schemeClr val="tx1"/>
                </a:solidFill>
              </a:rPr>
              <a:t>3</a:t>
            </a:r>
            <a:r>
              <a:rPr lang="zh-TW" altLang="zh-TW" sz="2000" b="0" dirty="0" smtClean="0">
                <a:solidFill>
                  <a:schemeClr val="tx1"/>
                </a:solidFill>
              </a:rPr>
              <a:t>條至第</a:t>
            </a:r>
            <a:r>
              <a:rPr lang="en-US" altLang="zh-TW" sz="2000" b="0" dirty="0" smtClean="0">
                <a:solidFill>
                  <a:schemeClr val="tx1"/>
                </a:solidFill>
              </a:rPr>
              <a:t>8</a:t>
            </a:r>
            <a:r>
              <a:rPr lang="zh-TW" altLang="zh-TW" sz="2000" b="0" dirty="0" smtClean="0">
                <a:solidFill>
                  <a:schemeClr val="tx1"/>
                </a:solidFill>
              </a:rPr>
              <a:t>條）</a:t>
            </a:r>
          </a:p>
          <a:p>
            <a:pPr marL="808038" indent="-808038">
              <a:buNone/>
              <a:defRPr/>
            </a:pPr>
            <a:r>
              <a:rPr lang="zh-TW" altLang="zh-TW" sz="2000" b="0" dirty="0" smtClean="0">
                <a:solidFill>
                  <a:schemeClr val="tx1"/>
                </a:solidFill>
              </a:rPr>
              <a:t>（三）修訂以數字標明分級標識；修訂電視節目分級播送時段表；修訂特殊內容例示說明。（修正條文第</a:t>
            </a:r>
            <a:r>
              <a:rPr lang="en-US" altLang="zh-TW" sz="2000" b="0" dirty="0" smtClean="0">
                <a:solidFill>
                  <a:schemeClr val="tx1"/>
                </a:solidFill>
              </a:rPr>
              <a:t>3</a:t>
            </a:r>
            <a:r>
              <a:rPr lang="zh-TW" altLang="zh-TW" sz="2000" b="0" dirty="0" smtClean="0">
                <a:solidFill>
                  <a:schemeClr val="tx1"/>
                </a:solidFill>
              </a:rPr>
              <a:t>條附圖、第</a:t>
            </a:r>
            <a:r>
              <a:rPr lang="en-US" altLang="zh-TW" sz="2000" b="0" dirty="0" smtClean="0">
                <a:solidFill>
                  <a:schemeClr val="tx1"/>
                </a:solidFill>
              </a:rPr>
              <a:t>3</a:t>
            </a:r>
            <a:r>
              <a:rPr lang="zh-TW" altLang="zh-TW" sz="2000" b="0" dirty="0" smtClean="0">
                <a:solidFill>
                  <a:schemeClr val="tx1"/>
                </a:solidFill>
              </a:rPr>
              <a:t>條附表</a:t>
            </a:r>
            <a:r>
              <a:rPr lang="en-US" altLang="zh-TW" sz="2000" b="0" dirty="0" smtClean="0">
                <a:solidFill>
                  <a:schemeClr val="tx1"/>
                </a:solidFill>
              </a:rPr>
              <a:t>1</a:t>
            </a:r>
            <a:r>
              <a:rPr lang="zh-TW" altLang="zh-TW" sz="2000" b="0" dirty="0" smtClean="0">
                <a:solidFill>
                  <a:schemeClr val="tx1"/>
                </a:solidFill>
              </a:rPr>
              <a:t>及第</a:t>
            </a:r>
            <a:r>
              <a:rPr lang="en-US" altLang="zh-TW" sz="2000" b="0" dirty="0" smtClean="0">
                <a:solidFill>
                  <a:schemeClr val="tx1"/>
                </a:solidFill>
              </a:rPr>
              <a:t>3</a:t>
            </a:r>
            <a:r>
              <a:rPr lang="zh-TW" altLang="zh-TW" sz="2000" b="0" dirty="0" smtClean="0">
                <a:solidFill>
                  <a:schemeClr val="tx1"/>
                </a:solidFill>
              </a:rPr>
              <a:t>條附表</a:t>
            </a:r>
            <a:r>
              <a:rPr lang="en-US" altLang="zh-TW" sz="2000" b="0" dirty="0" smtClean="0">
                <a:solidFill>
                  <a:schemeClr val="tx1"/>
                </a:solidFill>
              </a:rPr>
              <a:t>2</a:t>
            </a:r>
            <a:r>
              <a:rPr lang="zh-TW" altLang="zh-TW" sz="2000" b="0" dirty="0" smtClean="0">
                <a:solidFill>
                  <a:schemeClr val="tx1"/>
                </a:solidFill>
              </a:rPr>
              <a:t>）</a:t>
            </a:r>
          </a:p>
          <a:p>
            <a:pPr marL="808038" indent="-808038">
              <a:buNone/>
              <a:defRPr/>
            </a:pPr>
            <a:r>
              <a:rPr lang="zh-TW" altLang="zh-TW" sz="2000" b="0" dirty="0" smtClean="0">
                <a:solidFill>
                  <a:schemeClr val="tx1"/>
                </a:solidFill>
              </a:rPr>
              <a:t>（四）增訂情節警示訊息標示方式、放寬境外衛星廣播電視事業得標示他國分級標識、增訂電視事業應提供得依分級標識或特定時段而限制觀賞之必要措施。（修正條文第</a:t>
            </a:r>
            <a:r>
              <a:rPr lang="en-US" altLang="zh-TW" sz="2000" b="0" dirty="0" smtClean="0">
                <a:solidFill>
                  <a:schemeClr val="tx1"/>
                </a:solidFill>
              </a:rPr>
              <a:t>9</a:t>
            </a:r>
            <a:r>
              <a:rPr lang="zh-TW" altLang="zh-TW" sz="2000" b="0" dirty="0" smtClean="0">
                <a:solidFill>
                  <a:schemeClr val="tx1"/>
                </a:solidFill>
              </a:rPr>
              <a:t>條）</a:t>
            </a:r>
          </a:p>
          <a:p>
            <a:pPr marL="808038" indent="-808038">
              <a:buNone/>
              <a:defRPr/>
            </a:pPr>
            <a:r>
              <a:rPr lang="zh-TW" altLang="zh-TW" sz="2000" b="0" dirty="0" smtClean="0">
                <a:solidFill>
                  <a:schemeClr val="tx1"/>
                </a:solidFill>
              </a:rPr>
              <a:t>（五）增訂衛星廣播電視事業、境外衛星廣播電視事業及他類頻道節目供應事業播送之廣告準用節目分級之規範。（修正條文第</a:t>
            </a:r>
            <a:r>
              <a:rPr lang="en-US" altLang="zh-TW" sz="2000" b="0" dirty="0" smtClean="0">
                <a:solidFill>
                  <a:schemeClr val="tx1"/>
                </a:solidFill>
              </a:rPr>
              <a:t>10</a:t>
            </a:r>
            <a:r>
              <a:rPr lang="zh-TW" altLang="zh-TW" sz="2000" b="0" dirty="0" smtClean="0">
                <a:solidFill>
                  <a:schemeClr val="tx1"/>
                </a:solidFill>
              </a:rPr>
              <a:t>條）</a:t>
            </a:r>
          </a:p>
          <a:p>
            <a:pPr marL="808038" indent="-808038">
              <a:buNone/>
              <a:defRPr/>
            </a:pPr>
            <a:r>
              <a:rPr lang="zh-TW" altLang="zh-TW" sz="2000" b="0" dirty="0" smtClean="0">
                <a:solidFill>
                  <a:schemeClr val="tx1"/>
                </a:solidFill>
              </a:rPr>
              <a:t>（六）增訂協調民間團體成立第三公正單位，處理節目分級事宜。（修正條文第</a:t>
            </a:r>
            <a:r>
              <a:rPr lang="en-US" altLang="zh-TW" sz="2000" b="0" dirty="0" smtClean="0">
                <a:solidFill>
                  <a:schemeClr val="tx1"/>
                </a:solidFill>
              </a:rPr>
              <a:t>13</a:t>
            </a:r>
            <a:r>
              <a:rPr lang="zh-TW" altLang="zh-TW" sz="2000" b="0" dirty="0" smtClean="0">
                <a:solidFill>
                  <a:schemeClr val="tx1"/>
                </a:solidFill>
              </a:rPr>
              <a:t>條）</a:t>
            </a:r>
            <a:endParaRPr lang="en-US" altLang="zh-TW" sz="2000" b="0" dirty="0" smtClean="0">
              <a:solidFill>
                <a:schemeClr val="tx1"/>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403350" y="260350"/>
            <a:ext cx="6756400" cy="592138"/>
          </a:xfrm>
        </p:spPr>
        <p:txBody>
          <a:bodyPr/>
          <a:lstStyle/>
          <a:p>
            <a:r>
              <a:rPr lang="zh-TW" altLang="en-US" dirty="0" smtClean="0"/>
              <a:t>五、逐條對照</a:t>
            </a:r>
            <a:r>
              <a:rPr lang="zh-TW" altLang="zh-TW" dirty="0" smtClean="0"/>
              <a:t>（</a:t>
            </a:r>
            <a:r>
              <a:rPr lang="en-US" altLang="zh-TW" dirty="0" smtClean="0"/>
              <a:t>1/11</a:t>
            </a:r>
            <a:r>
              <a:rPr lang="zh-TW" altLang="zh-TW" dirty="0" smtClean="0"/>
              <a:t>）</a:t>
            </a:r>
            <a:endParaRPr lang="zh-TW" altLang="en-US" dirty="0" smtClean="0"/>
          </a:p>
        </p:txBody>
      </p:sp>
      <p:graphicFrame>
        <p:nvGraphicFramePr>
          <p:cNvPr id="6" name="內容版面配置區 5"/>
          <p:cNvGraphicFramePr>
            <a:graphicFrameLocks noGrp="1"/>
          </p:cNvGraphicFramePr>
          <p:nvPr>
            <p:ph idx="1"/>
          </p:nvPr>
        </p:nvGraphicFramePr>
        <p:xfrm>
          <a:off x="34925" y="980728"/>
          <a:ext cx="9144000" cy="1080120"/>
        </p:xfrm>
        <a:graphic>
          <a:graphicData uri="http://schemas.openxmlformats.org/drawingml/2006/table">
            <a:tbl>
              <a:tblPr/>
              <a:tblGrid>
                <a:gridCol w="4572000"/>
                <a:gridCol w="4572000"/>
              </a:tblGrid>
              <a:tr h="569609">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400" b="1" i="0" u="none" strike="noStrike" cap="none" normalizeH="0" baseline="0" dirty="0" smtClean="0">
                          <a:ln>
                            <a:noFill/>
                          </a:ln>
                          <a:solidFill>
                            <a:srgbClr val="FFFFFF"/>
                          </a:solidFill>
                          <a:effectLst/>
                          <a:latin typeface="Times New Roman" pitchFamily="18" charset="0"/>
                          <a:ea typeface="標楷體" pitchFamily="65" charset="-120"/>
                        </a:rPr>
                        <a:t>修正名稱</a:t>
                      </a:r>
                      <a:endParaRPr kumimoji="0" lang="zh-TW" sz="2400" b="1" i="0" u="none" strike="noStrike" cap="none" normalizeH="0" baseline="0" dirty="0" smtClean="0">
                        <a:ln>
                          <a:noFill/>
                        </a:ln>
                        <a:solidFill>
                          <a:srgbClr val="FFFFFF"/>
                        </a:solidFill>
                        <a:effectLst/>
                        <a:latin typeface="Times New Roman" pitchFamily="18" charset="0"/>
                        <a:ea typeface="標楷體" pitchFamily="65" charset="-120"/>
                      </a:endParaRP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zh-TW" altLang="en-US" sz="2400" b="1" i="0" u="none" strike="noStrike" cap="none" normalizeH="0" baseline="0" dirty="0" smtClean="0">
                          <a:ln>
                            <a:noFill/>
                          </a:ln>
                          <a:solidFill>
                            <a:srgbClr val="FFFFFF"/>
                          </a:solidFill>
                          <a:effectLst/>
                          <a:latin typeface="Times New Roman" pitchFamily="18" charset="0"/>
                          <a:ea typeface="標楷體" pitchFamily="65" charset="-120"/>
                        </a:rPr>
                        <a:t>現行名稱</a:t>
                      </a:r>
                      <a:endParaRPr kumimoji="0" lang="zh-TW" sz="2400" b="1" i="0" u="none" strike="noStrike" cap="none" normalizeH="0" baseline="0" dirty="0" smtClean="0">
                        <a:ln>
                          <a:noFill/>
                        </a:ln>
                        <a:solidFill>
                          <a:srgbClr val="FFFFFF"/>
                        </a:solidFill>
                        <a:effectLst/>
                        <a:latin typeface="Times New Roman" pitchFamily="18" charset="0"/>
                        <a:ea typeface="標楷體" pitchFamily="65" charset="-120"/>
                      </a:endParaRPr>
                    </a:p>
                  </a:txBody>
                  <a:tcPr marL="17780" marR="177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0511">
                <a:tc>
                  <a:txBody>
                    <a:bodyPr/>
                    <a:lstStyle/>
                    <a:p>
                      <a:pPr>
                        <a:spcBef>
                          <a:spcPts val="0"/>
                        </a:spcBef>
                        <a:spcAft>
                          <a:spcPts val="0"/>
                        </a:spcAft>
                      </a:pPr>
                      <a:r>
                        <a:rPr lang="zh-TW" sz="2400" kern="100" dirty="0">
                          <a:solidFill>
                            <a:srgbClr val="000000"/>
                          </a:solidFill>
                          <a:latin typeface="Times New Roman"/>
                          <a:ea typeface="標楷體"/>
                          <a:cs typeface="Times New Roman"/>
                        </a:rPr>
                        <a:t>電視節目</a:t>
                      </a:r>
                      <a:r>
                        <a:rPr lang="zh-TW" sz="2400" u="sng" kern="100" dirty="0">
                          <a:solidFill>
                            <a:srgbClr val="000000"/>
                          </a:solidFill>
                          <a:latin typeface="Times New Roman"/>
                          <a:ea typeface="標楷體"/>
                          <a:cs typeface="Times New Roman"/>
                        </a:rPr>
                        <a:t>及廣告</a:t>
                      </a:r>
                      <a:r>
                        <a:rPr lang="zh-TW" sz="2400" kern="100" dirty="0">
                          <a:solidFill>
                            <a:srgbClr val="000000"/>
                          </a:solidFill>
                          <a:latin typeface="Times New Roman"/>
                          <a:ea typeface="標楷體"/>
                          <a:cs typeface="Times New Roman"/>
                        </a:rPr>
                        <a:t>分級處理辦法</a:t>
                      </a:r>
                      <a:endParaRPr lang="zh-TW" sz="24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c>
                  <a:txBody>
                    <a:bodyPr/>
                    <a:lstStyle/>
                    <a:p>
                      <a:pPr>
                        <a:spcBef>
                          <a:spcPts val="0"/>
                        </a:spcBef>
                        <a:spcAft>
                          <a:spcPts val="0"/>
                        </a:spcAft>
                      </a:pPr>
                      <a:r>
                        <a:rPr lang="zh-TW" sz="2400" kern="100" dirty="0">
                          <a:solidFill>
                            <a:srgbClr val="000000"/>
                          </a:solidFill>
                          <a:latin typeface="Times New Roman"/>
                          <a:ea typeface="標楷體"/>
                          <a:cs typeface="Times New Roman"/>
                        </a:rPr>
                        <a:t>電視節目分級處理辦法</a:t>
                      </a:r>
                      <a:endParaRPr lang="zh-TW" sz="2400" kern="100" dirty="0">
                        <a:latin typeface="Calibri"/>
                        <a:ea typeface="新細明體"/>
                        <a:cs typeface="Times New Roman"/>
                      </a:endParaRPr>
                    </a:p>
                  </a:txBody>
                  <a:tcPr marL="17780" marR="177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FD"/>
                    </a:solidFill>
                  </a:tcPr>
                </a:tc>
              </a:tr>
            </a:tbl>
          </a:graphicData>
        </a:graphic>
      </p:graphicFrame>
      <p:graphicFrame>
        <p:nvGraphicFramePr>
          <p:cNvPr id="5" name="表格 4"/>
          <p:cNvGraphicFramePr>
            <a:graphicFrameLocks noGrp="1"/>
          </p:cNvGraphicFramePr>
          <p:nvPr/>
        </p:nvGraphicFramePr>
        <p:xfrm>
          <a:off x="0" y="2130504"/>
          <a:ext cx="9144000" cy="4754880"/>
        </p:xfrm>
        <a:graphic>
          <a:graphicData uri="http://schemas.openxmlformats.org/drawingml/2006/table">
            <a:tbl>
              <a:tblPr firstRow="1" bandRow="1">
                <a:tableStyleId>{5C22544A-7EE6-4342-B048-85BDC9FD1C3A}</a:tableStyleId>
              </a:tblPr>
              <a:tblGrid>
                <a:gridCol w="4572000"/>
                <a:gridCol w="4572000"/>
              </a:tblGrid>
              <a:tr h="260027">
                <a:tc>
                  <a:txBody>
                    <a:bodyPr/>
                    <a:lstStyle/>
                    <a:p>
                      <a:pPr marL="152400" indent="-152400" algn="ctr" defTabSz="914400" rtl="0" eaLnBrk="1" fontAlgn="auto" latinLnBrk="0" hangingPunct="1">
                        <a:lnSpc>
                          <a:spcPct val="100000"/>
                        </a:lnSpc>
                        <a:spcBef>
                          <a:spcPts val="0"/>
                        </a:spcBef>
                        <a:spcAft>
                          <a:spcPts val="0"/>
                        </a:spcAft>
                      </a:pPr>
                      <a:r>
                        <a:rPr lang="zh-TW" altLang="en-US" sz="2400" kern="0" dirty="0" smtClean="0">
                          <a:solidFill>
                            <a:schemeClr val="bg1"/>
                          </a:solidFill>
                          <a:latin typeface="Calibri"/>
                          <a:ea typeface="標楷體"/>
                          <a:cs typeface="Times New Roman"/>
                        </a:rPr>
                        <a:t>修正</a:t>
                      </a:r>
                      <a:r>
                        <a:rPr lang="zh-TW" sz="2400" kern="0" dirty="0" smtClean="0">
                          <a:solidFill>
                            <a:schemeClr val="bg1"/>
                          </a:solidFill>
                          <a:latin typeface="Calibri"/>
                          <a:ea typeface="標楷體"/>
                          <a:cs typeface="Times New Roman"/>
                        </a:rPr>
                        <a:t>條文</a:t>
                      </a:r>
                      <a:endParaRPr lang="zh-TW" sz="2400" kern="0" dirty="0">
                        <a:solidFill>
                          <a:schemeClr val="bg1"/>
                        </a:solidFill>
                        <a:latin typeface="Calibri"/>
                        <a:ea typeface="標楷體"/>
                        <a:cs typeface="Times New Roman"/>
                      </a:endParaRPr>
                    </a:p>
                  </a:txBody>
                  <a:tcPr marL="17780" marR="17780" marT="0" marB="0" anchor="ctr"/>
                </a:tc>
                <a:tc>
                  <a:txBody>
                    <a:bodyPr/>
                    <a:lstStyle/>
                    <a:p>
                      <a:pPr marL="152400" indent="-152400" algn="ctr" defTabSz="914400" rtl="0" eaLnBrk="1" fontAlgn="auto" latinLnBrk="0" hangingPunct="1">
                        <a:lnSpc>
                          <a:spcPct val="100000"/>
                        </a:lnSpc>
                        <a:spcBef>
                          <a:spcPts val="0"/>
                        </a:spcBef>
                        <a:spcAft>
                          <a:spcPts val="0"/>
                        </a:spcAft>
                      </a:pPr>
                      <a:r>
                        <a:rPr lang="zh-TW" altLang="en-US" sz="2400" kern="0" dirty="0" smtClean="0">
                          <a:solidFill>
                            <a:schemeClr val="bg1"/>
                          </a:solidFill>
                          <a:latin typeface="Calibri"/>
                          <a:ea typeface="標楷體"/>
                          <a:cs typeface="Times New Roman"/>
                        </a:rPr>
                        <a:t>現行條文</a:t>
                      </a:r>
                      <a:endParaRPr lang="zh-TW" sz="2400" kern="0" dirty="0">
                        <a:solidFill>
                          <a:schemeClr val="bg1"/>
                        </a:solidFill>
                        <a:latin typeface="Calibri"/>
                        <a:ea typeface="標楷體"/>
                        <a:cs typeface="Times New Roman"/>
                      </a:endParaRPr>
                    </a:p>
                  </a:txBody>
                  <a:tcPr marL="17780" marR="17780" marT="0" marB="0" anchor="ctr"/>
                </a:tc>
              </a:tr>
              <a:tr h="1074400">
                <a:tc>
                  <a:txBody>
                    <a:bodyPr/>
                    <a:lstStyle/>
                    <a:p>
                      <a:pPr marL="274638" indent="-274638"/>
                      <a:r>
                        <a:rPr lang="zh-TW" sz="2400" kern="100" dirty="0">
                          <a:solidFill>
                            <a:srgbClr val="000000"/>
                          </a:solidFill>
                          <a:latin typeface="Times New Roman"/>
                          <a:ea typeface="標楷體"/>
                          <a:cs typeface="Times New Roman"/>
                        </a:rPr>
                        <a:t>第一條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本辦法依廣播電視法第二十六條之一第一項及衛星廣播電視法第二十八條第三項規定訂定之</a:t>
                      </a:r>
                      <a:r>
                        <a:rPr lang="zh-TW" sz="2400" kern="100" dirty="0" smtClean="0">
                          <a:solidFill>
                            <a:srgbClr val="000000"/>
                          </a:solidFill>
                          <a:latin typeface="Times New Roman"/>
                          <a:ea typeface="標楷體"/>
                          <a:cs typeface="Times New Roman"/>
                        </a:rPr>
                        <a:t>。</a:t>
                      </a:r>
                      <a:r>
                        <a:rPr lang="zh-TW" altLang="zh-TW" sz="2400" dirty="0" smtClean="0"/>
                        <a:t>（</a:t>
                      </a:r>
                      <a:r>
                        <a:rPr lang="zh-TW" altLang="en-US" sz="2400" dirty="0" smtClean="0"/>
                        <a:t>未修正</a:t>
                      </a:r>
                      <a:r>
                        <a:rPr lang="zh-TW" altLang="zh-TW" sz="2400" dirty="0" smtClean="0"/>
                        <a:t>）</a:t>
                      </a:r>
                      <a:endParaRPr lang="zh-TW" sz="2400" kern="100" dirty="0">
                        <a:latin typeface="Calibri"/>
                        <a:ea typeface="新細明體"/>
                        <a:cs typeface="Times New Roman"/>
                      </a:endParaRPr>
                    </a:p>
                  </a:txBody>
                  <a:tcPr marL="17780" marR="17780" marT="0" marB="0"/>
                </a:tc>
                <a:tc>
                  <a:txBody>
                    <a:bodyPr/>
                    <a:lstStyle/>
                    <a:p>
                      <a:pPr marL="274638" indent="-274638"/>
                      <a:r>
                        <a:rPr lang="zh-TW" sz="2400" kern="100" dirty="0">
                          <a:solidFill>
                            <a:srgbClr val="000000"/>
                          </a:solidFill>
                          <a:latin typeface="Times New Roman"/>
                          <a:ea typeface="標楷體"/>
                          <a:cs typeface="Times New Roman"/>
                        </a:rPr>
                        <a:t>第一條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本辦法依廣播電視法第二十六條之一第一項及衛星廣播電視法第二十八條第三項規定訂定之。</a:t>
                      </a:r>
                      <a:endParaRPr lang="zh-TW" sz="2400" kern="100" dirty="0">
                        <a:latin typeface="Calibri"/>
                        <a:ea typeface="新細明體"/>
                        <a:cs typeface="Times New Roman"/>
                      </a:endParaRPr>
                    </a:p>
                  </a:txBody>
                  <a:tcPr marL="17780" marR="17780" marT="0" marB="0"/>
                </a:tc>
              </a:tr>
              <a:tr h="1764662">
                <a:tc>
                  <a:txBody>
                    <a:bodyPr/>
                    <a:lstStyle/>
                    <a:p>
                      <a:pPr marL="381000" marR="76200" indent="-381000" eaLnBrk="0" fontAlgn="ctr" latinLnBrk="1" hangingPunct="0">
                        <a:lnSpc>
                          <a:spcPct val="100000"/>
                        </a:lnSpc>
                        <a:spcAft>
                          <a:spcPts val="0"/>
                        </a:spcAft>
                      </a:pPr>
                      <a:r>
                        <a:rPr lang="zh-TW" sz="2400" kern="100" dirty="0">
                          <a:solidFill>
                            <a:srgbClr val="000000"/>
                          </a:solidFill>
                          <a:latin typeface="Times New Roman"/>
                          <a:ea typeface="標楷體"/>
                          <a:cs typeface="Times New Roman"/>
                        </a:rPr>
                        <a:t>第二條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a:t>
                      </a:r>
                      <a:r>
                        <a:rPr lang="zh-TW" sz="2400" u="sng" kern="100" dirty="0">
                          <a:solidFill>
                            <a:srgbClr val="000000"/>
                          </a:solidFill>
                          <a:latin typeface="Times New Roman"/>
                          <a:ea typeface="標楷體"/>
                          <a:cs typeface="Times New Roman"/>
                        </a:rPr>
                        <a:t>用詞定義如下</a:t>
                      </a:r>
                      <a:r>
                        <a:rPr lang="zh-TW" sz="2400" u="sng" kern="100" dirty="0" smtClean="0">
                          <a:solidFill>
                            <a:srgbClr val="000000"/>
                          </a:solidFill>
                          <a:latin typeface="Times New Roman"/>
                          <a:ea typeface="標楷體"/>
                          <a:cs typeface="Times New Roman"/>
                        </a:rPr>
                        <a:t>：</a:t>
                      </a:r>
                      <a:endParaRPr lang="en-US" altLang="zh-TW" sz="2400" u="sng" kern="100" dirty="0" smtClean="0">
                        <a:solidFill>
                          <a:srgbClr val="000000"/>
                        </a:solidFill>
                        <a:latin typeface="Times New Roman"/>
                        <a:ea typeface="標楷體"/>
                        <a:cs typeface="Times New Roman"/>
                      </a:endParaRPr>
                    </a:p>
                    <a:p>
                      <a:pPr marL="533400" marR="76200" indent="-258763" eaLnBrk="0" fontAlgn="ctr" latinLnBrk="1" hangingPunct="0">
                        <a:lnSpc>
                          <a:spcPct val="100000"/>
                        </a:lnSpc>
                        <a:spcAft>
                          <a:spcPts val="0"/>
                        </a:spcAft>
                      </a:pPr>
                      <a:r>
                        <a:rPr lang="zh-TW" sz="2400" u="sng" kern="100" dirty="0" smtClean="0">
                          <a:solidFill>
                            <a:srgbClr val="000000"/>
                          </a:solidFill>
                          <a:latin typeface="Times New Roman"/>
                          <a:ea typeface="標楷體"/>
                          <a:cs typeface="Times New Roman"/>
                        </a:rPr>
                        <a:t>一</a:t>
                      </a:r>
                      <a:r>
                        <a:rPr lang="zh-TW" sz="2400" u="sng" kern="100" dirty="0">
                          <a:solidFill>
                            <a:srgbClr val="000000"/>
                          </a:solidFill>
                          <a:latin typeface="Times New Roman"/>
                          <a:ea typeface="標楷體"/>
                          <a:cs typeface="Times New Roman"/>
                        </a:rPr>
                        <a:t>、電視事業：指無線電視事業、衛星廣播電視事業、境外衛星廣播電視事業及他類頻道節目供應事業。</a:t>
                      </a:r>
                      <a:endParaRPr lang="zh-TW" sz="2400" kern="100" dirty="0">
                        <a:latin typeface="Times New Roman"/>
                        <a:ea typeface="新細明體"/>
                        <a:cs typeface="Times New Roman"/>
                      </a:endParaRPr>
                    </a:p>
                    <a:p>
                      <a:pPr marL="533400" marR="76200" indent="-258763" algn="l" defTabSz="914400" rtl="0" eaLnBrk="0" fontAlgn="ctr" latinLnBrk="1" hangingPunct="0">
                        <a:lnSpc>
                          <a:spcPct val="100000"/>
                        </a:lnSpc>
                        <a:spcAft>
                          <a:spcPts val="0"/>
                        </a:spcAft>
                      </a:pPr>
                      <a:r>
                        <a:rPr lang="zh-TW" sz="2400" u="sng" kern="100" dirty="0" smtClean="0">
                          <a:solidFill>
                            <a:srgbClr val="000000"/>
                          </a:solidFill>
                          <a:latin typeface="Times New Roman"/>
                          <a:ea typeface="標楷體"/>
                          <a:cs typeface="Times New Roman"/>
                        </a:rPr>
                        <a:t>二、兒童頻道或兒童節目：指為未滿十二歲之人所製作之頻道或節目。</a:t>
                      </a:r>
                    </a:p>
                  </a:txBody>
                  <a:tcPr marL="17780" marR="17780" marT="0" marB="0"/>
                </a:tc>
                <a:tc>
                  <a:txBody>
                    <a:bodyPr/>
                    <a:lstStyle/>
                    <a:p>
                      <a:pPr marL="274638" indent="-274638"/>
                      <a:r>
                        <a:rPr lang="zh-TW" sz="2400" kern="100" dirty="0">
                          <a:solidFill>
                            <a:srgbClr val="000000"/>
                          </a:solidFill>
                          <a:latin typeface="Times New Roman"/>
                          <a:ea typeface="標楷體"/>
                          <a:cs typeface="Times New Roman"/>
                        </a:rPr>
                        <a:t>第二條</a:t>
                      </a:r>
                      <a:r>
                        <a:rPr lang="en-US" sz="2400" kern="100" dirty="0">
                          <a:solidFill>
                            <a:srgbClr val="000000"/>
                          </a:solidFill>
                          <a:latin typeface="Times New Roman"/>
                          <a:ea typeface="標楷體"/>
                          <a:cs typeface="Times New Roman"/>
                        </a:rPr>
                        <a:t>  </a:t>
                      </a:r>
                      <a:r>
                        <a:rPr lang="zh-TW" sz="2400" kern="100" dirty="0">
                          <a:solidFill>
                            <a:srgbClr val="000000"/>
                          </a:solidFill>
                          <a:latin typeface="Times New Roman"/>
                          <a:ea typeface="標楷體"/>
                          <a:cs typeface="Times New Roman"/>
                        </a:rPr>
                        <a:t>本辦法</a:t>
                      </a:r>
                      <a:r>
                        <a:rPr lang="zh-TW" sz="2400" u="sng" kern="100" dirty="0">
                          <a:solidFill>
                            <a:srgbClr val="000000"/>
                          </a:solidFill>
                          <a:latin typeface="Times New Roman"/>
                          <a:ea typeface="標楷體"/>
                          <a:cs typeface="Times New Roman"/>
                        </a:rPr>
                        <a:t>所稱電視事業，於衛星電視，指衛星廣播電視事業、境外衛星廣播電視事業及他類頻道節目供應事業；於無線電視，指無線電視事業。</a:t>
                      </a:r>
                      <a:endParaRPr lang="zh-TW" sz="2400" kern="100" dirty="0">
                        <a:latin typeface="Calibri"/>
                        <a:ea typeface="新細明體"/>
                        <a:cs typeface="Times New Roman"/>
                      </a:endParaRPr>
                    </a:p>
                  </a:txBody>
                  <a:tcPr marL="17780" marR="17780" marT="0" marB="0"/>
                </a:tc>
              </a:tr>
            </a:tbl>
          </a:graphicData>
        </a:graphic>
      </p:graphicFrame>
    </p:spTree>
  </p:cSld>
  <p:clrMapOvr>
    <a:masterClrMapping/>
  </p:clrMapOvr>
  <p:transition>
    <p:blinds/>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委員會議：簡報檔 統一格式">
  <a:themeElements>
    <a:clrScheme name="自訂 13">
      <a:dk1>
        <a:srgbClr val="000000"/>
      </a:dk1>
      <a:lt1>
        <a:srgbClr val="FFFFFF"/>
      </a:lt1>
      <a:dk2>
        <a:srgbClr val="000000"/>
      </a:dk2>
      <a:lt2>
        <a:srgbClr val="808080"/>
      </a:lt2>
      <a:accent1>
        <a:srgbClr val="9FCAF9"/>
      </a:accent1>
      <a:accent2>
        <a:srgbClr val="CC66FF"/>
      </a:accent2>
      <a:accent3>
        <a:srgbClr val="FFFFFF"/>
      </a:accent3>
      <a:accent4>
        <a:srgbClr val="006600"/>
      </a:accent4>
      <a:accent5>
        <a:srgbClr val="EF8F3F"/>
      </a:accent5>
      <a:accent6>
        <a:srgbClr val="DDD80E"/>
      </a:accent6>
      <a:hlink>
        <a:srgbClr val="006600"/>
      </a:hlink>
      <a:folHlink>
        <a:srgbClr val="B2B2B2"/>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預設簡報設計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clrMap bg1="lt1" tx1="dk1" bg2="lt2" tx2="dk2" accent1="accent1" accent2="accent2" accent3="accent3" accent4="accent4" accent5="accent5" accent6="accent6" hlink="hlink" folHlink="folHlink"/>
    </a:extraClrScheme>
    <a:extraClrScheme>
      <a:clrScheme name="預設簡報設計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7978</TotalTime>
  <Words>4142</Words>
  <Application>Microsoft Office PowerPoint</Application>
  <PresentationFormat>如螢幕大小 (4:3)</PresentationFormat>
  <Paragraphs>266</Paragraphs>
  <Slides>22</Slides>
  <Notes>1</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委員會議：簡報檔 統一格式</vt:lpstr>
      <vt:lpstr>    「電視節目分級處理辦法修正草案」  公開說明會  </vt:lpstr>
      <vt:lpstr>目次</vt:lpstr>
      <vt:lpstr>一、本案緣由</vt:lpstr>
      <vt:lpstr>二、法規依據（1/2）</vt:lpstr>
      <vt:lpstr>二、法規依據（2/2）</vt:lpstr>
      <vt:lpstr>三、修正方向（1/2）</vt:lpstr>
      <vt:lpstr>三、修正方向（2/2）</vt:lpstr>
      <vt:lpstr>四、修正要點</vt:lpstr>
      <vt:lpstr>五、逐條對照（1/11）</vt:lpstr>
      <vt:lpstr>五、逐條對照（2/11）</vt:lpstr>
      <vt:lpstr>五、逐條對照（3/11）</vt:lpstr>
      <vt:lpstr>五、逐條對照（4/11）</vt:lpstr>
      <vt:lpstr>五、逐條對照（5/11）</vt:lpstr>
      <vt:lpstr>五、逐條對照（6/11）</vt:lpstr>
      <vt:lpstr>五、逐條對照（7/11）</vt:lpstr>
      <vt:lpstr>五、逐條對照（8/11）</vt:lpstr>
      <vt:lpstr>五、逐條對照（9/11）</vt:lpstr>
      <vt:lpstr>五、逐條對照（10/11）</vt:lpstr>
      <vt:lpstr>五、逐條對照（11/11）</vt:lpstr>
      <vt:lpstr>六、多案併陳之修正條文說明（1/2）</vt:lpstr>
      <vt:lpstr>六、多案併陳之修正條文說明（2/2）</vt:lpstr>
      <vt:lpstr>投影片 21</vt:lpstr>
    </vt:vector>
  </TitlesOfParts>
  <Manager>陳國龍</Manager>
  <Company>國家通訊傳播委員會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電視內容管理政策面面觀</dc:title>
  <dc:creator>傳播內容處第一科楊佳學</dc:creator>
  <cp:lastModifiedBy>電臺與內容事務處公民培力科黃財振</cp:lastModifiedBy>
  <cp:revision>957</cp:revision>
  <cp:lastPrinted>2002-11-02T06:16:07Z</cp:lastPrinted>
  <dcterms:created xsi:type="dcterms:W3CDTF">2010-08-16T06:48:45Z</dcterms:created>
  <dcterms:modified xsi:type="dcterms:W3CDTF">2016-08-02T06:08:41Z</dcterms:modified>
</cp:coreProperties>
</file>