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31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3" r:id="rId5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DFD9"/>
    <a:srgbClr val="00FFCC"/>
    <a:srgbClr val="6600CC"/>
    <a:srgbClr val="FF3399"/>
    <a:srgbClr val="66FF66"/>
    <a:srgbClr val="FF0066"/>
    <a:srgbClr val="FF5050"/>
    <a:srgbClr val="FF9900"/>
    <a:srgbClr val="FF99CC"/>
    <a:srgbClr val="4B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7434F-319D-49FD-9079-DAD9B98170BB}" type="datetimeFigureOut">
              <a:rPr lang="zh-TW" altLang="en-US" smtClean="0"/>
              <a:t>2013/7/17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BC804-AF38-4613-9CC6-B74136F91B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53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4640D3C-921E-4BA4-8531-F572CBD8A362}" type="slidenum">
              <a:rPr lang="en-US" altLang="zh-TW" sz="1200" smtClean="0"/>
              <a:pPr eaLnBrk="1" hangingPunct="1"/>
              <a:t>38</a:t>
            </a:fld>
            <a:endParaRPr lang="en-US" altLang="zh-TW" sz="1200" smtClean="0"/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r"/>
            <a:fld id="{D7111AF6-D820-4C27-B125-BCDC254C7B96}" type="slidenum">
              <a:rPr kumimoji="0" lang="en-US" altLang="zh-TW" sz="1200">
                <a:latin typeface="Arial" charset="0"/>
                <a:ea typeface="MS PGothic" pitchFamily="34" charset="-128"/>
              </a:rPr>
              <a:pPr algn="r"/>
              <a:t>38</a:t>
            </a:fld>
            <a:endParaRPr kumimoji="0" lang="en-US" altLang="zh-TW" sz="1200">
              <a:latin typeface="Arial" charset="0"/>
              <a:ea typeface="MS PGothic" pitchFamily="34" charset="-128"/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9F39C67-AC10-4919-AB01-97FA433A21A1}" type="slidenum">
              <a:rPr lang="en-US" altLang="zh-TW" sz="1200" smtClean="0"/>
              <a:pPr eaLnBrk="1" hangingPunct="1"/>
              <a:t>43</a:t>
            </a:fld>
            <a:endParaRPr lang="en-US" altLang="zh-TW" sz="1200" smtClean="0"/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r"/>
            <a:fld id="{0EA5F286-8FA6-4D7A-93F2-AFF549AEDAF4}" type="slidenum">
              <a:rPr kumimoji="0" lang="en-US" altLang="zh-TW" sz="1200">
                <a:latin typeface="Arial" charset="0"/>
                <a:ea typeface="MS PGothic" pitchFamily="34" charset="-128"/>
              </a:rPr>
              <a:pPr algn="r"/>
              <a:t>43</a:t>
            </a:fld>
            <a:endParaRPr kumimoji="0" lang="en-US" altLang="zh-TW" sz="1200">
              <a:latin typeface="Arial" charset="0"/>
              <a:ea typeface="MS PGothic" pitchFamily="34" charset="-128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FE376C9-8640-43FD-BDA4-1F0D76163CC8}" type="slidenum">
              <a:rPr lang="en-US" altLang="zh-TW" sz="1200" smtClean="0"/>
              <a:pPr eaLnBrk="1" hangingPunct="1"/>
              <a:t>44</a:t>
            </a:fld>
            <a:endParaRPr lang="en-US" altLang="zh-TW" sz="1200" smtClean="0"/>
          </a:p>
        </p:txBody>
      </p:sp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r"/>
            <a:fld id="{B31AB868-6383-4310-91C7-25F1BF6E63A0}" type="slidenum">
              <a:rPr kumimoji="0" lang="en-US" altLang="zh-TW" sz="1200">
                <a:latin typeface="Arial" charset="0"/>
                <a:ea typeface="MS PGothic" pitchFamily="34" charset="-128"/>
              </a:rPr>
              <a:pPr algn="r"/>
              <a:t>44</a:t>
            </a:fld>
            <a:endParaRPr kumimoji="0" lang="en-US" altLang="zh-TW" sz="1200">
              <a:latin typeface="Arial" charset="0"/>
              <a:ea typeface="MS PGothic" pitchFamily="34" charset="-128"/>
            </a:endParaRPr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FEF13AC-0E0E-4588-8887-3CE7EDCA2C22}" type="slidenum">
              <a:rPr lang="en-US" altLang="zh-TW" sz="1200" smtClean="0"/>
              <a:pPr eaLnBrk="1" hangingPunct="1"/>
              <a:t>45</a:t>
            </a:fld>
            <a:endParaRPr lang="en-US" altLang="zh-TW" sz="1200" smtClean="0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r"/>
            <a:fld id="{BBB3016C-AAB6-4A62-889D-0CEFDD795498}" type="slidenum">
              <a:rPr kumimoji="0" lang="en-US" altLang="zh-TW" sz="1200">
                <a:latin typeface="Arial" charset="0"/>
                <a:ea typeface="MS PGothic" pitchFamily="34" charset="-128"/>
              </a:rPr>
              <a:pPr algn="r"/>
              <a:t>45</a:t>
            </a:fld>
            <a:endParaRPr kumimoji="0" lang="en-US" altLang="zh-TW" sz="1200">
              <a:latin typeface="Arial" charset="0"/>
              <a:ea typeface="MS PGothic" pitchFamily="34" charset="-128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FD70-2C78-4E93-A949-80784EEA558E}" type="datetimeFigureOut">
              <a:rPr lang="zh-TW" altLang="en-US" smtClean="0"/>
              <a:t>2013/7/17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BDE-7360-49B2-BBFC-7F5E2C46A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5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FD70-2C78-4E93-A949-80784EEA558E}" type="datetimeFigureOut">
              <a:rPr lang="zh-TW" altLang="en-US" smtClean="0"/>
              <a:t>2013/7/17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BDE-7360-49B2-BBFC-7F5E2C46A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9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FD70-2C78-4E93-A949-80784EEA558E}" type="datetimeFigureOut">
              <a:rPr lang="zh-TW" altLang="en-US" smtClean="0"/>
              <a:t>2013/7/17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BDE-7360-49B2-BBFC-7F5E2C46A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498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F270C-33DE-45D2-B401-39F3753007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340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FD70-2C78-4E93-A949-80784EEA558E}" type="datetimeFigureOut">
              <a:rPr lang="zh-TW" altLang="en-US" smtClean="0"/>
              <a:t>2013/7/17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BDE-7360-49B2-BBFC-7F5E2C46A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31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FD70-2C78-4E93-A949-80784EEA558E}" type="datetimeFigureOut">
              <a:rPr lang="zh-TW" altLang="en-US" smtClean="0"/>
              <a:t>2013/7/17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BDE-7360-49B2-BBFC-7F5E2C46A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27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FD70-2C78-4E93-A949-80784EEA558E}" type="datetimeFigureOut">
              <a:rPr lang="zh-TW" altLang="en-US" smtClean="0"/>
              <a:t>2013/7/17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BDE-7360-49B2-BBFC-7F5E2C46A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99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FD70-2C78-4E93-A949-80784EEA558E}" type="datetimeFigureOut">
              <a:rPr lang="zh-TW" altLang="en-US" smtClean="0"/>
              <a:t>2013/7/17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BDE-7360-49B2-BBFC-7F5E2C46A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41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FD70-2C78-4E93-A949-80784EEA558E}" type="datetimeFigureOut">
              <a:rPr lang="zh-TW" altLang="en-US" smtClean="0"/>
              <a:t>2013/7/17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BDE-7360-49B2-BBFC-7F5E2C46A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86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FD70-2C78-4E93-A949-80784EEA558E}" type="datetimeFigureOut">
              <a:rPr lang="zh-TW" altLang="en-US" smtClean="0"/>
              <a:t>2013/7/17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BDE-7360-49B2-BBFC-7F5E2C46A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27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FD70-2C78-4E93-A949-80784EEA558E}" type="datetimeFigureOut">
              <a:rPr lang="zh-TW" altLang="en-US" smtClean="0"/>
              <a:t>2013/7/17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BDE-7360-49B2-BBFC-7F5E2C46A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62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FD70-2C78-4E93-A949-80784EEA558E}" type="datetimeFigureOut">
              <a:rPr lang="zh-TW" altLang="en-US" smtClean="0"/>
              <a:t>2013/7/17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BDE-7360-49B2-BBFC-7F5E2C46A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99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4BF3F7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FD70-2C78-4E93-A949-80784EEA558E}" type="datetimeFigureOut">
              <a:rPr lang="zh-TW" altLang="en-US" smtClean="0"/>
              <a:t>2013/7/17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CBDE-7360-49B2-BBFC-7F5E2C46A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3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27193;&#24503;&#31185;&#22823;&#28436;&#35611;%20-%202013-0410\2013-0410%20&#27193;&#31185;&#22823;&#24433;&#29255;&#27284;\2\2-1%20AXE%20&#33258;&#21205;&#21270;&#27927;&#28577;&#27231;.wm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1.gznet.com/alive/2003/2003-3-13/118201047524900321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www1.gznet.com/alive/2003/2003-3-13/11812104752489253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www1.gznet.com/alive/2003/2003-3-13/11831047524883405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www1.gznet.com/alive/2003/2003-3-13/1734221047548062953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www1.gznet.com/alive/2003/2003-3-13/17526104754912638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2gjo1ZhsEw" TargetMode="Externa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user\Desktop\&#27193;&#24503;&#31185;&#22823;&#28436;&#35611;%20-%202013-0410\2013-0410%20&#27193;&#31185;&#22823;&#24433;&#29255;&#27284;\5%20&#20844;&#30410;&#24291;&#21578;&#28187;&#32933;.wmv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27193;&#24503;&#31185;&#22823;&#28436;&#35611;%20-%202013-0410\2013-0410%20&#27193;&#31185;&#22823;&#24433;&#29255;&#27284;\6%20&#40657;&#22942;&#27927;&#23436;&#35722;&#30333;%20&#22810;&#33452;&#24291;&#21578;&#25384;&#36703;%20-%20YouTube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_AJzSqiNAg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27193;&#24503;&#31185;&#22823;&#28436;&#35611;%20-%202013-0410\2013-0410%20&#27193;&#31185;&#22823;&#24433;&#29255;&#27284;\7%20%20&#22969;&#22969;&#38263;&#39693;&#23376;%20-&#23383;&#24149;&#29256;.wmv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cc.ndhu.edu.tw/poem/paper/49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F9900"/>
                </a:solidFill>
              </a:rPr>
              <a:t>性別透視鏡</a:t>
            </a:r>
            <a:endParaRPr lang="zh-TW" altLang="en-US" sz="6600" b="1" dirty="0">
              <a:solidFill>
                <a:srgbClr val="FF99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4928592" cy="1752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9933FF"/>
                </a:solidFill>
              </a:rPr>
              <a:t>鳳鳴電台</a:t>
            </a:r>
            <a:endParaRPr lang="en-US" altLang="zh-TW" dirty="0" smtClean="0">
              <a:solidFill>
                <a:srgbClr val="9933FF"/>
              </a:solidFill>
            </a:endParaRPr>
          </a:p>
          <a:p>
            <a:r>
              <a:rPr lang="zh-TW" altLang="en-US" dirty="0">
                <a:solidFill>
                  <a:srgbClr val="9933FF"/>
                </a:solidFill>
              </a:rPr>
              <a:t>高宜君老師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098068" cy="343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96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468313" y="549275"/>
            <a:ext cx="81359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400" b="1"/>
              <a:t>答案</a:t>
            </a:r>
            <a:r>
              <a:rPr lang="zh-TW" altLang="en-US" sz="2800" b="1"/>
              <a:t>：   </a:t>
            </a:r>
            <a:r>
              <a:rPr lang="zh-TW" altLang="en-US" sz="4400"/>
              <a:t>擊退「法令紋」</a:t>
            </a:r>
            <a:r>
              <a:rPr lang="zh-TW" altLang="en-US" sz="1800" b="1"/>
              <a:t>台幣約</a:t>
            </a:r>
            <a:r>
              <a:rPr lang="en-US" altLang="zh-TW" sz="1800" b="1"/>
              <a:t>1200</a:t>
            </a:r>
            <a:r>
              <a:rPr lang="zh-TW" altLang="en-US" sz="1800" b="1"/>
              <a:t>元左右</a:t>
            </a:r>
            <a:endParaRPr lang="en-US" altLang="zh-TW" sz="1800" b="1"/>
          </a:p>
          <a:p>
            <a:endParaRPr lang="en-US" altLang="zh-TW" sz="3200" b="1"/>
          </a:p>
          <a:p>
            <a:r>
              <a:rPr lang="zh-TW" altLang="en-US" sz="3200" b="1"/>
              <a:t>（戴上器具後，講</a:t>
            </a:r>
            <a:r>
              <a:rPr lang="en-US" altLang="zh-TW" sz="3200" b="1"/>
              <a:t>『</a:t>
            </a:r>
            <a:r>
              <a:rPr lang="zh-TW" altLang="en-US" sz="3200" b="1"/>
              <a:t>阿、姨、屋、ㄟ、歐」）</a:t>
            </a:r>
          </a:p>
        </p:txBody>
      </p:sp>
      <p:sp>
        <p:nvSpPr>
          <p:cNvPr id="32771" name="矩形 2"/>
          <p:cNvSpPr>
            <a:spLocks noChangeArrowheads="1"/>
          </p:cNvSpPr>
          <p:nvPr/>
        </p:nvSpPr>
        <p:spPr bwMode="auto">
          <a:xfrm>
            <a:off x="468313" y="2781300"/>
            <a:ext cx="79200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TW"/>
          </a:p>
          <a:p>
            <a:r>
              <a:rPr lang="zh-TW" altLang="en-US" sz="2800"/>
              <a:t>大家可以去思考的點是，既然法令紋大家都可能會有，</a:t>
            </a:r>
            <a:r>
              <a:rPr lang="zh-TW" altLang="en-US" sz="2800" b="1">
                <a:solidFill>
                  <a:srgbClr val="FF0000"/>
                </a:solidFill>
              </a:rPr>
              <a:t>為什麼代言的人是「女性」？</a:t>
            </a:r>
            <a:endParaRPr lang="en-US" altLang="zh-TW" sz="2800" b="1">
              <a:solidFill>
                <a:srgbClr val="FF0000"/>
              </a:solidFill>
            </a:endParaRPr>
          </a:p>
          <a:p>
            <a:endParaRPr lang="zh-TW" altLang="en-US"/>
          </a:p>
        </p:txBody>
      </p:sp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485775" y="4473575"/>
            <a:ext cx="76152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800"/>
              <a:t>還是女生有法令紋，就是「</a:t>
            </a:r>
            <a:r>
              <a:rPr lang="zh-TW" altLang="en-US" sz="2800">
                <a:solidFill>
                  <a:srgbClr val="FF0000"/>
                </a:solidFill>
              </a:rPr>
              <a:t>老氣</a:t>
            </a:r>
            <a:r>
              <a:rPr lang="zh-TW" altLang="en-US" sz="2800"/>
              <a:t>」、男生有法令紋則沒關係，代表「</a:t>
            </a:r>
            <a:r>
              <a:rPr lang="zh-TW" altLang="en-US" sz="2800">
                <a:solidFill>
                  <a:srgbClr val="FF0000"/>
                </a:solidFill>
              </a:rPr>
              <a:t>成熟</a:t>
            </a:r>
            <a:r>
              <a:rPr lang="zh-TW" altLang="en-US" sz="2800"/>
              <a:t>」的象徵？</a:t>
            </a:r>
          </a:p>
        </p:txBody>
      </p:sp>
    </p:spTree>
    <p:extLst>
      <p:ext uri="{BB962C8B-B14F-4D97-AF65-F5344CB8AC3E}">
        <p14:creationId xmlns:p14="http://schemas.microsoft.com/office/powerpoint/2010/main" val="770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:\照片-圖片\身體意象\宮崎駿-不能吃太胖-會被殺掉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813"/>
            <a:ext cx="8293100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964238" y="6553200"/>
            <a:ext cx="3179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zh-TW" altLang="en-US" sz="1400" b="1">
                <a:latin typeface="Arial" charset="0"/>
                <a:ea typeface="標楷體" pitchFamily="65" charset="-120"/>
              </a:rPr>
              <a:t>資料來源 </a:t>
            </a:r>
            <a:r>
              <a:rPr kumimoji="0" lang="en-US" altLang="zh-TW" sz="1400" b="1">
                <a:latin typeface="Arial" charset="0"/>
                <a:ea typeface="標楷體" pitchFamily="65" charset="-120"/>
              </a:rPr>
              <a:t>:</a:t>
            </a:r>
            <a:r>
              <a:rPr kumimoji="0" lang="zh-TW" altLang="en-US" sz="1400" b="1">
                <a:latin typeface="Arial" charset="0"/>
                <a:ea typeface="標楷體" pitchFamily="65" charset="-120"/>
              </a:rPr>
              <a:t>宮崎駿動畫 </a:t>
            </a:r>
            <a:endParaRPr kumimoji="0" lang="en-US" altLang="zh-TW" sz="1400" b="1"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64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88913"/>
            <a:ext cx="361315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4129087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1817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"/>
          <p:cNvSpPr>
            <a:spLocks noChangeArrowheads="1"/>
          </p:cNvSpPr>
          <p:nvPr/>
        </p:nvSpPr>
        <p:spPr bwMode="auto">
          <a:xfrm>
            <a:off x="611188" y="692150"/>
            <a:ext cx="7561262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5400">
                <a:solidFill>
                  <a:srgbClr val="7030A0"/>
                </a:solidFill>
              </a:rPr>
              <a:t>「幽默」</a:t>
            </a:r>
            <a:endParaRPr lang="en-US" altLang="zh-TW" sz="5400">
              <a:solidFill>
                <a:srgbClr val="7030A0"/>
              </a:solidFill>
            </a:endParaRPr>
          </a:p>
          <a:p>
            <a:endParaRPr lang="en-US" altLang="zh-TW" sz="4400"/>
          </a:p>
          <a:p>
            <a:r>
              <a:rPr lang="zh-TW" altLang="en-US" sz="4400"/>
              <a:t>有時候會不會成為</a:t>
            </a:r>
            <a:r>
              <a:rPr lang="zh-TW" altLang="en-US" sz="5400">
                <a:solidFill>
                  <a:srgbClr val="7030A0"/>
                </a:solidFill>
              </a:rPr>
              <a:t>「歧視」</a:t>
            </a:r>
            <a:endParaRPr lang="en-US" altLang="zh-TW" sz="5400">
              <a:solidFill>
                <a:srgbClr val="7030A0"/>
              </a:solidFill>
            </a:endParaRPr>
          </a:p>
          <a:p>
            <a:endParaRPr lang="en-US" altLang="zh-TW" sz="5400"/>
          </a:p>
          <a:p>
            <a:r>
              <a:rPr lang="zh-TW" altLang="en-US" sz="4400"/>
              <a:t>的幫兇呢？</a:t>
            </a:r>
          </a:p>
        </p:txBody>
      </p:sp>
    </p:spTree>
    <p:extLst>
      <p:ext uri="{BB962C8B-B14F-4D97-AF65-F5344CB8AC3E}">
        <p14:creationId xmlns:p14="http://schemas.microsoft.com/office/powerpoint/2010/main" val="9530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-1 AXE 自動化洗澡機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713788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93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"/>
          <p:cNvSpPr>
            <a:spLocks noChangeArrowheads="1"/>
          </p:cNvSpPr>
          <p:nvPr/>
        </p:nvSpPr>
        <p:spPr bwMode="auto">
          <a:xfrm>
            <a:off x="1331913" y="404813"/>
            <a:ext cx="6985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400" b="1" dirty="0"/>
              <a:t>從 媒 體 識 讀 來 解 </a:t>
            </a:r>
            <a:r>
              <a:rPr lang="zh-TW" altLang="en-US" sz="4400" b="1" dirty="0" smtClean="0"/>
              <a:t>毒 </a:t>
            </a:r>
            <a:endParaRPr lang="zh-TW" altLang="en-US" sz="4400" b="1" dirty="0"/>
          </a:p>
        </p:txBody>
      </p:sp>
      <p:sp>
        <p:nvSpPr>
          <p:cNvPr id="41987" name="矩形 2"/>
          <p:cNvSpPr>
            <a:spLocks noChangeArrowheads="1"/>
          </p:cNvSpPr>
          <p:nvPr/>
        </p:nvSpPr>
        <p:spPr bwMode="auto">
          <a:xfrm>
            <a:off x="1331913" y="1628775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600"/>
              <a:t>1. </a:t>
            </a:r>
            <a:r>
              <a:rPr lang="zh-TW" altLang="en-US" sz="3600"/>
              <a:t>女性被物化 </a:t>
            </a:r>
            <a:r>
              <a:rPr lang="en-US" altLang="zh-TW" sz="3600"/>
              <a:t>/</a:t>
            </a:r>
            <a:r>
              <a:rPr lang="zh-TW" altLang="en-US" sz="3600"/>
              <a:t> 次化</a:t>
            </a:r>
          </a:p>
        </p:txBody>
      </p:sp>
      <p:sp>
        <p:nvSpPr>
          <p:cNvPr id="41988" name="矩形 5"/>
          <p:cNvSpPr>
            <a:spLocks noChangeArrowheads="1"/>
          </p:cNvSpPr>
          <p:nvPr/>
        </p:nvSpPr>
        <p:spPr bwMode="auto">
          <a:xfrm>
            <a:off x="1547813" y="2747963"/>
            <a:ext cx="64801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</a:rPr>
              <a:t>西蒙波娃</a:t>
            </a:r>
            <a:r>
              <a:rPr lang="zh-TW" altLang="en-US" sz="3600" dirty="0"/>
              <a:t>所指出的，這是一個「</a:t>
            </a:r>
            <a:r>
              <a:rPr lang="zh-TW" altLang="en-US" sz="3600" b="1" dirty="0">
                <a:solidFill>
                  <a:srgbClr val="FF3399"/>
                </a:solidFill>
              </a:rPr>
              <a:t>父權體制</a:t>
            </a:r>
            <a:r>
              <a:rPr lang="zh-TW" altLang="en-US" sz="3600" dirty="0"/>
              <a:t>」的社會結構</a:t>
            </a:r>
            <a:endParaRPr lang="en-US" altLang="zh-TW" sz="3600" dirty="0"/>
          </a:p>
          <a:p>
            <a:r>
              <a:rPr lang="zh-TW" altLang="en-US" sz="3600" dirty="0"/>
              <a:t>，婦女經常被視為</a:t>
            </a:r>
            <a:r>
              <a:rPr lang="zh-TW" altLang="en-US" sz="3600" b="1" dirty="0"/>
              <a:t>「</a:t>
            </a:r>
            <a:r>
              <a:rPr lang="zh-TW" altLang="en-US" sz="3600" b="1" dirty="0">
                <a:solidFill>
                  <a:srgbClr val="7030A0"/>
                </a:solidFill>
              </a:rPr>
              <a:t>第二性</a:t>
            </a:r>
            <a:r>
              <a:rPr lang="zh-TW" altLang="en-US" sz="3600" b="1" dirty="0"/>
              <a:t>」</a:t>
            </a:r>
            <a:r>
              <a:rPr lang="zh-TW" altLang="en-US" sz="36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76280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1331913" y="404813"/>
            <a:ext cx="6985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400" b="1" dirty="0"/>
              <a:t>從 媒 體 識 讀 來 解 毒  </a:t>
            </a:r>
          </a:p>
        </p:txBody>
      </p:sp>
      <p:sp>
        <p:nvSpPr>
          <p:cNvPr id="43011" name="矩形 2"/>
          <p:cNvSpPr>
            <a:spLocks noChangeArrowheads="1"/>
          </p:cNvSpPr>
          <p:nvPr/>
        </p:nvSpPr>
        <p:spPr bwMode="auto">
          <a:xfrm>
            <a:off x="1547813" y="1557338"/>
            <a:ext cx="3900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600"/>
              <a:t>2. </a:t>
            </a:r>
            <a:r>
              <a:rPr lang="zh-TW" altLang="en-US" sz="3600"/>
              <a:t>男性支配文化</a:t>
            </a:r>
          </a:p>
        </p:txBody>
      </p:sp>
      <p:sp>
        <p:nvSpPr>
          <p:cNvPr id="43012" name="矩形 3"/>
          <p:cNvSpPr>
            <a:spLocks noChangeArrowheads="1"/>
          </p:cNvSpPr>
          <p:nvPr/>
        </p:nvSpPr>
        <p:spPr bwMode="auto">
          <a:xfrm>
            <a:off x="1547813" y="2747963"/>
            <a:ext cx="64801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/>
              <a:t>父權結構的「主次地位」確立，於是男性將</a:t>
            </a:r>
            <a:r>
              <a:rPr lang="zh-TW" altLang="en-US" sz="3600">
                <a:solidFill>
                  <a:srgbClr val="7030A0"/>
                </a:solidFill>
              </a:rPr>
              <a:t>擁有較多的</a:t>
            </a:r>
            <a:r>
              <a:rPr lang="zh-TW" altLang="zh-TW" sz="3600"/>
              <a:t>、</a:t>
            </a:r>
            <a:r>
              <a:rPr lang="zh-TW" altLang="en-US" sz="3600"/>
              <a:t>較完整的「</a:t>
            </a:r>
            <a:r>
              <a:rPr lang="zh-TW" altLang="en-US" sz="3600">
                <a:solidFill>
                  <a:srgbClr val="7030A0"/>
                </a:solidFill>
              </a:rPr>
              <a:t>支配權</a:t>
            </a:r>
            <a:r>
              <a:rPr lang="zh-TW" altLang="en-US" sz="3600"/>
              <a:t>」。 </a:t>
            </a:r>
            <a:endParaRPr lang="en-US" altLang="zh-TW" sz="3600"/>
          </a:p>
          <a:p>
            <a:endParaRPr lang="en-US" altLang="zh-TW" sz="3600"/>
          </a:p>
          <a:p>
            <a:r>
              <a:rPr lang="en-US" altLang="zh-TW" sz="3200"/>
              <a:t>(</a:t>
            </a:r>
            <a:r>
              <a:rPr lang="zh-TW" altLang="en-US" sz="3200"/>
              <a:t> 也被</a:t>
            </a:r>
            <a:r>
              <a:rPr lang="zh-TW" altLang="en-US" sz="3200">
                <a:solidFill>
                  <a:srgbClr val="7030A0"/>
                </a:solidFill>
              </a:rPr>
              <a:t>合理化</a:t>
            </a:r>
            <a:r>
              <a:rPr lang="zh-TW" altLang="en-US" sz="3200"/>
              <a:t> </a:t>
            </a:r>
            <a:r>
              <a:rPr lang="en-US" altLang="zh-TW" sz="3200"/>
              <a:t>/</a:t>
            </a:r>
            <a:r>
              <a:rPr lang="zh-TW" altLang="en-US" sz="3200"/>
              <a:t> 成為「</a:t>
            </a:r>
            <a:r>
              <a:rPr lang="zh-TW" altLang="en-US" sz="3200">
                <a:solidFill>
                  <a:srgbClr val="7030A0"/>
                </a:solidFill>
              </a:rPr>
              <a:t>強者象徵</a:t>
            </a:r>
            <a:r>
              <a:rPr lang="zh-TW" altLang="en-US" sz="3200"/>
              <a:t>」 </a:t>
            </a:r>
            <a:r>
              <a:rPr lang="en-US" altLang="zh-TW" sz="3200"/>
              <a:t>)</a:t>
            </a:r>
            <a:endParaRPr lang="zh-TW" altLang="en-US" sz="3200"/>
          </a:p>
        </p:txBody>
      </p:sp>
    </p:spTree>
    <p:extLst>
      <p:ext uri="{BB962C8B-B14F-4D97-AF65-F5344CB8AC3E}">
        <p14:creationId xmlns:p14="http://schemas.microsoft.com/office/powerpoint/2010/main" val="191852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>
            <a:spLocks noChangeArrowheads="1"/>
          </p:cNvSpPr>
          <p:nvPr/>
        </p:nvSpPr>
        <p:spPr bwMode="auto">
          <a:xfrm>
            <a:off x="1331913" y="404813"/>
            <a:ext cx="6985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400" b="1" dirty="0"/>
              <a:t>從 媒 體 識 讀 來 解 毒  </a:t>
            </a:r>
          </a:p>
        </p:txBody>
      </p:sp>
      <p:sp>
        <p:nvSpPr>
          <p:cNvPr id="44035" name="矩形 2"/>
          <p:cNvSpPr>
            <a:spLocks noChangeArrowheads="1"/>
          </p:cNvSpPr>
          <p:nvPr/>
        </p:nvSpPr>
        <p:spPr bwMode="auto">
          <a:xfrm>
            <a:off x="1116013" y="1489075"/>
            <a:ext cx="7627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600"/>
              <a:t>3.</a:t>
            </a:r>
            <a:r>
              <a:rPr lang="zh-TW" altLang="en-US" sz="3600"/>
              <a:t>  性別權力不均 </a:t>
            </a:r>
            <a:endParaRPr lang="en-US" altLang="zh-TW" sz="3600"/>
          </a:p>
        </p:txBody>
      </p:sp>
      <p:sp>
        <p:nvSpPr>
          <p:cNvPr id="44036" name="矩形 4"/>
          <p:cNvSpPr>
            <a:spLocks noChangeArrowheads="1"/>
          </p:cNvSpPr>
          <p:nvPr/>
        </p:nvSpPr>
        <p:spPr bwMode="auto">
          <a:xfrm>
            <a:off x="1331913" y="2609850"/>
            <a:ext cx="64087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 dirty="0"/>
              <a:t>「</a:t>
            </a:r>
            <a:r>
              <a:rPr lang="zh-TW" altLang="en-US" sz="3600" b="1" dirty="0">
                <a:solidFill>
                  <a:srgbClr val="7030A0"/>
                </a:solidFill>
              </a:rPr>
              <a:t>主動權</a:t>
            </a:r>
            <a:r>
              <a:rPr lang="zh-TW" altLang="en-US" sz="3600" b="1" dirty="0"/>
              <a:t>」、「</a:t>
            </a:r>
            <a:r>
              <a:rPr lang="zh-TW" altLang="en-US" sz="3600" b="1" dirty="0">
                <a:solidFill>
                  <a:srgbClr val="7030A0"/>
                </a:solidFill>
              </a:rPr>
              <a:t>選擇權</a:t>
            </a:r>
            <a:r>
              <a:rPr lang="zh-TW" altLang="en-US" sz="3600" b="1" dirty="0"/>
              <a:t>」</a:t>
            </a:r>
            <a:r>
              <a:rPr lang="zh-TW" altLang="en-US" sz="3600" dirty="0"/>
              <a:t>幾乎都是男性。還有</a:t>
            </a:r>
            <a:r>
              <a:rPr lang="zh-TW" altLang="en-US" sz="3600" b="1" dirty="0"/>
              <a:t>「</a:t>
            </a:r>
            <a:r>
              <a:rPr lang="zh-TW" altLang="en-US" sz="3600" b="1" dirty="0">
                <a:solidFill>
                  <a:srgbClr val="7030A0"/>
                </a:solidFill>
              </a:rPr>
              <a:t>一男多女</a:t>
            </a:r>
            <a:r>
              <a:rPr lang="zh-TW" altLang="en-US" sz="3600" b="1" dirty="0"/>
              <a:t>」</a:t>
            </a:r>
            <a:r>
              <a:rPr lang="zh-TW" altLang="en-US" sz="3600" dirty="0"/>
              <a:t>也呈現出</a:t>
            </a:r>
            <a:r>
              <a:rPr lang="zh-TW" altLang="en-US" sz="3600" b="1" dirty="0"/>
              <a:t>「</a:t>
            </a:r>
            <a:r>
              <a:rPr lang="zh-TW" altLang="en-US" sz="3600" b="1" dirty="0">
                <a:solidFill>
                  <a:srgbClr val="7030A0"/>
                </a:solidFill>
              </a:rPr>
              <a:t>主次地位</a:t>
            </a:r>
            <a:r>
              <a:rPr lang="zh-TW" altLang="en-US" sz="3600" b="1" dirty="0"/>
              <a:t>」、「</a:t>
            </a:r>
            <a:r>
              <a:rPr lang="zh-TW" altLang="en-US" sz="3600" b="1" dirty="0">
                <a:solidFill>
                  <a:srgbClr val="7030A0"/>
                </a:solidFill>
              </a:rPr>
              <a:t>男花心女貞烈</a:t>
            </a:r>
            <a:r>
              <a:rPr lang="zh-TW" altLang="en-US" sz="3600" b="1" dirty="0"/>
              <a:t>」</a:t>
            </a:r>
            <a:r>
              <a:rPr lang="zh-TW" altLang="en-US" sz="3600" dirty="0"/>
              <a:t>的不同標準</a:t>
            </a:r>
          </a:p>
        </p:txBody>
      </p:sp>
    </p:spTree>
    <p:extLst>
      <p:ext uri="{BB962C8B-B14F-4D97-AF65-F5344CB8AC3E}">
        <p14:creationId xmlns:p14="http://schemas.microsoft.com/office/powerpoint/2010/main" val="110973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1"/>
          <p:cNvSpPr>
            <a:spLocks noChangeArrowheads="1"/>
          </p:cNvSpPr>
          <p:nvPr/>
        </p:nvSpPr>
        <p:spPr bwMode="auto">
          <a:xfrm>
            <a:off x="1331913" y="404813"/>
            <a:ext cx="6985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400" b="1" dirty="0"/>
              <a:t>從 媒 體 識 讀 來 解 毒  </a:t>
            </a:r>
          </a:p>
        </p:txBody>
      </p:sp>
      <p:sp>
        <p:nvSpPr>
          <p:cNvPr id="45059" name="矩形 2"/>
          <p:cNvSpPr>
            <a:spLocks noChangeArrowheads="1"/>
          </p:cNvSpPr>
          <p:nvPr/>
        </p:nvSpPr>
        <p:spPr bwMode="auto">
          <a:xfrm>
            <a:off x="1011238" y="1628775"/>
            <a:ext cx="762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600"/>
              <a:t>4.</a:t>
            </a:r>
            <a:r>
              <a:rPr lang="zh-TW" altLang="en-US" sz="3600"/>
              <a:t> 異性戀主義 </a:t>
            </a:r>
            <a:r>
              <a:rPr lang="en-US" altLang="zh-TW" sz="3600"/>
              <a:t>( </a:t>
            </a:r>
            <a:r>
              <a:rPr lang="zh-TW" altLang="en-US" sz="3600"/>
              <a:t>伴隨「恐同症」 </a:t>
            </a:r>
            <a:r>
              <a:rPr lang="en-US" altLang="zh-TW" sz="3600"/>
              <a:t>)</a:t>
            </a:r>
          </a:p>
        </p:txBody>
      </p:sp>
      <p:sp>
        <p:nvSpPr>
          <p:cNvPr id="45060" name="文字方塊 2"/>
          <p:cNvSpPr txBox="1">
            <a:spLocks noChangeArrowheads="1"/>
          </p:cNvSpPr>
          <p:nvPr/>
        </p:nvSpPr>
        <p:spPr bwMode="auto">
          <a:xfrm>
            <a:off x="468313" y="5837238"/>
            <a:ext cx="820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chemeClr val="accent1"/>
                </a:solidFill>
              </a:rPr>
              <a:t>接下來，講一則某國立大學教授的課堂笑話</a:t>
            </a:r>
          </a:p>
        </p:txBody>
      </p:sp>
      <p:sp>
        <p:nvSpPr>
          <p:cNvPr id="45061" name="矩形 4"/>
          <p:cNvSpPr>
            <a:spLocks noChangeArrowheads="1"/>
          </p:cNvSpPr>
          <p:nvPr/>
        </p:nvSpPr>
        <p:spPr bwMode="auto">
          <a:xfrm>
            <a:off x="1279525" y="2781300"/>
            <a:ext cx="6584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dirty="0"/>
              <a:t>不是</a:t>
            </a:r>
            <a:r>
              <a:rPr lang="zh-TW" altLang="en-US" sz="3600" b="1" dirty="0">
                <a:solidFill>
                  <a:srgbClr val="FF0000"/>
                </a:solidFill>
              </a:rPr>
              <a:t>「無視存在」 </a:t>
            </a:r>
            <a:r>
              <a:rPr lang="zh-TW" altLang="en-US" sz="3600" dirty="0"/>
              <a:t>，就是將同志處境給</a:t>
            </a:r>
            <a:r>
              <a:rPr lang="zh-TW" altLang="en-US" sz="3600" b="1" dirty="0">
                <a:solidFill>
                  <a:srgbClr val="FF0000"/>
                </a:solidFill>
              </a:rPr>
              <a:t>「邊緣化」 </a:t>
            </a:r>
            <a:r>
              <a:rPr lang="zh-TW" altLang="en-US" sz="3600" dirty="0"/>
              <a:t>。更甚至於用一種醜化的態度，給予</a:t>
            </a:r>
            <a:r>
              <a:rPr lang="zh-TW" altLang="en-US" sz="3600" b="1" dirty="0">
                <a:solidFill>
                  <a:srgbClr val="FF0000"/>
                </a:solidFill>
              </a:rPr>
              <a:t>「汙名化」、「標籤化」</a:t>
            </a:r>
            <a:r>
              <a:rPr lang="zh-TW" altLang="en-US" sz="36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7573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字方塊 1"/>
          <p:cNvSpPr txBox="1">
            <a:spLocks noChangeArrowheads="1"/>
          </p:cNvSpPr>
          <p:nvPr/>
        </p:nvSpPr>
        <p:spPr bwMode="auto">
          <a:xfrm>
            <a:off x="1219572" y="260349"/>
            <a:ext cx="6661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4800" b="1" dirty="0"/>
              <a:t>如 何 落 實 性 別</a:t>
            </a:r>
            <a:r>
              <a:rPr lang="zh-TW" altLang="en-US" sz="4800" b="1" dirty="0" smtClean="0"/>
              <a:t>平等 </a:t>
            </a:r>
            <a:r>
              <a:rPr lang="en-US" altLang="zh-TW" sz="4800" b="1" dirty="0"/>
              <a:t>?</a:t>
            </a:r>
            <a:endParaRPr lang="zh-TW" altLang="en-US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877175" cy="516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9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838200" y="2438400"/>
            <a:ext cx="7772400" cy="1600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066800" y="2895600"/>
            <a:ext cx="74676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Times New Roman" pitchFamily="18" charset="0"/>
              </a:rPr>
              <a:t>你知道那國的女人最猛勇嗎??</a:t>
            </a:r>
          </a:p>
        </p:txBody>
      </p:sp>
    </p:spTree>
    <p:extLst>
      <p:ext uri="{BB962C8B-B14F-4D97-AF65-F5344CB8AC3E}">
        <p14:creationId xmlns:p14="http://schemas.microsoft.com/office/powerpoint/2010/main" val="28923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-5128"/>
            <a:ext cx="9238938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838200" y="2438400"/>
            <a:ext cx="7772400" cy="1600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066800" y="28956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b="1" dirty="0">
                <a:solidFill>
                  <a:srgbClr val="FF0066"/>
                </a:solidFill>
                <a:latin typeface="Times New Roman" pitchFamily="18" charset="0"/>
              </a:rPr>
              <a:t>      第五名   ~   法國女人  ~</a:t>
            </a:r>
          </a:p>
        </p:txBody>
      </p:sp>
    </p:spTree>
    <p:extLst>
      <p:ext uri="{BB962C8B-B14F-4D97-AF65-F5344CB8AC3E}">
        <p14:creationId xmlns:p14="http://schemas.microsoft.com/office/powerpoint/2010/main" val="25960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8131" name="Picture 3" descr="http://www1.gznet.com/alive/2003/2003-3-13/11820104752490032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16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6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838200" y="2438400"/>
            <a:ext cx="7772400" cy="1600200"/>
          </a:xfrm>
          <a:prstGeom prst="rect">
            <a:avLst/>
          </a:prstGeom>
          <a:solidFill>
            <a:srgbClr val="4BF3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66800" y="28956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b="1" dirty="0">
                <a:latin typeface="Times New Roman" pitchFamily="18" charset="0"/>
              </a:rPr>
              <a:t>         </a:t>
            </a:r>
            <a:r>
              <a:rPr lang="zh-TW" altLang="en-US" sz="4000" b="1" dirty="0">
                <a:solidFill>
                  <a:srgbClr val="0000FF"/>
                </a:solidFill>
                <a:latin typeface="Times New Roman" pitchFamily="18" charset="0"/>
              </a:rPr>
              <a:t>第四名   ~   德國女人  ~</a:t>
            </a:r>
          </a:p>
        </p:txBody>
      </p:sp>
    </p:spTree>
    <p:extLst>
      <p:ext uri="{BB962C8B-B14F-4D97-AF65-F5344CB8AC3E}">
        <p14:creationId xmlns:p14="http://schemas.microsoft.com/office/powerpoint/2010/main" val="27618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0179" name="Picture 3" descr="http://www1.gznet.com/alive/2003/2003-3-13/11812104752489253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929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5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838200" y="2438400"/>
            <a:ext cx="7772400" cy="16002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066800" y="2895600"/>
            <a:ext cx="7467600" cy="701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b="1" dirty="0">
                <a:latin typeface="Times New Roman" pitchFamily="18" charset="0"/>
              </a:rPr>
              <a:t>          </a:t>
            </a:r>
            <a:r>
              <a:rPr lang="zh-TW" altLang="en-US" sz="4000" b="1" dirty="0">
                <a:solidFill>
                  <a:srgbClr val="FFFF00"/>
                </a:solidFill>
                <a:latin typeface="Times New Roman" pitchFamily="18" charset="0"/>
              </a:rPr>
              <a:t>第三名   ~   英國女人  ~</a:t>
            </a:r>
          </a:p>
        </p:txBody>
      </p:sp>
    </p:spTree>
    <p:extLst>
      <p:ext uri="{BB962C8B-B14F-4D97-AF65-F5344CB8AC3E}">
        <p14:creationId xmlns:p14="http://schemas.microsoft.com/office/powerpoint/2010/main" val="34908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2227" name="Picture 3" descr="http://www1.gznet.com/alive/2003/2003-3-13/11831047524883405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906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8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-29499"/>
            <a:ext cx="9232692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914400" y="2438400"/>
            <a:ext cx="7772400" cy="1600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066800" y="28956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Times New Roman" pitchFamily="18" charset="0"/>
              </a:rPr>
              <a:t>          第二名   ~   美國女人  ~</a:t>
            </a:r>
          </a:p>
        </p:txBody>
      </p:sp>
    </p:spTree>
    <p:extLst>
      <p:ext uri="{BB962C8B-B14F-4D97-AF65-F5344CB8AC3E}">
        <p14:creationId xmlns:p14="http://schemas.microsoft.com/office/powerpoint/2010/main" val="18588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4275" name="Picture 3" descr="http://www1.gznet.com/alive/2003/2003-3-13/173422104754806295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938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3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5751" y="-32718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914400" y="2438400"/>
            <a:ext cx="7772400" cy="16002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80780" y="2859191"/>
            <a:ext cx="7467600" cy="701675"/>
          </a:xfrm>
          <a:prstGeom prst="rect">
            <a:avLst/>
          </a:prstGeom>
          <a:solidFill>
            <a:srgbClr val="6600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b="1" dirty="0">
                <a:solidFill>
                  <a:srgbClr val="00FFCC"/>
                </a:solidFill>
                <a:latin typeface="Times New Roman" pitchFamily="18" charset="0"/>
              </a:rPr>
              <a:t>       第一名   ~   台灣女人  ~</a:t>
            </a:r>
            <a:endParaRPr lang="zh-TW" altLang="en-US" sz="4400" dirty="0">
              <a:solidFill>
                <a:srgbClr val="00FF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1028700" y="2852738"/>
            <a:ext cx="71294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臭泥呆的爸爸，養了三隻動物，分別是「老虎」、「猴子」、「尖嘴鳥」。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因為臭泥呆的爹相同的愛著這三隻動物，所以也就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公平地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將牠們</a:t>
            </a: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養在同一片柵欄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裡，柵欄中間</a:t>
            </a:r>
            <a:r>
              <a:rPr lang="zh-TW" altLang="en-US" sz="3200" b="1" dirty="0">
                <a:solidFill>
                  <a:srgbClr val="984902"/>
                </a:solidFill>
                <a:latin typeface="標楷體" pitchFamily="65" charset="-120"/>
                <a:ea typeface="標楷體" pitchFamily="65" charset="-120"/>
              </a:rPr>
              <a:t>設立著一個噴水池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8488"/>
            <a:ext cx="4370635" cy="264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0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6323" name="Picture 3" descr="http://www1.gznet.com/alive/2003/2003-3-13/17526104754912638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47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914400" y="2438400"/>
            <a:ext cx="7772400" cy="1600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066800" y="2895600"/>
            <a:ext cx="74676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4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呵呵呵 … 雖然是個笑話…</a:t>
            </a:r>
          </a:p>
        </p:txBody>
      </p:sp>
    </p:spTree>
    <p:extLst>
      <p:ext uri="{BB962C8B-B14F-4D97-AF65-F5344CB8AC3E}">
        <p14:creationId xmlns:p14="http://schemas.microsoft.com/office/powerpoint/2010/main" val="2640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914400" y="2438400"/>
            <a:ext cx="7772400" cy="1600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143000" y="2895600"/>
            <a:ext cx="73152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仔細思考一下 …性別問題 ??</a:t>
            </a:r>
          </a:p>
        </p:txBody>
      </p:sp>
    </p:spTree>
    <p:extLst>
      <p:ext uri="{BB962C8B-B14F-4D97-AF65-F5344CB8AC3E}">
        <p14:creationId xmlns:p14="http://schemas.microsoft.com/office/powerpoint/2010/main" val="41297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650" y="460375"/>
            <a:ext cx="7777163" cy="5632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dirty="0"/>
              <a:t>當</a:t>
            </a:r>
            <a:r>
              <a:rPr lang="zh-TW" altLang="zh-TW" sz="4000" dirty="0"/>
              <a:t>「</a:t>
            </a:r>
            <a:r>
              <a:rPr lang="zh-TW" altLang="en-US" sz="4000" b="1" dirty="0"/>
              <a:t>主流價值</a:t>
            </a:r>
            <a:r>
              <a:rPr lang="zh-TW" altLang="zh-TW" sz="4000" dirty="0"/>
              <a:t>」</a:t>
            </a:r>
            <a:r>
              <a:rPr lang="zh-TW" altLang="en-US" sz="4000" b="1" dirty="0"/>
              <a:t>的審美觀</a:t>
            </a:r>
            <a:endParaRPr lang="en-US" altLang="zh-TW" sz="4000" b="1" dirty="0"/>
          </a:p>
          <a:p>
            <a:pPr>
              <a:defRPr/>
            </a:pPr>
            <a:endParaRPr lang="en-US" altLang="zh-TW" sz="4000" b="1" dirty="0"/>
          </a:p>
          <a:p>
            <a:pPr>
              <a:defRPr/>
            </a:pPr>
            <a:r>
              <a:rPr lang="zh-TW" altLang="en-US" sz="4000" b="1" dirty="0"/>
              <a:t>凌駕一切時，</a:t>
            </a:r>
            <a:endParaRPr lang="en-US" altLang="zh-TW" sz="4000" b="1" dirty="0"/>
          </a:p>
          <a:p>
            <a:pPr>
              <a:defRPr/>
            </a:pPr>
            <a:endParaRPr lang="en-US" altLang="zh-TW" sz="4000" b="1" dirty="0"/>
          </a:p>
          <a:p>
            <a:pPr>
              <a:defRPr/>
            </a:pPr>
            <a:r>
              <a:rPr lang="zh-TW" altLang="en-US" sz="4000" b="1" dirty="0"/>
              <a:t>女性的「黑」、「壯」、「胖」，</a:t>
            </a:r>
            <a:endParaRPr lang="en-US" altLang="zh-TW" sz="4000" b="1" dirty="0"/>
          </a:p>
          <a:p>
            <a:pPr>
              <a:defRPr/>
            </a:pPr>
            <a:endParaRPr lang="en-US" altLang="zh-TW" sz="4000" b="1" dirty="0"/>
          </a:p>
          <a:p>
            <a:pPr>
              <a:defRPr/>
            </a:pPr>
            <a:r>
              <a:rPr lang="zh-TW" altLang="en-US" sz="3600" b="1" dirty="0"/>
              <a:t>可能也就被</a:t>
            </a:r>
            <a:r>
              <a:rPr lang="zh-TW" altLang="en-US" sz="3600" b="1" dirty="0">
                <a:solidFill>
                  <a:srgbClr val="9933FF"/>
                </a:solidFill>
              </a:rPr>
              <a:t>「邊緣化」</a:t>
            </a:r>
            <a:r>
              <a:rPr lang="zh-TW" altLang="en-US" sz="3600" b="1" dirty="0"/>
              <a:t>、</a:t>
            </a:r>
            <a:r>
              <a:rPr lang="zh-TW" altLang="en-US" sz="3600" b="1" dirty="0">
                <a:solidFill>
                  <a:srgbClr val="9933FF"/>
                </a:solidFill>
              </a:rPr>
              <a:t>「貶低化」</a:t>
            </a:r>
            <a:r>
              <a:rPr lang="zh-TW" altLang="en-US" sz="3600" b="1" dirty="0"/>
              <a:t>、甚至造成</a:t>
            </a:r>
            <a:r>
              <a:rPr lang="zh-TW" altLang="en-US" sz="3600" b="1" dirty="0">
                <a:solidFill>
                  <a:srgbClr val="9933FF"/>
                </a:solidFill>
              </a:rPr>
              <a:t>「歧視」</a:t>
            </a:r>
            <a:r>
              <a:rPr lang="zh-TW" altLang="en-US" sz="3600" b="1" dirty="0"/>
              <a:t>。</a:t>
            </a:r>
            <a:endParaRPr lang="en-US" altLang="zh-TW" sz="3600" b="1" dirty="0"/>
          </a:p>
          <a:p>
            <a:pPr>
              <a:defRPr/>
            </a:pP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247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1"/>
          <p:cNvSpPr>
            <a:spLocks noChangeArrowheads="1"/>
          </p:cNvSpPr>
          <p:nvPr/>
        </p:nvSpPr>
        <p:spPr bwMode="auto">
          <a:xfrm>
            <a:off x="1042988" y="549275"/>
            <a:ext cx="6853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/>
              <a:t>第一名的「歐巴桑」傳統女性</a:t>
            </a:r>
          </a:p>
        </p:txBody>
      </p:sp>
      <p:sp>
        <p:nvSpPr>
          <p:cNvPr id="60419" name="矩形 2"/>
          <p:cNvSpPr>
            <a:spLocks noChangeArrowheads="1"/>
          </p:cNvSpPr>
          <p:nvPr/>
        </p:nvSpPr>
        <p:spPr bwMode="auto">
          <a:xfrm>
            <a:off x="762000" y="1916113"/>
            <a:ext cx="7416800" cy="4156075"/>
          </a:xfrm>
          <a:prstGeom prst="rect">
            <a:avLst/>
          </a:prstGeom>
          <a:solidFill>
            <a:srgbClr val="5FDFD9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zh-TW" altLang="en-US" sz="4400"/>
              <a:t>正是將自己的青春歲月都奉獻給</a:t>
            </a:r>
            <a:r>
              <a:rPr lang="zh-TW" altLang="en-US" sz="4400" b="1">
                <a:solidFill>
                  <a:srgbClr val="FF0000"/>
                </a:solidFill>
              </a:rPr>
              <a:t>「家庭瑣事」</a:t>
            </a:r>
            <a:r>
              <a:rPr lang="zh-TW" altLang="en-US" sz="4400"/>
              <a:t>的拉拉雜雜。在笑話的背後，隱身意涵的正是</a:t>
            </a:r>
            <a:r>
              <a:rPr lang="zh-TW" altLang="en-US" sz="4400" b="1">
                <a:solidFill>
                  <a:srgbClr val="FF0000"/>
                </a:solidFill>
              </a:rPr>
              <a:t>「忽略女性」家事辛勞的付出</a:t>
            </a:r>
            <a:r>
              <a:rPr lang="zh-TW" altLang="en-US" sz="4400"/>
              <a:t>、認為這些本來就是女性的本分。 </a:t>
            </a:r>
          </a:p>
        </p:txBody>
      </p:sp>
    </p:spTree>
    <p:extLst>
      <p:ext uri="{BB962C8B-B14F-4D97-AF65-F5344CB8AC3E}">
        <p14:creationId xmlns:p14="http://schemas.microsoft.com/office/powerpoint/2010/main" val="13933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57200" y="2286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kumimoji="0" lang="zh-TW" altLang="en-US" sz="3600" b="1">
                <a:latin typeface="標楷體" pitchFamily="65" charset="-120"/>
                <a:ea typeface="標楷體" pitchFamily="65" charset="-120"/>
              </a:rPr>
              <a:t>塑身？只能不斷的瘦身？</a:t>
            </a:r>
          </a:p>
          <a:p>
            <a:pPr eaLnBrk="0" hangingPunct="0"/>
            <a:r>
              <a:rPr kumimoji="0" lang="zh-TW" altLang="en-US" sz="3600" b="1">
                <a:latin typeface="標楷體" pitchFamily="65" charset="-120"/>
                <a:ea typeface="標楷體" pitchFamily="65" charset="-120"/>
              </a:rPr>
              <a:t>什麼樣的身型才算是性感？</a:t>
            </a:r>
          </a:p>
        </p:txBody>
      </p:sp>
      <p:pic>
        <p:nvPicPr>
          <p:cNvPr id="62467" name="Picture 3" descr="Q:\性別教育\照片-圖片\平面廣告照片\維納斯-小s窈窕塑身衣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52" y="1556792"/>
            <a:ext cx="4464496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1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4213" y="282575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kumimoji="0" lang="zh-TW" altLang="en-US" sz="3600" b="1">
                <a:latin typeface="標楷體" pitchFamily="65" charset="-120"/>
                <a:ea typeface="標楷體" pitchFamily="65" charset="-120"/>
              </a:rPr>
              <a:t>    連喝個水 也要油切？</a:t>
            </a:r>
          </a:p>
        </p:txBody>
      </p:sp>
      <p:pic>
        <p:nvPicPr>
          <p:cNvPr id="63491" name="Picture 4" descr="Q:\性別教育\照片-圖片\平面廣告照片\窈窕美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184775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96975"/>
            <a:ext cx="31813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9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60350"/>
            <a:ext cx="8664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kumimoji="0" lang="zh-TW" altLang="en-US" sz="3600" b="1">
                <a:latin typeface="標楷體" pitchFamily="65" charset="-120"/>
                <a:ea typeface="標楷體" pitchFamily="65" charset="-120"/>
              </a:rPr>
              <a:t>女生一定要白皙才美？超肌白才是后道 </a:t>
            </a:r>
            <a:r>
              <a:rPr kumimoji="0" lang="en-US" altLang="zh-TW" sz="3600" b="1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pic>
        <p:nvPicPr>
          <p:cNvPr id="64515" name="Picture 2" descr="Q:\性別教育\照片-圖片\平面廣告照片\女化妝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9188"/>
            <a:ext cx="419100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6" descr="Q:\性別教育\照片-圖片\平面廣告照片\女化妝品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14800"/>
            <a:ext cx="31242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 descr="Q:\性別教育\照片-圖片\平面廣告照片\女化妝品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1143000"/>
            <a:ext cx="32766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4" descr="Q:\性別教育\照片-圖片\平面廣告照片\女化妝品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4032250"/>
            <a:ext cx="47244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22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552450" y="533400"/>
            <a:ext cx="859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淨嫩肌 </a:t>
            </a: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陰柔特質</a:t>
            </a: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vs</a:t>
            </a: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 二頭肌</a:t>
            </a: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陽剛氣概</a:t>
            </a: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?</a:t>
            </a:r>
            <a:endParaRPr kumimoji="0" lang="en-US" altLang="zh-TW" sz="3200">
              <a:latin typeface="Arial" charset="0"/>
              <a:ea typeface="MS PGothic" pitchFamily="34" charset="-128"/>
            </a:endParaRPr>
          </a:p>
        </p:txBody>
      </p:sp>
      <p:pic>
        <p:nvPicPr>
          <p:cNvPr id="65539" name="Picture 3" descr="Q:\性別教育\照片-圖片\平面廣告照片\沐浴乳-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922713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Q:\性別教育\照片-圖片\平面廣告照片\沐浴乳-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5337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Q:\性別教育\照片-圖片\平面廣告照片\沐浴乳-男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4800600"/>
            <a:ext cx="9096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1"/>
          <p:cNvSpPr>
            <a:spLocks noChangeArrowheads="1"/>
          </p:cNvSpPr>
          <p:nvPr/>
        </p:nvSpPr>
        <p:spPr bwMode="auto">
          <a:xfrm>
            <a:off x="468313" y="549275"/>
            <a:ext cx="8029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/>
              <a:t>「瘦身」</a:t>
            </a:r>
            <a:r>
              <a:rPr lang="zh-TW" altLang="zh-TW" sz="4000"/>
              <a:t>、</a:t>
            </a:r>
            <a:r>
              <a:rPr lang="zh-TW" altLang="en-US" sz="4000" b="1"/>
              <a:t> 「美白」與「裹小腳」</a:t>
            </a:r>
          </a:p>
        </p:txBody>
      </p:sp>
      <p:sp>
        <p:nvSpPr>
          <p:cNvPr id="67587" name="矩形 2"/>
          <p:cNvSpPr>
            <a:spLocks noChangeArrowheads="1"/>
          </p:cNvSpPr>
          <p:nvPr/>
        </p:nvSpPr>
        <p:spPr bwMode="auto">
          <a:xfrm>
            <a:off x="762000" y="1916113"/>
            <a:ext cx="7416800" cy="1447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zh-TW" altLang="en-US" sz="4400"/>
              <a:t>「瘦」是否有「男壯女弱」的「主次地位」概念</a:t>
            </a:r>
            <a:r>
              <a:rPr lang="en-US" altLang="zh-TW" sz="4400"/>
              <a:t>?</a:t>
            </a:r>
            <a:endParaRPr lang="zh-TW" altLang="en-US" sz="4400"/>
          </a:p>
        </p:txBody>
      </p:sp>
      <p:sp>
        <p:nvSpPr>
          <p:cNvPr id="4" name="矩形 3"/>
          <p:cNvSpPr/>
          <p:nvPr/>
        </p:nvSpPr>
        <p:spPr>
          <a:xfrm>
            <a:off x="747713" y="3644900"/>
            <a:ext cx="7375525" cy="2554288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/>
              <a:t>（在父權體制下，男性希望女性的能力、甚至是體力都不要過分的被強化，以便可居於男性主位的地位不受動搖。</a:t>
            </a:r>
          </a:p>
        </p:txBody>
      </p:sp>
    </p:spTree>
    <p:extLst>
      <p:ext uri="{BB962C8B-B14F-4D97-AF65-F5344CB8AC3E}">
        <p14:creationId xmlns:p14="http://schemas.microsoft.com/office/powerpoint/2010/main" val="30976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霸凌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200062" cy="4050035"/>
          </a:xfrm>
        </p:spPr>
      </p:pic>
    </p:spTree>
    <p:extLst>
      <p:ext uri="{BB962C8B-B14F-4D97-AF65-F5344CB8AC3E}">
        <p14:creationId xmlns:p14="http://schemas.microsoft.com/office/powerpoint/2010/main" val="1356363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矩形 1"/>
          <p:cNvSpPr>
            <a:spLocks noChangeArrowheads="1"/>
          </p:cNvSpPr>
          <p:nvPr/>
        </p:nvSpPr>
        <p:spPr bwMode="auto">
          <a:xfrm>
            <a:off x="468313" y="549275"/>
            <a:ext cx="8029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/>
              <a:t>「瘦身」</a:t>
            </a:r>
            <a:r>
              <a:rPr lang="zh-TW" altLang="zh-TW" sz="4000"/>
              <a:t>、</a:t>
            </a:r>
            <a:r>
              <a:rPr lang="zh-TW" altLang="en-US" sz="4000" b="1"/>
              <a:t> 「美白」與「裹小腳」</a:t>
            </a:r>
          </a:p>
        </p:txBody>
      </p:sp>
      <p:sp>
        <p:nvSpPr>
          <p:cNvPr id="68611" name="矩形 2"/>
          <p:cNvSpPr>
            <a:spLocks noChangeArrowheads="1"/>
          </p:cNvSpPr>
          <p:nvPr/>
        </p:nvSpPr>
        <p:spPr bwMode="auto">
          <a:xfrm>
            <a:off x="762000" y="1916113"/>
            <a:ext cx="7416800" cy="1447800"/>
          </a:xfrm>
          <a:prstGeom prst="rect">
            <a:avLst/>
          </a:prstGeom>
          <a:solidFill>
            <a:srgbClr val="FF99CC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zh-TW" altLang="en-US" sz="4400" dirty="0"/>
              <a:t>「美白」是否有「男主外女主內」的「主次地位」概念</a:t>
            </a:r>
            <a:r>
              <a:rPr lang="en-US" altLang="zh-TW" sz="4400" dirty="0"/>
              <a:t>?</a:t>
            </a:r>
            <a:endParaRPr lang="zh-TW" altLang="en-US" sz="4400" dirty="0"/>
          </a:p>
        </p:txBody>
      </p:sp>
      <p:sp>
        <p:nvSpPr>
          <p:cNvPr id="4" name="矩形 3"/>
          <p:cNvSpPr/>
          <p:nvPr/>
        </p:nvSpPr>
        <p:spPr>
          <a:xfrm>
            <a:off x="762000" y="3576638"/>
            <a:ext cx="7842250" cy="2554287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/>
              <a:t>（在早期父權體制下，男性希望女性「三從四德」、「足不出戶」，以便男性主位的控制權、甚至也有盼女「守貞」的概念。</a:t>
            </a:r>
          </a:p>
        </p:txBody>
      </p:sp>
    </p:spTree>
    <p:extLst>
      <p:ext uri="{BB962C8B-B14F-4D97-AF65-F5344CB8AC3E}">
        <p14:creationId xmlns:p14="http://schemas.microsoft.com/office/powerpoint/2010/main" val="37066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325" y="363538"/>
            <a:ext cx="8515350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9635" name="矩形 1"/>
          <p:cNvSpPr>
            <a:spLocks noChangeArrowheads="1"/>
          </p:cNvSpPr>
          <p:nvPr/>
        </p:nvSpPr>
        <p:spPr bwMode="auto">
          <a:xfrm>
            <a:off x="314325" y="549275"/>
            <a:ext cx="8515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zh-TW" sz="4000" b="1" dirty="0"/>
              <a:t>媒體印象</a:t>
            </a:r>
            <a:r>
              <a:rPr lang="zh-TW" altLang="en-US" sz="4000" b="1" dirty="0"/>
              <a:t> </a:t>
            </a:r>
            <a:r>
              <a:rPr lang="en-US" altLang="zh-TW" sz="4000" b="1" dirty="0"/>
              <a:t>:</a:t>
            </a:r>
            <a:r>
              <a:rPr lang="zh-TW" altLang="zh-TW" sz="4000" b="1" dirty="0"/>
              <a:t>貪圖便利</a:t>
            </a:r>
            <a:r>
              <a:rPr lang="zh-TW" altLang="en-US" sz="4000" b="1" dirty="0"/>
              <a:t> </a:t>
            </a:r>
            <a:r>
              <a:rPr lang="en-US" altLang="zh-TW" sz="4000" b="1" dirty="0"/>
              <a:t>?</a:t>
            </a:r>
            <a:r>
              <a:rPr lang="zh-TW" altLang="en-US" sz="4000" b="1" dirty="0"/>
              <a:t> 社會性別期待</a:t>
            </a:r>
            <a:r>
              <a:rPr lang="en-US" altLang="zh-TW" sz="4000" b="1" dirty="0"/>
              <a:t>?</a:t>
            </a:r>
            <a:endParaRPr lang="zh-TW" altLang="en-US" sz="4000" b="1" dirty="0"/>
          </a:p>
        </p:txBody>
      </p:sp>
      <p:sp>
        <p:nvSpPr>
          <p:cNvPr id="69636" name="矩形 2"/>
          <p:cNvSpPr>
            <a:spLocks noChangeArrowheads="1"/>
          </p:cNvSpPr>
          <p:nvPr/>
        </p:nvSpPr>
        <p:spPr bwMode="auto">
          <a:xfrm>
            <a:off x="468313" y="1844675"/>
            <a:ext cx="82073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dirty="0"/>
              <a:t>媒體廣告如何地被鋪陳在每個畫面裡，我們可以觀察到的包括</a:t>
            </a:r>
            <a:r>
              <a:rPr lang="zh-TW" altLang="en-US" sz="3600" b="1" dirty="0"/>
              <a:t>「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性別色彩</a:t>
            </a:r>
            <a:r>
              <a:rPr lang="zh-TW" altLang="en-US" sz="3600" b="1" dirty="0"/>
              <a:t>」</a:t>
            </a:r>
            <a:r>
              <a:rPr lang="zh-TW" altLang="en-US" sz="3600" dirty="0"/>
              <a:t>哲學。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dirty="0"/>
              <a:t>將</a:t>
            </a:r>
            <a:r>
              <a:rPr lang="zh-TW" altLang="en-US" sz="3600" b="1" dirty="0">
                <a:solidFill>
                  <a:srgbClr val="FF3300"/>
                </a:solidFill>
              </a:rPr>
              <a:t>「粉紅色」</a:t>
            </a:r>
            <a:r>
              <a:rPr lang="zh-TW" altLang="en-US" sz="3600" dirty="0"/>
              <a:t>的</a:t>
            </a:r>
            <a:r>
              <a:rPr lang="zh-TW" altLang="en-US" sz="3600" b="1" dirty="0">
                <a:solidFill>
                  <a:srgbClr val="FF3300"/>
                </a:solidFill>
              </a:rPr>
              <a:t>柔情似水</a:t>
            </a:r>
            <a:r>
              <a:rPr lang="zh-TW" altLang="en-US" sz="3600" dirty="0"/>
              <a:t>歸給了</a:t>
            </a:r>
            <a:r>
              <a:rPr lang="zh-TW" altLang="en-US" sz="3600" b="1" dirty="0">
                <a:solidFill>
                  <a:srgbClr val="FF3300"/>
                </a:solidFill>
              </a:rPr>
              <a:t>女性</a:t>
            </a:r>
            <a:r>
              <a:rPr lang="zh-TW" altLang="en-US" sz="3600" dirty="0"/>
              <a:t>，也將「</a:t>
            </a:r>
            <a:r>
              <a:rPr lang="zh-TW" altLang="en-US" sz="3600" b="1" dirty="0">
                <a:solidFill>
                  <a:srgbClr val="0070C0"/>
                </a:solidFill>
              </a:rPr>
              <a:t>黑藍綠</a:t>
            </a:r>
            <a:r>
              <a:rPr lang="zh-TW" altLang="en-US" sz="3600" dirty="0"/>
              <a:t>」的</a:t>
            </a:r>
            <a:r>
              <a:rPr lang="zh-TW" altLang="en-US" sz="3600" b="1" dirty="0">
                <a:solidFill>
                  <a:srgbClr val="0070C0"/>
                </a:solidFill>
              </a:rPr>
              <a:t>輕快簡潔</a:t>
            </a:r>
            <a:r>
              <a:rPr lang="zh-TW" altLang="en-US" sz="3600" dirty="0"/>
              <a:t>、</a:t>
            </a:r>
            <a:r>
              <a:rPr lang="zh-TW" altLang="en-US" sz="3600" b="1" dirty="0">
                <a:solidFill>
                  <a:srgbClr val="0070C0"/>
                </a:solidFill>
              </a:rPr>
              <a:t>陽剛氣魄</a:t>
            </a:r>
            <a:r>
              <a:rPr lang="zh-TW" altLang="en-US" sz="3600" dirty="0"/>
              <a:t>歸給了</a:t>
            </a:r>
            <a:r>
              <a:rPr lang="zh-TW" altLang="en-US" sz="3600" b="1" dirty="0">
                <a:solidFill>
                  <a:srgbClr val="0070C0"/>
                </a:solidFill>
              </a:rPr>
              <a:t>男性</a:t>
            </a:r>
            <a:r>
              <a:rPr lang="zh-TW" altLang="en-US" sz="36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584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79613" y="476250"/>
            <a:ext cx="48244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000" b="1" dirty="0">
                <a:solidFill>
                  <a:srgbClr val="FF0000"/>
                </a:solidFill>
              </a:rPr>
              <a:t>  性 別 謎 猜 </a:t>
            </a:r>
          </a:p>
        </p:txBody>
      </p:sp>
      <p:sp>
        <p:nvSpPr>
          <p:cNvPr id="3" name="矩形 2"/>
          <p:cNvSpPr/>
          <p:nvPr/>
        </p:nvSpPr>
        <p:spPr>
          <a:xfrm>
            <a:off x="611188" y="2205038"/>
            <a:ext cx="7993062" cy="1108075"/>
          </a:xfrm>
          <a:prstGeom prst="rect">
            <a:avLst/>
          </a:prstGeom>
          <a:solidFill>
            <a:srgbClr val="FF99C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600" dirty="0"/>
              <a:t>「三從四德」</a:t>
            </a:r>
            <a:r>
              <a:rPr lang="en-US" altLang="zh-TW" sz="3200" dirty="0"/>
              <a:t>(</a:t>
            </a:r>
            <a:r>
              <a:rPr lang="zh-TW" altLang="en-US" sz="3200" dirty="0"/>
              <a:t>猜本國地區名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735013" y="4005263"/>
            <a:ext cx="7437437" cy="1938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6000" dirty="0"/>
              <a:t>ANS:</a:t>
            </a:r>
            <a:r>
              <a:rPr lang="zh-TW" altLang="en-US" sz="6000" dirty="0"/>
              <a:t> 七美 </a:t>
            </a:r>
            <a:r>
              <a:rPr lang="en-US" altLang="zh-TW" sz="6000" dirty="0"/>
              <a:t>(</a:t>
            </a:r>
            <a:r>
              <a:rPr lang="zh-TW" altLang="en-US" sz="6000" dirty="0"/>
              <a:t> </a:t>
            </a:r>
            <a:r>
              <a:rPr lang="en-US" altLang="zh-TW" sz="6000" dirty="0"/>
              <a:t>3+4=7</a:t>
            </a:r>
            <a:r>
              <a:rPr lang="zh-TW" altLang="en-US" sz="6000" dirty="0"/>
              <a:t> </a:t>
            </a:r>
            <a:r>
              <a:rPr lang="en-US" altLang="zh-TW" sz="6000" dirty="0"/>
              <a:t>)</a:t>
            </a:r>
          </a:p>
          <a:p>
            <a:pPr>
              <a:defRPr/>
            </a:pPr>
            <a:r>
              <a:rPr lang="zh-TW" altLang="en-US" sz="6000" dirty="0"/>
              <a:t>               </a:t>
            </a:r>
            <a:r>
              <a:rPr lang="en-US" altLang="zh-TW" sz="6000" dirty="0"/>
              <a:t>(</a:t>
            </a:r>
            <a:r>
              <a:rPr lang="zh-TW" altLang="en-US" sz="6000" dirty="0"/>
              <a:t> 妻美</a:t>
            </a:r>
            <a:r>
              <a:rPr lang="en-US" altLang="zh-TW" sz="6000" dirty="0"/>
              <a:t>?</a:t>
            </a:r>
            <a:r>
              <a:rPr lang="zh-TW" altLang="en-US" sz="6000" dirty="0"/>
              <a:t> </a:t>
            </a:r>
            <a:r>
              <a:rPr lang="en-US" altLang="zh-TW" sz="6000" dirty="0"/>
              <a:t>)</a:t>
            </a:r>
            <a:endParaRPr lang="zh-TW" altLang="en-US" sz="6000" dirty="0"/>
          </a:p>
        </p:txBody>
      </p:sp>
      <p:sp>
        <p:nvSpPr>
          <p:cNvPr id="5" name="矩形 4"/>
          <p:cNvSpPr/>
          <p:nvPr/>
        </p:nvSpPr>
        <p:spPr>
          <a:xfrm>
            <a:off x="735013" y="4017334"/>
            <a:ext cx="7437437" cy="20161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457200" y="3048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kumimoji="0" lang="zh-TW" altLang="en-US" sz="3600" b="1">
                <a:latin typeface="標楷體" pitchFamily="65" charset="-120"/>
                <a:ea typeface="標楷體" pitchFamily="65" charset="-120"/>
              </a:rPr>
              <a:t>妳</a:t>
            </a:r>
            <a:r>
              <a:rPr kumimoji="0" lang="en-US" altLang="zh-TW" sz="3600" b="1"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3600" b="1">
                <a:latin typeface="標楷體" pitchFamily="65" charset="-120"/>
                <a:ea typeface="標楷體" pitchFamily="65" charset="-120"/>
              </a:rPr>
              <a:t>你能看出哪些區分？</a:t>
            </a:r>
            <a:r>
              <a:rPr kumimoji="0" lang="en-US" altLang="zh-TW" sz="3600" b="1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600" b="1">
                <a:latin typeface="標楷體" pitchFamily="65" charset="-120"/>
                <a:ea typeface="標楷體" pitchFamily="65" charset="-120"/>
              </a:rPr>
              <a:t>洗面乳</a:t>
            </a:r>
            <a:r>
              <a:rPr kumimoji="0" lang="en-US" altLang="zh-TW" sz="3600" b="1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0" hangingPunct="0"/>
            <a:endParaRPr kumimoji="0" lang="en-US" altLang="zh-TW">
              <a:latin typeface="Arial" charset="0"/>
              <a:ea typeface="MS PGothic" pitchFamily="34" charset="-128"/>
            </a:endParaRPr>
          </a:p>
        </p:txBody>
      </p:sp>
      <p:pic>
        <p:nvPicPr>
          <p:cNvPr id="71683" name="Picture 7" descr="Q:\性別教育\照片-圖片\平面廣告照片\洗面乳-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2062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8" descr="Q:\性別教育\照片-圖片\平面廣告照片\洗面乳-男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1108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9" descr="Q:\性別教育\照片-圖片\平面廣告照片\洗面乳-男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11318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10" descr="Q:\性別教育\照片-圖片\平面廣告照片\洗面乳-男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2066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11" descr="Q:\性別教育\照片-圖片\平面廣告照片\洗面乳-男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14398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13" descr="Q:\性別教育\照片-圖片\平面廣告照片\洗面乳-男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14800"/>
            <a:ext cx="1606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14" descr="Q:\性別教育\照片-圖片\平面廣告照片\洗面乳-女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1060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15" descr="Q:\性別教育\照片-圖片\平面廣告照片\洗面乳-女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11287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Picture 16" descr="Q:\性別教育\照片-圖片\平面廣告照片\洗面乳-女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7096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2" name="Picture 17" descr="Q:\性別教育\照片-圖片\平面廣告照片\洗面乳-女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43000"/>
            <a:ext cx="10096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18" descr="Q:\性別教育\照片-圖片\平面廣告照片\洗面乳-女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7200"/>
            <a:ext cx="9715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4" name="Text Box 20"/>
          <p:cNvSpPr txBox="1">
            <a:spLocks noChangeArrowheads="1"/>
          </p:cNvSpPr>
          <p:nvPr/>
        </p:nvSpPr>
        <p:spPr bwMode="auto">
          <a:xfrm>
            <a:off x="2133600" y="2895600"/>
            <a:ext cx="550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/>
              <a:t>B</a:t>
            </a:r>
          </a:p>
        </p:txBody>
      </p:sp>
      <p:sp>
        <p:nvSpPr>
          <p:cNvPr id="71695" name="Text Box 21"/>
          <p:cNvSpPr txBox="1">
            <a:spLocks noChangeArrowheads="1"/>
          </p:cNvSpPr>
          <p:nvPr/>
        </p:nvSpPr>
        <p:spPr bwMode="auto">
          <a:xfrm>
            <a:off x="4267200" y="3048000"/>
            <a:ext cx="550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/>
              <a:t>C</a:t>
            </a:r>
          </a:p>
        </p:txBody>
      </p:sp>
      <p:sp>
        <p:nvSpPr>
          <p:cNvPr id="71696" name="Text Box 22"/>
          <p:cNvSpPr txBox="1">
            <a:spLocks noChangeArrowheads="1"/>
          </p:cNvSpPr>
          <p:nvPr/>
        </p:nvSpPr>
        <p:spPr bwMode="auto">
          <a:xfrm>
            <a:off x="6629400" y="3048000"/>
            <a:ext cx="550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/>
              <a:t>D</a:t>
            </a:r>
          </a:p>
        </p:txBody>
      </p:sp>
      <p:sp>
        <p:nvSpPr>
          <p:cNvPr id="71697" name="Text Box 23"/>
          <p:cNvSpPr txBox="1">
            <a:spLocks noChangeArrowheads="1"/>
          </p:cNvSpPr>
          <p:nvPr/>
        </p:nvSpPr>
        <p:spPr bwMode="auto">
          <a:xfrm>
            <a:off x="8001000" y="2819400"/>
            <a:ext cx="550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/>
              <a:t>E</a:t>
            </a:r>
          </a:p>
        </p:txBody>
      </p:sp>
      <p:sp>
        <p:nvSpPr>
          <p:cNvPr id="71698" name="Text Box 24"/>
          <p:cNvSpPr txBox="1">
            <a:spLocks noChangeArrowheads="1"/>
          </p:cNvSpPr>
          <p:nvPr/>
        </p:nvSpPr>
        <p:spPr bwMode="auto">
          <a:xfrm>
            <a:off x="304800" y="5943600"/>
            <a:ext cx="550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71699" name="Text Box 25"/>
          <p:cNvSpPr txBox="1">
            <a:spLocks noChangeArrowheads="1"/>
          </p:cNvSpPr>
          <p:nvPr/>
        </p:nvSpPr>
        <p:spPr bwMode="auto">
          <a:xfrm>
            <a:off x="1447800" y="5943600"/>
            <a:ext cx="550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/>
              <a:t>G</a:t>
            </a:r>
          </a:p>
        </p:txBody>
      </p:sp>
      <p:sp>
        <p:nvSpPr>
          <p:cNvPr id="71700" name="Text Box 26"/>
          <p:cNvSpPr txBox="1">
            <a:spLocks noChangeArrowheads="1"/>
          </p:cNvSpPr>
          <p:nvPr/>
        </p:nvSpPr>
        <p:spPr bwMode="auto">
          <a:xfrm>
            <a:off x="2667000" y="6216650"/>
            <a:ext cx="550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71701" name="Text Box 27"/>
          <p:cNvSpPr txBox="1">
            <a:spLocks noChangeArrowheads="1"/>
          </p:cNvSpPr>
          <p:nvPr/>
        </p:nvSpPr>
        <p:spPr bwMode="auto">
          <a:xfrm>
            <a:off x="3810000" y="5943600"/>
            <a:ext cx="38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/>
              <a:t>I</a:t>
            </a:r>
          </a:p>
        </p:txBody>
      </p:sp>
      <p:sp>
        <p:nvSpPr>
          <p:cNvPr id="71702" name="Text Box 28"/>
          <p:cNvSpPr txBox="1">
            <a:spLocks noChangeArrowheads="1"/>
          </p:cNvSpPr>
          <p:nvPr/>
        </p:nvSpPr>
        <p:spPr bwMode="auto">
          <a:xfrm>
            <a:off x="4953000" y="6019800"/>
            <a:ext cx="550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71703" name="Text Box 29"/>
          <p:cNvSpPr txBox="1">
            <a:spLocks noChangeArrowheads="1"/>
          </p:cNvSpPr>
          <p:nvPr/>
        </p:nvSpPr>
        <p:spPr bwMode="auto">
          <a:xfrm>
            <a:off x="6477000" y="6156325"/>
            <a:ext cx="579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/>
              <a:t>K</a:t>
            </a:r>
          </a:p>
        </p:txBody>
      </p:sp>
      <p:sp>
        <p:nvSpPr>
          <p:cNvPr id="71704" name="Text Box 30"/>
          <p:cNvSpPr txBox="1">
            <a:spLocks noChangeArrowheads="1"/>
          </p:cNvSpPr>
          <p:nvPr/>
        </p:nvSpPr>
        <p:spPr bwMode="auto">
          <a:xfrm>
            <a:off x="7924800" y="6096000"/>
            <a:ext cx="550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chemeClr val="bg1"/>
                </a:solidFill>
              </a:rPr>
              <a:t>L</a:t>
            </a:r>
          </a:p>
        </p:txBody>
      </p:sp>
      <p:pic>
        <p:nvPicPr>
          <p:cNvPr id="71705" name="Picture 31" descr="Q:\性別教育\照片-圖片\平面廣告照片\洗面乳-男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1387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6" name="Text Box 32"/>
          <p:cNvSpPr txBox="1">
            <a:spLocks noChangeArrowheads="1"/>
          </p:cNvSpPr>
          <p:nvPr/>
        </p:nvSpPr>
        <p:spPr bwMode="auto">
          <a:xfrm>
            <a:off x="152400" y="3200400"/>
            <a:ext cx="550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78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442913" y="404813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TW" altLang="zh-TW" sz="3600" b="1">
                <a:latin typeface="標楷體" pitchFamily="65" charset="-120"/>
                <a:ea typeface="標楷體" pitchFamily="65" charset="-120"/>
              </a:rPr>
              <a:t>社會氛圍</a:t>
            </a: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 :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 越瘦越美</a:t>
            </a:r>
            <a:r>
              <a:rPr lang="zh-TW" altLang="zh-TW" sz="3600"/>
              <a:t>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骨感當道</a:t>
            </a:r>
            <a:endParaRPr kumimoji="0" lang="en-US" altLang="zh-TW" sz="36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2707" name="Picture 5" descr="D9ED04FC9D41171C00B79F1677E304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48006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27776874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291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914400" y="6248400"/>
            <a:ext cx="3179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zh-TW" altLang="en-US" sz="1400" b="1">
                <a:latin typeface="Arial" charset="0"/>
                <a:ea typeface="標楷體" pitchFamily="65" charset="-120"/>
              </a:rPr>
              <a:t>資料來源</a:t>
            </a:r>
            <a:r>
              <a:rPr kumimoji="0" lang="en-US" altLang="zh-TW" sz="1400" b="1">
                <a:latin typeface="Arial" charset="0"/>
                <a:ea typeface="標楷體" pitchFamily="65" charset="-120"/>
              </a:rPr>
              <a:t>:</a:t>
            </a:r>
            <a:r>
              <a:rPr kumimoji="0" lang="zh-TW" altLang="en-US" sz="1400" b="1">
                <a:latin typeface="Arial" charset="0"/>
                <a:ea typeface="標楷體" pitchFamily="65" charset="-120"/>
              </a:rPr>
              <a:t>看廣告學性別</a:t>
            </a:r>
            <a:r>
              <a:rPr kumimoji="0" lang="en-US" altLang="zh-TW" sz="1400" b="1">
                <a:latin typeface="Arial" charset="0"/>
                <a:ea typeface="標楷體" pitchFamily="65" charset="-120"/>
              </a:rPr>
              <a:t>(</a:t>
            </a:r>
            <a:r>
              <a:rPr kumimoji="0" lang="zh-TW" altLang="en-US" sz="1400" b="1">
                <a:latin typeface="Arial" charset="0"/>
                <a:ea typeface="標楷體" pitchFamily="65" charset="-120"/>
              </a:rPr>
              <a:t>張德瑩老師</a:t>
            </a:r>
            <a:r>
              <a:rPr kumimoji="0" lang="en-US" altLang="zh-TW" sz="1400" b="1">
                <a:latin typeface="Arial" charset="0"/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887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utoUpdateAnimBg="0"/>
      <p:bldP spid="98315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228600" y="228600"/>
            <a:ext cx="525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kumimoji="0" lang="zh-TW" altLang="en-US" sz="3600" b="1">
                <a:latin typeface="標楷體" pitchFamily="65" charset="-120"/>
                <a:ea typeface="標楷體" pitchFamily="65" charset="-120"/>
              </a:rPr>
              <a:t>女生一定要這樣才性感？</a:t>
            </a:r>
          </a:p>
        </p:txBody>
      </p:sp>
      <p:pic>
        <p:nvPicPr>
          <p:cNvPr id="73731" name="Picture 6" descr="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6858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1f2df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3203575" cy="3962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f_1321346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3429000" cy="23399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3352800" y="5791200"/>
            <a:ext cx="2133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zh-TW" altLang="en-US" sz="1400" b="1">
                <a:latin typeface="Arial" charset="0"/>
                <a:ea typeface="標楷體" pitchFamily="65" charset="-120"/>
              </a:rPr>
              <a:t>資料來源 </a:t>
            </a:r>
            <a:r>
              <a:rPr kumimoji="0" lang="en-US" altLang="zh-TW" sz="1400" b="1">
                <a:latin typeface="Arial" charset="0"/>
                <a:ea typeface="標楷體" pitchFamily="65" charset="-120"/>
              </a:rPr>
              <a:t>: </a:t>
            </a:r>
            <a:r>
              <a:rPr kumimoji="0" lang="zh-TW" altLang="en-US" sz="1400" b="1">
                <a:latin typeface="Arial" charset="0"/>
                <a:ea typeface="標楷體" pitchFamily="65" charset="-120"/>
              </a:rPr>
              <a:t>看廣告學性別</a:t>
            </a:r>
          </a:p>
          <a:p>
            <a:pPr eaLnBrk="0" hangingPunct="0">
              <a:spcBef>
                <a:spcPct val="50000"/>
              </a:spcBef>
            </a:pPr>
            <a:r>
              <a:rPr kumimoji="0" lang="zh-TW" altLang="en-US" sz="1400" b="1">
                <a:latin typeface="Arial" charset="0"/>
                <a:ea typeface="標楷體" pitchFamily="65" charset="-120"/>
              </a:rPr>
              <a:t>                 </a:t>
            </a:r>
            <a:r>
              <a:rPr kumimoji="0" lang="en-US" altLang="zh-TW" sz="1400" b="1">
                <a:latin typeface="Arial" charset="0"/>
                <a:ea typeface="標楷體" pitchFamily="65" charset="-120"/>
              </a:rPr>
              <a:t>(</a:t>
            </a:r>
            <a:r>
              <a:rPr kumimoji="0" lang="zh-TW" altLang="en-US" sz="1400" b="1">
                <a:latin typeface="Arial" charset="0"/>
                <a:ea typeface="標楷體" pitchFamily="65" charset="-120"/>
              </a:rPr>
              <a:t>張德瑩老師</a:t>
            </a:r>
            <a:r>
              <a:rPr kumimoji="0" lang="en-US" altLang="zh-TW" sz="1400" b="1">
                <a:latin typeface="Arial" charset="0"/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726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utoUpdateAnimBg="0"/>
      <p:bldP spid="9831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685800" y="5943600"/>
            <a:ext cx="800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zh-TW" altLang="en-US" sz="1600" b="1">
                <a:latin typeface="Arial" charset="0"/>
                <a:ea typeface="標楷體" pitchFamily="65" charset="-120"/>
              </a:rPr>
              <a:t>廣告來源</a:t>
            </a:r>
            <a:r>
              <a:rPr kumimoji="0" lang="en-US" altLang="zh-TW" sz="1600" b="1">
                <a:latin typeface="Arial" charset="0"/>
                <a:ea typeface="標楷體" pitchFamily="65" charset="-120"/>
              </a:rPr>
              <a:t>: </a:t>
            </a:r>
            <a:r>
              <a:rPr kumimoji="0" lang="en-US" altLang="zh-TW" sz="1600" b="1">
                <a:latin typeface="Arial" charset="0"/>
                <a:ea typeface="標楷體" pitchFamily="65" charset="-120"/>
                <a:hlinkClick r:id="rId3"/>
              </a:rPr>
              <a:t>http://www.youtube.com/watch?v=d2gjo1ZhsEw</a:t>
            </a:r>
            <a:r>
              <a:rPr kumimoji="0" lang="en-US" altLang="zh-TW" sz="1600" b="1">
                <a:latin typeface="Arial" charset="0"/>
                <a:ea typeface="標楷體" pitchFamily="65" charset="-120"/>
              </a:rPr>
              <a:t> </a:t>
            </a:r>
            <a:r>
              <a:rPr kumimoji="0" lang="en-US" altLang="zh-TW" sz="1600" b="1">
                <a:solidFill>
                  <a:srgbClr val="333333"/>
                </a:solidFill>
                <a:latin typeface="Arial" charset="0"/>
                <a:ea typeface="標楷體" pitchFamily="65" charset="-120"/>
              </a:rPr>
              <a:t> </a:t>
            </a:r>
            <a:r>
              <a:rPr kumimoji="0" lang="zh-TW" altLang="en-US" sz="1600" b="1">
                <a:solidFill>
                  <a:srgbClr val="333333"/>
                </a:solidFill>
                <a:latin typeface="Arial" charset="0"/>
                <a:ea typeface="標楷體" pitchFamily="65" charset="-120"/>
              </a:rPr>
              <a:t>公益廣告減肥</a:t>
            </a:r>
            <a:endParaRPr kumimoji="0" lang="zh-TW" altLang="en-US" sz="1600" b="1">
              <a:latin typeface="Arial" charset="0"/>
              <a:ea typeface="標楷體" pitchFamily="65" charset="-120"/>
            </a:endParaRPr>
          </a:p>
        </p:txBody>
      </p:sp>
      <p:sp>
        <p:nvSpPr>
          <p:cNvPr id="74755" name="Rectangle 1030"/>
          <p:cNvSpPr>
            <a:spLocks noChangeArrowheads="1"/>
          </p:cNvSpPr>
          <p:nvPr/>
        </p:nvSpPr>
        <p:spPr bwMode="auto">
          <a:xfrm>
            <a:off x="838200" y="4572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400" b="1">
                <a:solidFill>
                  <a:schemeClr val="tx2"/>
                </a:solidFill>
                <a:latin typeface="Verdana" pitchFamily="34" charset="0"/>
              </a:rPr>
              <a:t>魔  鏡 </a:t>
            </a:r>
            <a:r>
              <a:rPr lang="en-US" altLang="zh-TW" sz="4400" b="1">
                <a:solidFill>
                  <a:schemeClr val="tx2"/>
                </a:solidFill>
                <a:latin typeface="Verdana" pitchFamily="34" charset="0"/>
              </a:rPr>
              <a:t>?  </a:t>
            </a:r>
            <a:r>
              <a:rPr lang="zh-TW" altLang="en-US" sz="4400" b="1">
                <a:solidFill>
                  <a:schemeClr val="tx2"/>
                </a:solidFill>
                <a:latin typeface="Verdana" pitchFamily="34" charset="0"/>
              </a:rPr>
              <a:t>磨  競 </a:t>
            </a:r>
            <a:r>
              <a:rPr lang="en-US" altLang="zh-TW" sz="4400" b="1">
                <a:solidFill>
                  <a:schemeClr val="tx2"/>
                </a:solidFill>
                <a:latin typeface="Verdana" pitchFamily="34" charset="0"/>
              </a:rPr>
              <a:t>?</a:t>
            </a:r>
          </a:p>
        </p:txBody>
      </p:sp>
      <p:pic>
        <p:nvPicPr>
          <p:cNvPr id="74756" name="Picture 1031" descr="C:\Users\user\Desktop\公益減肥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50292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 公益廣告減肥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092950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8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9831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Q:\性別教育\照片-圖片\平面廣告照片\葡萄姐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9622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228600" y="228600"/>
            <a:ext cx="701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kumimoji="0" lang="zh-TW" altLang="en-US" sz="3600" b="1">
                <a:latin typeface="標楷體" pitchFamily="65" charset="-120"/>
                <a:ea typeface="標楷體" pitchFamily="65" charset="-120"/>
              </a:rPr>
              <a:t>這樣也很</a:t>
            </a:r>
            <a:r>
              <a:rPr kumimoji="0" lang="zh-TW" altLang="en-US" sz="3600" b="1">
                <a:latin typeface="新細明體" pitchFamily="18" charset="-120"/>
              </a:rPr>
              <a:t>「</a:t>
            </a:r>
            <a:r>
              <a:rPr kumimoji="0" lang="zh-TW" altLang="en-US" sz="3600" b="1">
                <a:latin typeface="標楷體" pitchFamily="65" charset="-120"/>
                <a:ea typeface="標楷體" pitchFamily="65" charset="-120"/>
              </a:rPr>
              <a:t>健康美</a:t>
            </a:r>
            <a:r>
              <a:rPr kumimoji="0" lang="zh-TW" altLang="en-US" sz="3600" b="1">
                <a:latin typeface="新細明體" pitchFamily="18" charset="-120"/>
              </a:rPr>
              <a:t>」</a:t>
            </a:r>
            <a:r>
              <a:rPr kumimoji="0" lang="zh-TW" altLang="en-US" sz="3600" b="1">
                <a:latin typeface="標楷體" pitchFamily="65" charset="-120"/>
                <a:ea typeface="標楷體" pitchFamily="65" charset="-120"/>
              </a:rPr>
              <a:t>，不是嗎？</a:t>
            </a:r>
          </a:p>
        </p:txBody>
      </p:sp>
      <p:pic>
        <p:nvPicPr>
          <p:cNvPr id="75780" name="Picture 4" descr="Q:\性別教育\照片-圖片\平面廣告照片\小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8654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Q:\性別教育\照片-圖片\平面廣告照片\必昂斯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59238"/>
            <a:ext cx="304800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63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-11113" y="-12700"/>
            <a:ext cx="9144001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539750" y="333375"/>
            <a:ext cx="7772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768350" y="752475"/>
            <a:ext cx="7315200" cy="768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能不能 … 各種</a:t>
            </a:r>
            <a:r>
              <a:rPr lang="en-US" altLang="zh-T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SIZE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都美 ??</a:t>
            </a:r>
          </a:p>
        </p:txBody>
      </p:sp>
      <p:pic>
        <p:nvPicPr>
          <p:cNvPr id="76805" name="Picture 2" descr="M:\照片-圖片\身體意象\各種size都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976438"/>
            <a:ext cx="7523163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3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黑妞洗完變白 多芬廣告挨轟 - You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84486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2195513" y="404813"/>
            <a:ext cx="50403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400" b="1" dirty="0"/>
              <a:t>從 媒 體 看 美 體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50825" y="1600200"/>
            <a:ext cx="84582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身體意象</a:t>
            </a:r>
            <a:r>
              <a:rPr lang="zh-TW" altLang="en-US" sz="4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指的是個體對於自己身體的覺知和感受，也就是每個人心中對於自己身體的描繪，自己是如何看自己的身體外型。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4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個人對身體意象的建立深受社會文化的影響。</a:t>
            </a:r>
            <a:r>
              <a:rPr lang="zh-TW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547813" y="6338888"/>
            <a:ext cx="7161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zh-TW" altLang="en-US" sz="1400" b="1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參考資料來源 </a:t>
            </a:r>
            <a:r>
              <a:rPr kumimoji="0" lang="en-US" altLang="zh-TW" sz="1400" b="1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: </a:t>
            </a:r>
            <a:r>
              <a:rPr kumimoji="0" lang="zh-TW" altLang="en-US" sz="1400" b="1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九年一貫課程綱要</a:t>
            </a:r>
            <a:r>
              <a:rPr kumimoji="0" lang="en-US" altLang="zh-TW" sz="1400" b="1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- </a:t>
            </a:r>
            <a:r>
              <a:rPr kumimoji="0" lang="zh-TW" altLang="en-US" sz="1400" b="1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性別平等教育議題課綱</a:t>
            </a:r>
          </a:p>
        </p:txBody>
      </p:sp>
    </p:spTree>
    <p:extLst>
      <p:ext uri="{BB962C8B-B14F-4D97-AF65-F5344CB8AC3E}">
        <p14:creationId xmlns:p14="http://schemas.microsoft.com/office/powerpoint/2010/main" val="351434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79613" y="476250"/>
            <a:ext cx="4824412" cy="10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000" dirty="0"/>
              <a:t>  性 別 謎 猜 </a:t>
            </a:r>
          </a:p>
        </p:txBody>
      </p:sp>
      <p:sp>
        <p:nvSpPr>
          <p:cNvPr id="3" name="矩形 2"/>
          <p:cNvSpPr/>
          <p:nvPr/>
        </p:nvSpPr>
        <p:spPr>
          <a:xfrm>
            <a:off x="611188" y="2205038"/>
            <a:ext cx="7993062" cy="1108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600" dirty="0"/>
              <a:t>「詐騙集團」</a:t>
            </a:r>
            <a:r>
              <a:rPr lang="en-US" altLang="zh-TW" sz="3200" dirty="0"/>
              <a:t>(</a:t>
            </a:r>
            <a:r>
              <a:rPr lang="zh-TW" altLang="en-US" sz="3200" dirty="0"/>
              <a:t>猜三個字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777875" y="4292600"/>
            <a:ext cx="7437438" cy="193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6000" dirty="0"/>
              <a:t>ANS:</a:t>
            </a:r>
            <a:r>
              <a:rPr lang="zh-TW" altLang="en-US" sz="6000" dirty="0"/>
              <a:t> 紙片人</a:t>
            </a:r>
            <a:endParaRPr lang="en-US" altLang="zh-TW" sz="6000" dirty="0"/>
          </a:p>
          <a:p>
            <a:pPr>
              <a:defRPr/>
            </a:pPr>
            <a:r>
              <a:rPr lang="zh-TW" altLang="en-US" sz="6000" dirty="0"/>
              <a:t>    </a:t>
            </a:r>
            <a:r>
              <a:rPr lang="en-US" altLang="zh-TW" sz="6000" dirty="0"/>
              <a:t>(</a:t>
            </a:r>
            <a:r>
              <a:rPr lang="zh-TW" altLang="en-US" sz="6000" dirty="0"/>
              <a:t> 因為他們只騙人 </a:t>
            </a:r>
            <a:r>
              <a:rPr lang="en-US" altLang="zh-TW" sz="6000" dirty="0"/>
              <a:t>)</a:t>
            </a:r>
            <a:r>
              <a:rPr lang="zh-TW" altLang="en-US" sz="6000" dirty="0"/>
              <a:t>         </a:t>
            </a:r>
          </a:p>
        </p:txBody>
      </p:sp>
      <p:sp>
        <p:nvSpPr>
          <p:cNvPr id="80901" name="矩形 5"/>
          <p:cNvSpPr>
            <a:spLocks noChangeArrowheads="1"/>
          </p:cNvSpPr>
          <p:nvPr/>
        </p:nvSpPr>
        <p:spPr bwMode="auto">
          <a:xfrm>
            <a:off x="5521325" y="3336925"/>
            <a:ext cx="321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/>
              <a:t>(</a:t>
            </a:r>
            <a:r>
              <a:rPr lang="zh-TW" altLang="en-US" sz="3200"/>
              <a:t> 身體意象相關 </a:t>
            </a:r>
            <a:r>
              <a:rPr lang="en-US" altLang="zh-TW" sz="3200"/>
              <a:t>)</a:t>
            </a:r>
            <a:endParaRPr lang="zh-TW" altLang="en-US" sz="3200"/>
          </a:p>
        </p:txBody>
      </p:sp>
      <p:sp>
        <p:nvSpPr>
          <p:cNvPr id="7" name="矩形 6"/>
          <p:cNvSpPr/>
          <p:nvPr/>
        </p:nvSpPr>
        <p:spPr>
          <a:xfrm>
            <a:off x="806827" y="4292600"/>
            <a:ext cx="7437438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8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 descr="從小教性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333375"/>
            <a:ext cx="77390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5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403350" y="404813"/>
            <a:ext cx="64770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社 會 性 別 何 時 開 始  ? </a:t>
            </a:r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900113" y="3068638"/>
            <a:ext cx="74882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b="1">
                <a:solidFill>
                  <a:srgbClr val="984902"/>
                </a:solidFill>
              </a:rPr>
              <a:t>兒童在幾歲時，開始會有性別的概念呢 ?</a:t>
            </a:r>
          </a:p>
        </p:txBody>
      </p:sp>
      <p:sp>
        <p:nvSpPr>
          <p:cNvPr id="83972" name="Text Box 13"/>
          <p:cNvSpPr txBox="1">
            <a:spLocks noChangeArrowheads="1"/>
          </p:cNvSpPr>
          <p:nvPr/>
        </p:nvSpPr>
        <p:spPr bwMode="auto">
          <a:xfrm>
            <a:off x="684213" y="4868863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hlinkClick r:id="rId2"/>
              </a:rPr>
              <a:t>http://www.youtube.com/watch?v=z_AJzSqiNAg</a:t>
            </a:r>
            <a:r>
              <a:rPr lang="en-US" altLang="zh-TW"/>
              <a:t> </a:t>
            </a:r>
            <a:r>
              <a:rPr lang="zh-TW" altLang="en-US" sz="1800"/>
              <a:t>妹妹長鬍子</a:t>
            </a:r>
          </a:p>
        </p:txBody>
      </p:sp>
      <p:sp>
        <p:nvSpPr>
          <p:cNvPr id="83973" name="Text Box 14"/>
          <p:cNvSpPr txBox="1">
            <a:spLocks noChangeArrowheads="1"/>
          </p:cNvSpPr>
          <p:nvPr/>
        </p:nvSpPr>
        <p:spPr bwMode="auto">
          <a:xfrm>
            <a:off x="827088" y="1844675"/>
            <a:ext cx="7446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b="1">
                <a:solidFill>
                  <a:srgbClr val="984902"/>
                </a:solidFill>
              </a:rPr>
              <a:t>這些事情，長大後自然就會懂了 ?</a:t>
            </a:r>
          </a:p>
        </p:txBody>
      </p:sp>
      <p:sp>
        <p:nvSpPr>
          <p:cNvPr id="83974" name="Text Box 15"/>
          <p:cNvSpPr txBox="1">
            <a:spLocks noChangeArrowheads="1"/>
          </p:cNvSpPr>
          <p:nvPr/>
        </p:nvSpPr>
        <p:spPr bwMode="auto">
          <a:xfrm>
            <a:off x="900113" y="5516563"/>
            <a:ext cx="7775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rgbClr val="984902"/>
                </a:solidFill>
              </a:rPr>
              <a:t>影片中的小妹妹約幾歲 ? （但可能更早）</a:t>
            </a:r>
          </a:p>
        </p:txBody>
      </p:sp>
    </p:spTree>
    <p:extLst>
      <p:ext uri="{BB962C8B-B14F-4D97-AF65-F5344CB8AC3E}">
        <p14:creationId xmlns:p14="http://schemas.microsoft.com/office/powerpoint/2010/main" val="26350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 妹妹長鬍子 -字幕版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4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19138" y="1773238"/>
            <a:ext cx="78486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dirty="0"/>
              <a:t>能不能從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</a:rPr>
              <a:t>不同的角度 </a:t>
            </a:r>
            <a:r>
              <a:rPr lang="zh-TW" altLang="en-US" sz="4000" b="1" dirty="0">
                <a:solidFill>
                  <a:srgbClr val="7030A0"/>
                </a:solidFill>
              </a:rPr>
              <a:t>反思</a:t>
            </a:r>
            <a:r>
              <a:rPr lang="zh-TW" altLang="en-US" sz="4000" b="1" dirty="0"/>
              <a:t> </a:t>
            </a:r>
            <a:r>
              <a:rPr lang="en-US" altLang="zh-TW" sz="4000" b="1" dirty="0"/>
              <a:t>?</a:t>
            </a:r>
            <a:r>
              <a:rPr lang="zh-TW" altLang="en-US" sz="4000" b="1" dirty="0"/>
              <a:t> </a:t>
            </a:r>
            <a:endParaRPr lang="en-US" altLang="zh-TW" sz="4000" b="1" dirty="0"/>
          </a:p>
          <a:p>
            <a:pPr>
              <a:defRPr/>
            </a:pPr>
            <a:endParaRPr lang="en-US" altLang="zh-TW" sz="4000" b="1" dirty="0"/>
          </a:p>
          <a:p>
            <a:pPr>
              <a:defRPr/>
            </a:pPr>
            <a:r>
              <a:rPr lang="zh-TW" altLang="en-US" sz="4000" b="1" dirty="0">
                <a:solidFill>
                  <a:srgbClr val="00B050"/>
                </a:solidFill>
              </a:rPr>
              <a:t>尊重自然   </a:t>
            </a:r>
            <a:r>
              <a:rPr lang="en-US" altLang="zh-TW" sz="4000" b="1" dirty="0"/>
              <a:t>?</a:t>
            </a:r>
            <a:endParaRPr lang="zh-TW" altLang="en-US" sz="4000" b="1" dirty="0"/>
          </a:p>
          <a:p>
            <a:pPr>
              <a:defRPr/>
            </a:pPr>
            <a:r>
              <a:rPr lang="zh-TW" altLang="en-US" sz="4000" b="1" dirty="0"/>
              <a:t> </a:t>
            </a:r>
            <a:endParaRPr lang="en-US" altLang="zh-TW" sz="4000" b="1" dirty="0"/>
          </a:p>
          <a:p>
            <a:pPr>
              <a:defRPr/>
            </a:pPr>
            <a:r>
              <a:rPr lang="zh-TW" altLang="en-US" sz="4000" b="1" dirty="0">
                <a:solidFill>
                  <a:srgbClr val="C00000"/>
                </a:solidFill>
              </a:rPr>
              <a:t>看見差異   </a:t>
            </a:r>
            <a:r>
              <a:rPr lang="en-US" altLang="zh-TW" sz="4000" b="1" dirty="0"/>
              <a:t>?</a:t>
            </a:r>
            <a:endParaRPr lang="zh-TW" altLang="en-US" sz="4000" b="1" dirty="0"/>
          </a:p>
          <a:p>
            <a:pPr>
              <a:defRPr/>
            </a:pPr>
            <a:endParaRPr lang="en-US" altLang="zh-TW" sz="4000" b="1" dirty="0"/>
          </a:p>
          <a:p>
            <a:pPr>
              <a:defRPr/>
            </a:pPr>
            <a:r>
              <a:rPr lang="zh-TW" altLang="en-US" sz="4000" b="1" dirty="0">
                <a:solidFill>
                  <a:srgbClr val="0070C0"/>
                </a:solidFill>
              </a:rPr>
              <a:t>發展多元   </a:t>
            </a:r>
            <a:r>
              <a:rPr lang="en-US" altLang="zh-TW" sz="4000" b="1" dirty="0"/>
              <a:t>?</a:t>
            </a:r>
            <a:endParaRPr lang="zh-TW" altLang="en-US" sz="4000" b="1" dirty="0"/>
          </a:p>
        </p:txBody>
      </p:sp>
      <p:sp>
        <p:nvSpPr>
          <p:cNvPr id="86019" name="文字方塊 3"/>
          <p:cNvSpPr txBox="1">
            <a:spLocks noChangeArrowheads="1"/>
          </p:cNvSpPr>
          <p:nvPr/>
        </p:nvSpPr>
        <p:spPr bwMode="auto">
          <a:xfrm>
            <a:off x="719138" y="476250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4000" b="1"/>
              <a:t>社會期待的  </a:t>
            </a:r>
            <a:r>
              <a:rPr lang="zh-TW" altLang="en-US" sz="4000" b="1">
                <a:solidFill>
                  <a:srgbClr val="FFC000"/>
                </a:solidFill>
              </a:rPr>
              <a:t>性別角色  </a:t>
            </a:r>
            <a:r>
              <a:rPr lang="zh-TW" altLang="en-US" sz="4000" b="1"/>
              <a:t>從小深根 </a:t>
            </a:r>
            <a:r>
              <a:rPr lang="en-US" altLang="zh-TW" sz="4000" b="1"/>
              <a:t>?</a:t>
            </a:r>
            <a:endParaRPr lang="zh-TW" altLang="en-US" sz="4000" b="1"/>
          </a:p>
        </p:txBody>
      </p:sp>
    </p:spTree>
    <p:extLst>
      <p:ext uri="{BB962C8B-B14F-4D97-AF65-F5344CB8AC3E}">
        <p14:creationId xmlns:p14="http://schemas.microsoft.com/office/powerpoint/2010/main" val="29378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7200" b="1" dirty="0" smtClean="0">
                <a:solidFill>
                  <a:srgbClr val="9933FF"/>
                </a:solidFill>
              </a:rPr>
              <a:t>END</a:t>
            </a:r>
            <a:endParaRPr lang="zh-TW" altLang="en-US" sz="7200" b="1" dirty="0">
              <a:solidFill>
                <a:srgbClr val="9933FF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622728" cy="5184576"/>
          </a:xfrm>
        </p:spPr>
      </p:pic>
    </p:spTree>
    <p:extLst>
      <p:ext uri="{BB962C8B-B14F-4D97-AF65-F5344CB8AC3E}">
        <p14:creationId xmlns:p14="http://schemas.microsoft.com/office/powerpoint/2010/main" val="18259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1403350" y="404813"/>
            <a:ext cx="6985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400" b="1" dirty="0"/>
              <a:t>從 媒 體 識 讀 來 解 毒 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9" y="1796658"/>
            <a:ext cx="863917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1000" y="6338888"/>
            <a:ext cx="876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zh-TW" altLang="en-US" sz="1400" b="1" dirty="0">
                <a:latin typeface="Arial" charset="0"/>
                <a:ea typeface="標楷體" pitchFamily="65" charset="-120"/>
              </a:rPr>
              <a:t>參考資料來源 </a:t>
            </a:r>
            <a:r>
              <a:rPr kumimoji="0" lang="en-US" altLang="zh-TW" sz="1400" b="1" dirty="0">
                <a:latin typeface="Arial" charset="0"/>
                <a:ea typeface="標楷體" pitchFamily="65" charset="-120"/>
              </a:rPr>
              <a:t>: </a:t>
            </a:r>
            <a:r>
              <a:rPr kumimoji="0" lang="en-US" altLang="zh-TW" sz="1400" b="1" dirty="0">
                <a:latin typeface="Arial" charset="0"/>
                <a:ea typeface="標楷體" pitchFamily="65" charset="-120"/>
                <a:hlinkClick r:id="rId3"/>
              </a:rPr>
              <a:t>http://dcc.ndhu.edu.tw/poem/paper/49.html</a:t>
            </a:r>
            <a:r>
              <a:rPr kumimoji="0" lang="en-US" altLang="zh-TW" sz="1400" b="1" dirty="0">
                <a:latin typeface="Arial" charset="0"/>
                <a:ea typeface="標楷體" pitchFamily="65" charset="-120"/>
              </a:rPr>
              <a:t> </a:t>
            </a:r>
            <a:r>
              <a:rPr kumimoji="0" lang="zh-TW" altLang="en-US" sz="1400" b="1" dirty="0">
                <a:latin typeface="標楷體" pitchFamily="65" charset="-120"/>
                <a:ea typeface="標楷體" pitchFamily="65" charset="-120"/>
              </a:rPr>
              <a:t>解決媒體亂象  重新學習看媒體  </a:t>
            </a:r>
            <a:r>
              <a:rPr kumimoji="0" lang="en-US" altLang="zh-TW" sz="14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1400" b="1" dirty="0">
                <a:latin typeface="標楷體" pitchFamily="65" charset="-120"/>
                <a:ea typeface="標楷體" pitchFamily="65" charset="-120"/>
              </a:rPr>
              <a:t>須文蔚 </a:t>
            </a:r>
            <a:r>
              <a:rPr kumimoji="0" lang="en-US" altLang="zh-TW" sz="1400" b="1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07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/>
          <p:cNvSpPr>
            <a:spLocks noChangeArrowheads="1"/>
          </p:cNvSpPr>
          <p:nvPr/>
        </p:nvSpPr>
        <p:spPr bwMode="auto">
          <a:xfrm>
            <a:off x="647637" y="374911"/>
            <a:ext cx="7848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400" b="1" dirty="0"/>
              <a:t>談 喜 歡 </a:t>
            </a:r>
            <a:r>
              <a:rPr lang="en-US" altLang="zh-TW" sz="4400" b="1" dirty="0"/>
              <a:t>–</a:t>
            </a:r>
            <a:r>
              <a:rPr lang="zh-TW" altLang="en-US" sz="4400" b="1" dirty="0"/>
              <a:t> 對象 </a:t>
            </a:r>
            <a:r>
              <a:rPr lang="en-US" altLang="zh-TW" sz="4400" b="1" dirty="0"/>
              <a:t>/</a:t>
            </a:r>
            <a:r>
              <a:rPr lang="zh-TW" altLang="en-US" sz="4400" b="1" dirty="0"/>
              <a:t> 性別 </a:t>
            </a:r>
            <a:r>
              <a:rPr lang="en-US" altLang="zh-TW" sz="4400" b="1" dirty="0"/>
              <a:t>/</a:t>
            </a:r>
            <a:r>
              <a:rPr lang="zh-TW" altLang="en-US" sz="4400" b="1" dirty="0"/>
              <a:t> 方式     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79400" y="1844675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身體意象</a:t>
            </a:r>
            <a:r>
              <a:rPr lang="zh-TW" altLang="en-US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指的是自己喜歡甚麼樣的自己。</a:t>
            </a:r>
            <a:r>
              <a:rPr lang="zh-TW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01562" y="2960510"/>
            <a:ext cx="8540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媒體識讀</a:t>
            </a:r>
            <a:r>
              <a:rPr lang="zh-TW" altLang="en-US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讓我們可以進一步地思考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，媒體</a:t>
            </a:r>
            <a:r>
              <a:rPr lang="zh-TW" altLang="en-US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是如何將我們的喜歡徹底地洗腦。 </a:t>
            </a:r>
          </a:p>
        </p:txBody>
      </p:sp>
    </p:spTree>
    <p:extLst>
      <p:ext uri="{BB962C8B-B14F-4D97-AF65-F5344CB8AC3E}">
        <p14:creationId xmlns:p14="http://schemas.microsoft.com/office/powerpoint/2010/main" val="6603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6480720" cy="62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7020272" y="1500187"/>
            <a:ext cx="18002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6000" b="1" dirty="0">
                <a:solidFill>
                  <a:srgbClr val="FF0000"/>
                </a:solidFill>
              </a:rPr>
              <a:t>猜</a:t>
            </a:r>
            <a:endParaRPr lang="en-US" altLang="zh-TW" sz="6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6000" b="1" dirty="0">
                <a:solidFill>
                  <a:srgbClr val="FF0000"/>
                </a:solidFill>
              </a:rPr>
              <a:t>猜</a:t>
            </a:r>
            <a:endParaRPr lang="en-US" altLang="zh-TW" sz="6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6000" b="1" dirty="0">
                <a:solidFill>
                  <a:srgbClr val="FF0000"/>
                </a:solidFill>
              </a:rPr>
              <a:t>看</a:t>
            </a:r>
          </a:p>
        </p:txBody>
      </p:sp>
    </p:spTree>
    <p:extLst>
      <p:ext uri="{BB962C8B-B14F-4D97-AF65-F5344CB8AC3E}">
        <p14:creationId xmlns:p14="http://schemas.microsoft.com/office/powerpoint/2010/main" val="27967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640762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84150" y="188913"/>
            <a:ext cx="5402263" cy="2859087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32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1208</Words>
  <Application>Microsoft Office PowerPoint</Application>
  <PresentationFormat>如螢幕大小 (4:3)</PresentationFormat>
  <Paragraphs>133</Paragraphs>
  <Slides>55</Slides>
  <Notes>4</Notes>
  <HiddenSlides>0</HiddenSlides>
  <MMClips>4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56" baseType="lpstr">
      <vt:lpstr>Office 佈景主題</vt:lpstr>
      <vt:lpstr>性別透視鏡</vt:lpstr>
      <vt:lpstr>PowerPoint 簡報</vt:lpstr>
      <vt:lpstr>PowerPoint 簡報</vt:lpstr>
      <vt:lpstr>霸凌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eunice</dc:creator>
  <cp:lastModifiedBy>eunice</cp:lastModifiedBy>
  <cp:revision>7</cp:revision>
  <dcterms:created xsi:type="dcterms:W3CDTF">2013-07-17T02:36:46Z</dcterms:created>
  <dcterms:modified xsi:type="dcterms:W3CDTF">2013-07-17T03:50:32Z</dcterms:modified>
</cp:coreProperties>
</file>