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98" r:id="rId7"/>
    <p:sldId id="261" r:id="rId8"/>
    <p:sldId id="263" r:id="rId9"/>
    <p:sldId id="299" r:id="rId10"/>
    <p:sldId id="265" r:id="rId11"/>
    <p:sldId id="266" r:id="rId12"/>
    <p:sldId id="267" r:id="rId13"/>
    <p:sldId id="268" r:id="rId14"/>
    <p:sldId id="269" r:id="rId15"/>
    <p:sldId id="270" r:id="rId16"/>
    <p:sldId id="271" r:id="rId17"/>
    <p:sldId id="285" r:id="rId18"/>
    <p:sldId id="272" r:id="rId19"/>
    <p:sldId id="273" r:id="rId20"/>
    <p:sldId id="274" r:id="rId21"/>
    <p:sldId id="275" r:id="rId22"/>
    <p:sldId id="291" r:id="rId23"/>
    <p:sldId id="293" r:id="rId24"/>
    <p:sldId id="276" r:id="rId25"/>
    <p:sldId id="296" r:id="rId26"/>
    <p:sldId id="277" r:id="rId27"/>
    <p:sldId id="297" r:id="rId28"/>
    <p:sldId id="286" r:id="rId29"/>
    <p:sldId id="278" r:id="rId30"/>
    <p:sldId id="284" r:id="rId31"/>
    <p:sldId id="287" r:id="rId32"/>
    <p:sldId id="288" r:id="rId33"/>
    <p:sldId id="289" r:id="rId34"/>
    <p:sldId id="279" r:id="rId35"/>
    <p:sldId id="280" r:id="rId36"/>
    <p:sldId id="281" r:id="rId37"/>
    <p:sldId id="282" r:id="rId38"/>
    <p:sldId id="283" r:id="rId39"/>
    <p:sldId id="30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50" autoAdjust="0"/>
    <p:restoredTop sz="94660"/>
  </p:normalViewPr>
  <p:slideViewPr>
    <p:cSldViewPr snapToGrid="0">
      <p:cViewPr varScale="1">
        <p:scale>
          <a:sx n="81" d="100"/>
          <a:sy n="81" d="100"/>
        </p:scale>
        <p:origin x="-821"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a:xfrm>
            <a:off x="3623733" y="6117336"/>
            <a:ext cx="3609438" cy="365125"/>
          </a:xfrm>
        </p:spPr>
        <p:txBody>
          <a:bodyPr/>
          <a:lstStyle/>
          <a:p>
            <a:endParaRPr lang="zh-TW" altLang="en-US"/>
          </a:p>
        </p:txBody>
      </p:sp>
      <p:sp>
        <p:nvSpPr>
          <p:cNvPr id="6" name="Slide Number Placeholder 5"/>
          <p:cNvSpPr>
            <a:spLocks noGrp="1"/>
          </p:cNvSpPr>
          <p:nvPr>
            <p:ph type="sldNum" sz="quarter" idx="12"/>
          </p:nvPr>
        </p:nvSpPr>
        <p:spPr>
          <a:xfrm>
            <a:off x="8275320" y="6117336"/>
            <a:ext cx="411480" cy="365125"/>
          </a:xfrm>
        </p:spPr>
        <p:txBody>
          <a:bodyPr/>
          <a:lstStyle/>
          <a:p>
            <a:fld id="{8083FF29-A6F2-42FE-80DE-F0433BAFA03B}" type="slidenum">
              <a:rPr lang="zh-TW" altLang="en-US" smtClean="0"/>
              <a:pPr/>
              <a:t>‹#›</a:t>
            </a:fld>
            <a:endParaRPr lang="zh-TW"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xmlns="" val="27831514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22989155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28561711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25994620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40125733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TW" altLang="en-US"/>
              <a:t>編輯母片文字樣式</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41352360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zh-TW" altLang="en-US"/>
              <a:t>按一下以編輯母片標題樣式</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TW" altLang="en-US"/>
              <a:t>編輯母片文字樣式</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1108224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34128422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9241514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a:xfrm>
            <a:off x="1972647" y="6108173"/>
            <a:ext cx="5314517" cy="365125"/>
          </a:xfrm>
        </p:spPr>
        <p:txBody>
          <a:bodyPr/>
          <a:lstStyle/>
          <a:p>
            <a:endParaRPr lang="zh-TW" altLang="en-US"/>
          </a:p>
        </p:txBody>
      </p:sp>
      <p:sp>
        <p:nvSpPr>
          <p:cNvPr id="6" name="Slide Number Placeholder 5"/>
          <p:cNvSpPr>
            <a:spLocks noGrp="1"/>
          </p:cNvSpPr>
          <p:nvPr>
            <p:ph type="sldNum" sz="quarter" idx="12"/>
          </p:nvPr>
        </p:nvSpPr>
        <p:spPr>
          <a:xfrm>
            <a:off x="8258967" y="6108173"/>
            <a:ext cx="427833" cy="365125"/>
          </a:xfrm>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34402848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a:xfrm>
            <a:off x="8273317" y="6116070"/>
            <a:ext cx="413483" cy="365125"/>
          </a:xfrm>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1730156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29463964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4463395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8425360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11602896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zh-TW" altLang="en-US"/>
              <a:t>按一下以編輯母片標題樣式</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36205646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zh-TW" altLang="en-US"/>
              <a:t>按一下以編輯母片標題樣式</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8D6978A3-C15C-46C3-8116-F1422696E292}" type="datetimeFigureOut">
              <a:rPr lang="zh-TW" altLang="en-US" smtClean="0"/>
              <a:pPr/>
              <a:t>2016/6/17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19826050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alphaModFix amt="55000"/>
            <a:duotone>
              <a:schemeClr val="bg2">
                <a:shade val="76000"/>
                <a:satMod val="180000"/>
              </a:schemeClr>
              <a:schemeClr val="bg2">
                <a:tint val="80000"/>
                <a:satMod val="120000"/>
                <a:lumMod val="180000"/>
              </a:schemeClr>
            </a:duotone>
            <a:lum/>
            <a:extLst>
              <a:ext uri="{BEBA8EAE-BF5A-486C-A8C5-ECC9F3942E4B}">
                <a14:imgProps xmlns:a14="http://schemas.microsoft.com/office/drawing/2010/main" xmlns="">
                  <a14:imgLayer r:embed="rId20">
                    <a14:imgEffect>
                      <a14:saturation sat="0"/>
                    </a14:imgEffect>
                  </a14:imgLayer>
                </a14:imgProps>
              </a:ext>
            </a:extLst>
          </a:blip>
          <a:srcRect/>
          <a:stretch>
            <a:fillRect/>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D6978A3-C15C-46C3-8116-F1422696E292}" type="datetimeFigureOut">
              <a:rPr lang="zh-TW" altLang="en-US" smtClean="0"/>
              <a:pPr/>
              <a:t>2016/6/17</a:t>
            </a:fld>
            <a:endParaRPr lang="zh-TW"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zh-TW"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083FF29-A6F2-42FE-80DE-F0433BAFA03B}" type="slidenum">
              <a:rPr lang="zh-TW" altLang="en-US" smtClean="0"/>
              <a:pPr/>
              <a:t>‹#›</a:t>
            </a:fld>
            <a:endParaRPr lang="zh-TW" altLang="en-US"/>
          </a:p>
        </p:txBody>
      </p:sp>
    </p:spTree>
    <p:extLst>
      <p:ext uri="{BB962C8B-B14F-4D97-AF65-F5344CB8AC3E}">
        <p14:creationId xmlns:p14="http://schemas.microsoft.com/office/powerpoint/2010/main" xmlns="" val="25258500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4379" y="1443788"/>
            <a:ext cx="8867274" cy="1430867"/>
          </a:xfrm>
        </p:spPr>
        <p:txBody>
          <a:bodyPr>
            <a:normAutofit/>
          </a:bodyPr>
          <a:lstStyle/>
          <a:p>
            <a:pPr algn="ctr"/>
            <a:r>
              <a:rPr lang="zh-TW" altLang="en-US" sz="4000" dirty="0">
                <a:latin typeface="標楷體" panose="03000509000000000000" pitchFamily="65" charset="-120"/>
                <a:ea typeface="標楷體" panose="03000509000000000000" pitchFamily="65" charset="-120"/>
              </a:rPr>
              <a:t>提高競爭對手成本阻卻市場進入之研究</a:t>
            </a:r>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頻道最低收視戶制度的分析</a:t>
            </a:r>
          </a:p>
        </p:txBody>
      </p:sp>
      <p:sp>
        <p:nvSpPr>
          <p:cNvPr id="4" name="矩形 3"/>
          <p:cNvSpPr/>
          <p:nvPr/>
        </p:nvSpPr>
        <p:spPr>
          <a:xfrm>
            <a:off x="1497932" y="3802831"/>
            <a:ext cx="6160168" cy="1815882"/>
          </a:xfrm>
          <a:prstGeom prst="rect">
            <a:avLst/>
          </a:prstGeom>
        </p:spPr>
        <p:txBody>
          <a:bodyPr wrap="square">
            <a:spAutoFit/>
          </a:bodyPr>
          <a:lstStyle/>
          <a:p>
            <a:pPr algn="ctr"/>
            <a:r>
              <a:rPr lang="zh-TW" altLang="en-US" sz="2800" dirty="0">
                <a:latin typeface="標楷體" panose="03000509000000000000" pitchFamily="65" charset="-120"/>
                <a:ea typeface="標楷體" panose="03000509000000000000" pitchFamily="65" charset="-120"/>
              </a:rPr>
              <a:t>景文科技大學　財務金融系</a:t>
            </a:r>
            <a:endParaRPr lang="en-US" altLang="zh-TW" sz="2800" dirty="0">
              <a:latin typeface="標楷體" panose="03000509000000000000" pitchFamily="65" charset="-120"/>
              <a:ea typeface="標楷體" panose="03000509000000000000" pitchFamily="65" charset="-120"/>
            </a:endParaRPr>
          </a:p>
          <a:p>
            <a:pPr algn="ctr"/>
            <a:endParaRPr lang="en-US" altLang="zh-TW" sz="2800" dirty="0">
              <a:latin typeface="標楷體" panose="03000509000000000000" pitchFamily="65" charset="-120"/>
              <a:ea typeface="標楷體" panose="03000509000000000000" pitchFamily="65" charset="-120"/>
            </a:endParaRPr>
          </a:p>
          <a:p>
            <a:pPr algn="ctr"/>
            <a:endParaRPr lang="en-US" altLang="zh-TW" sz="2800" dirty="0">
              <a:latin typeface="標楷體" panose="03000509000000000000" pitchFamily="65" charset="-120"/>
              <a:ea typeface="標楷體" panose="03000509000000000000" pitchFamily="65" charset="-120"/>
            </a:endParaRPr>
          </a:p>
          <a:p>
            <a:pPr algn="ctr"/>
            <a:r>
              <a:rPr lang="zh-TW" altLang="en-US" sz="2800" dirty="0">
                <a:latin typeface="標楷體" panose="03000509000000000000" pitchFamily="65" charset="-120"/>
                <a:ea typeface="標楷體" panose="03000509000000000000" pitchFamily="65" charset="-120"/>
              </a:rPr>
              <a:t>莊春發　教授</a:t>
            </a:r>
          </a:p>
        </p:txBody>
      </p:sp>
    </p:spTree>
    <p:extLst>
      <p:ext uri="{BB962C8B-B14F-4D97-AF65-F5344CB8AC3E}">
        <p14:creationId xmlns:p14="http://schemas.microsoft.com/office/powerpoint/2010/main" xmlns="" val="3988169725"/>
      </p:ext>
    </p:extLst>
  </p:cSld>
  <p:clrMapOvr>
    <a:masterClrMapping/>
  </p:clrMapOvr>
  <mc:AlternateContent xmlns:mc="http://schemas.openxmlformats.org/markup-compatibility/2006">
    <mc:Choice xmlns:p14="http://schemas.microsoft.com/office/powerpoint/2010/main" xmlns="" Requires="p14">
      <p:transition>
        <p14:reveal/>
      </p:transition>
    </mc:Choice>
    <mc:Fallback>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47647" y="426507"/>
            <a:ext cx="8522353" cy="684203"/>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（二）、有線電視市場的發展趨勢</a:t>
            </a:r>
            <a:endParaRPr lang="en-US" altLang="zh-TW" dirty="0">
              <a:latin typeface="標楷體" panose="03000509000000000000" pitchFamily="65" charset="-120"/>
              <a:ea typeface="標楷體" panose="03000509000000000000"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xmlns="" val="3055472685"/>
              </p:ext>
            </p:extLst>
          </p:nvPr>
        </p:nvGraphicFramePr>
        <p:xfrm>
          <a:off x="711711" y="1085772"/>
          <a:ext cx="7615551" cy="5174908"/>
        </p:xfrm>
        <a:graphic>
          <a:graphicData uri="http://schemas.openxmlformats.org/drawingml/2006/table">
            <a:tbl>
              <a:tblPr firstRow="1" firstCol="1" bandRow="1">
                <a:tableStyleId>{5C22544A-7EE6-4342-B048-85BDC9FD1C3A}</a:tableStyleId>
              </a:tblPr>
              <a:tblGrid>
                <a:gridCol w="1011486">
                  <a:extLst>
                    <a:ext uri="{9D8B030D-6E8A-4147-A177-3AD203B41FA5}">
                      <a16:colId xmlns="" xmlns:a16="http://schemas.microsoft.com/office/drawing/2014/main" val="3987185814"/>
                    </a:ext>
                  </a:extLst>
                </a:gridCol>
                <a:gridCol w="720000">
                  <a:extLst>
                    <a:ext uri="{9D8B030D-6E8A-4147-A177-3AD203B41FA5}">
                      <a16:colId xmlns="" xmlns:a16="http://schemas.microsoft.com/office/drawing/2014/main" val="2253094134"/>
                    </a:ext>
                  </a:extLst>
                </a:gridCol>
                <a:gridCol w="720000">
                  <a:extLst>
                    <a:ext uri="{9D8B030D-6E8A-4147-A177-3AD203B41FA5}">
                      <a16:colId xmlns="" xmlns:a16="http://schemas.microsoft.com/office/drawing/2014/main" val="1947625161"/>
                    </a:ext>
                  </a:extLst>
                </a:gridCol>
                <a:gridCol w="720000">
                  <a:extLst>
                    <a:ext uri="{9D8B030D-6E8A-4147-A177-3AD203B41FA5}">
                      <a16:colId xmlns="" xmlns:a16="http://schemas.microsoft.com/office/drawing/2014/main" val="1411854318"/>
                    </a:ext>
                  </a:extLst>
                </a:gridCol>
                <a:gridCol w="720000">
                  <a:extLst>
                    <a:ext uri="{9D8B030D-6E8A-4147-A177-3AD203B41FA5}">
                      <a16:colId xmlns="" xmlns:a16="http://schemas.microsoft.com/office/drawing/2014/main" val="2888204468"/>
                    </a:ext>
                  </a:extLst>
                </a:gridCol>
                <a:gridCol w="720000">
                  <a:extLst>
                    <a:ext uri="{9D8B030D-6E8A-4147-A177-3AD203B41FA5}">
                      <a16:colId xmlns="" xmlns:a16="http://schemas.microsoft.com/office/drawing/2014/main" val="1010777387"/>
                    </a:ext>
                  </a:extLst>
                </a:gridCol>
                <a:gridCol w="720000">
                  <a:extLst>
                    <a:ext uri="{9D8B030D-6E8A-4147-A177-3AD203B41FA5}">
                      <a16:colId xmlns="" xmlns:a16="http://schemas.microsoft.com/office/drawing/2014/main" val="1583558721"/>
                    </a:ext>
                  </a:extLst>
                </a:gridCol>
                <a:gridCol w="720000">
                  <a:extLst>
                    <a:ext uri="{9D8B030D-6E8A-4147-A177-3AD203B41FA5}">
                      <a16:colId xmlns="" xmlns:a16="http://schemas.microsoft.com/office/drawing/2014/main" val="2746530072"/>
                    </a:ext>
                  </a:extLst>
                </a:gridCol>
                <a:gridCol w="720000">
                  <a:extLst>
                    <a:ext uri="{9D8B030D-6E8A-4147-A177-3AD203B41FA5}">
                      <a16:colId xmlns="" xmlns:a16="http://schemas.microsoft.com/office/drawing/2014/main" val="283435982"/>
                    </a:ext>
                  </a:extLst>
                </a:gridCol>
                <a:gridCol w="844065">
                  <a:extLst>
                    <a:ext uri="{9D8B030D-6E8A-4147-A177-3AD203B41FA5}">
                      <a16:colId xmlns="" xmlns:a16="http://schemas.microsoft.com/office/drawing/2014/main" val="10864774"/>
                    </a:ext>
                  </a:extLst>
                </a:gridCol>
              </a:tblGrid>
              <a:tr h="261974">
                <a:tc gridSpan="10">
                  <a:txBody>
                    <a:bodyPr/>
                    <a:lstStyle/>
                    <a:p>
                      <a:pPr algn="ctr">
                        <a:lnSpc>
                          <a:spcPts val="1600"/>
                        </a:lnSpc>
                        <a:spcAft>
                          <a:spcPts val="0"/>
                        </a:spcAft>
                      </a:pPr>
                      <a:r>
                        <a:rPr lang="zh-TW" sz="1200" kern="0" dirty="0">
                          <a:effectLst/>
                          <a:latin typeface="標楷體" panose="03000509000000000000" pitchFamily="65" charset="-120"/>
                          <a:ea typeface="標楷體" panose="03000509000000000000" pitchFamily="65" charset="-120"/>
                        </a:rPr>
                        <a:t>表</a:t>
                      </a:r>
                      <a:r>
                        <a:rPr lang="en-US" sz="1200" kern="0" dirty="0" smtClean="0">
                          <a:effectLst/>
                          <a:latin typeface="標楷體" panose="03000509000000000000" pitchFamily="65" charset="-120"/>
                          <a:ea typeface="標楷體" panose="03000509000000000000" pitchFamily="65" charset="-120"/>
                        </a:rPr>
                        <a:t>1</a:t>
                      </a:r>
                      <a:r>
                        <a:rPr lang="zh-TW" altLang="en-US" sz="1200" kern="0" dirty="0" smtClean="0">
                          <a:effectLst/>
                          <a:latin typeface="標楷體" panose="03000509000000000000" pitchFamily="65" charset="-120"/>
                          <a:ea typeface="標楷體" panose="03000509000000000000" pitchFamily="65" charset="-120"/>
                        </a:rPr>
                        <a:t>　</a:t>
                      </a:r>
                      <a:r>
                        <a:rPr lang="zh-TW" sz="1200" kern="0" dirty="0" smtClean="0">
                          <a:effectLst/>
                          <a:latin typeface="標楷體" panose="03000509000000000000" pitchFamily="65" charset="-120"/>
                          <a:ea typeface="標楷體" panose="03000509000000000000" pitchFamily="65" charset="-120"/>
                        </a:rPr>
                        <a:t>有線電視</a:t>
                      </a:r>
                      <a:r>
                        <a:rPr lang="zh-TW" sz="1200" kern="0" dirty="0">
                          <a:effectLst/>
                          <a:latin typeface="標楷體" panose="03000509000000000000" pitchFamily="65" charset="-120"/>
                          <a:ea typeface="標楷體" panose="03000509000000000000" pitchFamily="65" charset="-120"/>
                        </a:rPr>
                        <a:t>歷年市場結構變化統計</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p>
                      <a:pPr algn="l">
                        <a:spcAft>
                          <a:spcPts val="0"/>
                        </a:spcAft>
                      </a:pPr>
                      <a:r>
                        <a:rPr lang="zh-TW" sz="300" kern="100" dirty="0">
                          <a:effectLst/>
                        </a:rPr>
                        <a:t> </a:t>
                      </a:r>
                      <a:endParaRPr lang="zh-TW" sz="3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6049" marR="16049"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 xmlns:a16="http://schemas.microsoft.com/office/drawing/2014/main" val="2543483722"/>
                  </a:ext>
                </a:extLst>
              </a:tr>
              <a:tr h="1014763">
                <a:tc>
                  <a:txBody>
                    <a:bodyPr/>
                    <a:lstStyle/>
                    <a:p>
                      <a:pPr marL="71755" marR="71755" algn="just">
                        <a:lnSpc>
                          <a:spcPts val="1600"/>
                        </a:lnSpc>
                        <a:spcAft>
                          <a:spcPts val="0"/>
                        </a:spcAft>
                      </a:pPr>
                      <a:endParaRPr lang="en-US" altLang="zh-TW" sz="1200" kern="100" dirty="0" smtClean="0">
                        <a:effectLst/>
                        <a:latin typeface="標楷體" panose="03000509000000000000" pitchFamily="65" charset="-120"/>
                        <a:ea typeface="標楷體" panose="03000509000000000000" pitchFamily="65" charset="-120"/>
                      </a:endParaRPr>
                    </a:p>
                    <a:p>
                      <a:pPr marL="71755" marR="71755" algn="just">
                        <a:lnSpc>
                          <a:spcPts val="1600"/>
                        </a:lnSpc>
                        <a:spcAft>
                          <a:spcPts val="0"/>
                        </a:spcAft>
                      </a:pPr>
                      <a:r>
                        <a:rPr lang="zh-TW" sz="1200" kern="100" dirty="0" smtClean="0">
                          <a:effectLst/>
                          <a:latin typeface="標楷體" panose="03000509000000000000" pitchFamily="65" charset="-120"/>
                          <a:ea typeface="標楷體" panose="03000509000000000000" pitchFamily="65" charset="-120"/>
                        </a:rPr>
                        <a:t>每年</a:t>
                      </a:r>
                      <a:endParaRPr lang="en-US" altLang="zh-TW" sz="1200" kern="100" dirty="0">
                        <a:effectLst/>
                        <a:latin typeface="標楷體" panose="03000509000000000000" pitchFamily="65" charset="-120"/>
                        <a:ea typeface="標楷體" panose="03000509000000000000" pitchFamily="65" charset="-120"/>
                      </a:endParaRPr>
                    </a:p>
                    <a:p>
                      <a:pPr marL="71755" marR="71755" algn="just">
                        <a:lnSpc>
                          <a:spcPts val="1600"/>
                        </a:lnSpc>
                        <a:spcAft>
                          <a:spcPts val="0"/>
                        </a:spcAft>
                      </a:pPr>
                      <a:endParaRPr lang="en-US" altLang="zh-TW" sz="1200" kern="100" dirty="0">
                        <a:effectLst/>
                        <a:latin typeface="標楷體" panose="03000509000000000000" pitchFamily="65" charset="-120"/>
                        <a:ea typeface="標楷體" panose="03000509000000000000" pitchFamily="65" charset="-120"/>
                      </a:endParaRPr>
                    </a:p>
                    <a:p>
                      <a:pPr marL="71755" marR="71755" algn="just">
                        <a:spcAft>
                          <a:spcPts val="0"/>
                        </a:spcAft>
                      </a:pPr>
                      <a:r>
                        <a:rPr lang="zh-TW" altLang="en-US" sz="1200" kern="100" baseline="0" dirty="0">
                          <a:effectLst/>
                          <a:latin typeface="標楷體" panose="03000509000000000000" pitchFamily="65" charset="-120"/>
                          <a:ea typeface="標楷體" panose="03000509000000000000" pitchFamily="65" charset="-120"/>
                        </a:rPr>
                        <a:t> </a:t>
                      </a:r>
                      <a:r>
                        <a:rPr lang="zh-TW" altLang="en-US" sz="1200" kern="100" baseline="0" dirty="0" smtClean="0">
                          <a:effectLst/>
                          <a:latin typeface="標楷體" panose="03000509000000000000" pitchFamily="65" charset="-120"/>
                          <a:ea typeface="標楷體" panose="03000509000000000000" pitchFamily="65" charset="-120"/>
                        </a:rPr>
                        <a:t>    </a:t>
                      </a:r>
                      <a:r>
                        <a:rPr lang="zh-TW" sz="1200" kern="100" dirty="0" smtClean="0">
                          <a:effectLst/>
                          <a:latin typeface="標楷體" panose="03000509000000000000" pitchFamily="65" charset="-120"/>
                          <a:ea typeface="標楷體" panose="03000509000000000000" pitchFamily="65" charset="-120"/>
                        </a:rPr>
                        <a:t>區</a:t>
                      </a:r>
                      <a:r>
                        <a:rPr lang="zh-TW" sz="1200" kern="100" dirty="0">
                          <a:effectLst/>
                          <a:latin typeface="標楷體" panose="03000509000000000000" pitchFamily="65" charset="-120"/>
                          <a:ea typeface="標楷體" panose="03000509000000000000" pitchFamily="65" charset="-120"/>
                        </a:rPr>
                        <a:t>家數</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tc>
                <a:tc>
                  <a:txBody>
                    <a:bodyPr/>
                    <a:lstStyle/>
                    <a:p>
                      <a:pPr marL="71755" marR="71755" algn="ctr">
                        <a:lnSpc>
                          <a:spcPts val="1600"/>
                        </a:lnSpc>
                        <a:spcAft>
                          <a:spcPts val="0"/>
                        </a:spcAft>
                      </a:pPr>
                      <a:r>
                        <a:rPr lang="zh-TW" sz="1200" kern="0" dirty="0">
                          <a:effectLst/>
                          <a:latin typeface="標楷體" panose="03000509000000000000" pitchFamily="65" charset="-120"/>
                          <a:ea typeface="標楷體" panose="03000509000000000000" pitchFamily="65" charset="-120"/>
                        </a:rPr>
                        <a:t>一區一家</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tc>
                  <a:txBody>
                    <a:bodyPr/>
                    <a:lstStyle/>
                    <a:p>
                      <a:pPr marL="71755" marR="71755" algn="ctr">
                        <a:lnSpc>
                          <a:spcPts val="1600"/>
                        </a:lnSpc>
                        <a:spcAft>
                          <a:spcPts val="0"/>
                        </a:spcAft>
                      </a:pPr>
                      <a:r>
                        <a:rPr lang="zh-TW" sz="1200" kern="0" dirty="0">
                          <a:effectLst/>
                          <a:latin typeface="標楷體" panose="03000509000000000000" pitchFamily="65" charset="-120"/>
                          <a:ea typeface="標楷體" panose="03000509000000000000" pitchFamily="65" charset="-120"/>
                        </a:rPr>
                        <a:t>一區二家</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tc>
                  <a:txBody>
                    <a:bodyPr/>
                    <a:lstStyle/>
                    <a:p>
                      <a:pPr marL="71755" marR="71755" algn="ctr">
                        <a:lnSpc>
                          <a:spcPts val="1600"/>
                        </a:lnSpc>
                        <a:spcAft>
                          <a:spcPts val="0"/>
                        </a:spcAft>
                      </a:pPr>
                      <a:r>
                        <a:rPr lang="zh-TW" sz="1200" kern="0" dirty="0">
                          <a:effectLst/>
                          <a:latin typeface="標楷體" panose="03000509000000000000" pitchFamily="65" charset="-120"/>
                          <a:ea typeface="標楷體" panose="03000509000000000000" pitchFamily="65" charset="-120"/>
                        </a:rPr>
                        <a:t>一區三家</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tc>
                  <a:txBody>
                    <a:bodyPr/>
                    <a:lstStyle/>
                    <a:p>
                      <a:pPr marL="71755" marR="71755" algn="ctr">
                        <a:lnSpc>
                          <a:spcPts val="1600"/>
                        </a:lnSpc>
                        <a:spcAft>
                          <a:spcPts val="0"/>
                        </a:spcAft>
                      </a:pPr>
                      <a:r>
                        <a:rPr lang="zh-TW" sz="1200" kern="0" dirty="0">
                          <a:effectLst/>
                          <a:latin typeface="標楷體" panose="03000509000000000000" pitchFamily="65" charset="-120"/>
                          <a:ea typeface="標楷體" panose="03000509000000000000" pitchFamily="65" charset="-120"/>
                        </a:rPr>
                        <a:t>一區四家</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tc>
                  <a:txBody>
                    <a:bodyPr/>
                    <a:lstStyle/>
                    <a:p>
                      <a:pPr marL="71755" marR="71755" algn="ctr">
                        <a:lnSpc>
                          <a:spcPts val="1600"/>
                        </a:lnSpc>
                        <a:spcAft>
                          <a:spcPts val="0"/>
                        </a:spcAft>
                      </a:pPr>
                      <a:r>
                        <a:rPr lang="zh-TW" sz="1200" kern="0" dirty="0">
                          <a:effectLst/>
                          <a:latin typeface="標楷體" panose="03000509000000000000" pitchFamily="65" charset="-120"/>
                          <a:ea typeface="標楷體" panose="03000509000000000000" pitchFamily="65" charset="-120"/>
                        </a:rPr>
                        <a:t>一區五家</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tc>
                  <a:txBody>
                    <a:bodyPr/>
                    <a:lstStyle/>
                    <a:p>
                      <a:pPr marL="71755" marR="71755" algn="ctr">
                        <a:lnSpc>
                          <a:spcPts val="1600"/>
                        </a:lnSpc>
                        <a:spcAft>
                          <a:spcPts val="0"/>
                        </a:spcAft>
                      </a:pPr>
                      <a:r>
                        <a:rPr lang="zh-TW" sz="1200" kern="0">
                          <a:effectLst/>
                          <a:latin typeface="標楷體" panose="03000509000000000000" pitchFamily="65" charset="-120"/>
                          <a:ea typeface="標楷體" panose="03000509000000000000" pitchFamily="65" charset="-120"/>
                        </a:rPr>
                        <a:t>一區六家</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tc>
                  <a:txBody>
                    <a:bodyPr/>
                    <a:lstStyle/>
                    <a:p>
                      <a:pPr marL="71755" marR="71755" algn="ctr">
                        <a:lnSpc>
                          <a:spcPts val="1600"/>
                        </a:lnSpc>
                        <a:spcAft>
                          <a:spcPts val="0"/>
                        </a:spcAft>
                      </a:pPr>
                      <a:r>
                        <a:rPr lang="zh-TW" sz="1200" kern="0">
                          <a:effectLst/>
                          <a:latin typeface="標楷體" panose="03000509000000000000" pitchFamily="65" charset="-120"/>
                          <a:ea typeface="標楷體" panose="03000509000000000000" pitchFamily="65" charset="-120"/>
                        </a:rPr>
                        <a:t>一區七家</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tc>
                  <a:txBody>
                    <a:bodyPr/>
                    <a:lstStyle/>
                    <a:p>
                      <a:pPr marL="71755" marR="71755" algn="ctr">
                        <a:lnSpc>
                          <a:spcPts val="1600"/>
                        </a:lnSpc>
                        <a:spcAft>
                          <a:spcPts val="0"/>
                        </a:spcAft>
                      </a:pPr>
                      <a:r>
                        <a:rPr lang="zh-TW" sz="1200" kern="0">
                          <a:effectLst/>
                          <a:latin typeface="標楷體" panose="03000509000000000000" pitchFamily="65" charset="-120"/>
                          <a:ea typeface="標楷體" panose="03000509000000000000" pitchFamily="65" charset="-120"/>
                        </a:rPr>
                        <a:t>一區八家</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tc>
                  <a:txBody>
                    <a:bodyPr/>
                    <a:lstStyle/>
                    <a:p>
                      <a:pPr marR="71755" indent="254000" algn="ctr">
                        <a:lnSpc>
                          <a:spcPts val="2200"/>
                        </a:lnSpc>
                        <a:spcAft>
                          <a:spcPts val="0"/>
                        </a:spcAft>
                      </a:pPr>
                      <a:r>
                        <a:rPr lang="zh-TW" sz="1200" kern="0" dirty="0">
                          <a:effectLst/>
                          <a:latin typeface="標楷體" panose="03000509000000000000" pitchFamily="65" charset="-120"/>
                          <a:ea typeface="標楷體" panose="03000509000000000000" pitchFamily="65" charset="-120"/>
                        </a:rPr>
                        <a:t>合計（家）</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vert="eaVert" anchor="ctr"/>
                </a:tc>
                <a:extLst>
                  <a:ext uri="{0D108BD9-81ED-4DB2-BD59-A6C34878D82A}">
                    <a16:rowId xmlns="" xmlns:a16="http://schemas.microsoft.com/office/drawing/2014/main" val="2326940003"/>
                  </a:ext>
                </a:extLst>
              </a:tr>
              <a:tr h="266337">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85 8</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8</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12</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5</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r>
                        <a:rPr lang="zh-TW" altLang="en-US" sz="1200" kern="100" dirty="0" smtClean="0">
                          <a:solidFill>
                            <a:srgbClr val="FF0000"/>
                          </a:solidFill>
                          <a:effectLst/>
                          <a:latin typeface="標楷體" panose="03000509000000000000" pitchFamily="65" charset="-120"/>
                          <a:ea typeface="標楷體" panose="03000509000000000000" pitchFamily="65" charset="-120"/>
                        </a:rPr>
                        <a:t>－</a:t>
                      </a:r>
                      <a:endParaRPr lang="zh-TW" sz="1200" kern="100" dirty="0">
                        <a:solidFill>
                          <a:srgbClr val="FF0000"/>
                        </a:solidFill>
                        <a:effectLst/>
                        <a:latin typeface="標楷體" panose="03000509000000000000" pitchFamily="65" charset="-120"/>
                        <a:ea typeface="標楷體" panose="03000509000000000000" pitchFamily="65" charset="-120"/>
                      </a:endParaRPr>
                    </a:p>
                  </a:txBody>
                  <a:tcPr marL="16049" marR="16049" marT="0" marB="0" anchor="ctr"/>
                </a:tc>
                <a:tc>
                  <a:txBody>
                    <a:bodyPr/>
                    <a:lstStyle/>
                    <a:p>
                      <a:pPr algn="ctr"/>
                      <a:r>
                        <a:rPr lang="zh-TW" altLang="en-US" sz="1200" kern="100" dirty="0" smtClean="0">
                          <a:solidFill>
                            <a:srgbClr val="FF0000"/>
                          </a:solidFill>
                          <a:effectLst/>
                          <a:latin typeface="標楷體" panose="03000509000000000000" pitchFamily="65" charset="-120"/>
                          <a:ea typeface="標楷體" panose="03000509000000000000" pitchFamily="65" charset="-120"/>
                        </a:rPr>
                        <a:t>－</a:t>
                      </a:r>
                      <a:endParaRPr lang="zh-TW" sz="1200" kern="100" dirty="0">
                        <a:solidFill>
                          <a:srgbClr val="FF0000"/>
                        </a:solidFill>
                        <a:effectLst/>
                        <a:latin typeface="標楷體" panose="03000509000000000000" pitchFamily="65" charset="-120"/>
                        <a:ea typeface="標楷體" panose="03000509000000000000" pitchFamily="65" charset="-120"/>
                      </a:endParaRPr>
                    </a:p>
                  </a:txBody>
                  <a:tcPr marL="16049" marR="16049" marT="0" marB="0" anchor="ctr"/>
                </a:tc>
                <a:tc>
                  <a:txBody>
                    <a:bodyPr/>
                    <a:lstStyle/>
                    <a:p>
                      <a:pPr algn="ctr"/>
                      <a:r>
                        <a:rPr lang="zh-TW" altLang="en-US" sz="1200" kern="100" dirty="0" smtClean="0">
                          <a:solidFill>
                            <a:srgbClr val="FF0000"/>
                          </a:solidFill>
                          <a:effectLst/>
                          <a:latin typeface="標楷體" panose="03000509000000000000" pitchFamily="65" charset="-120"/>
                          <a:ea typeface="標楷體" panose="03000509000000000000" pitchFamily="65" charset="-120"/>
                        </a:rPr>
                        <a:t>－</a:t>
                      </a:r>
                      <a:endParaRPr lang="zh-TW" sz="1200" kern="100" dirty="0">
                        <a:solidFill>
                          <a:srgbClr val="FF0000"/>
                        </a:solidFill>
                        <a:effectLst/>
                        <a:latin typeface="標楷體" panose="03000509000000000000" pitchFamily="65" charset="-120"/>
                        <a:ea typeface="標楷體" panose="03000509000000000000" pitchFamily="65" charset="-12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45</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127</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4254285723"/>
                  </a:ext>
                </a:extLst>
              </a:tr>
              <a:tr h="182071">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86 3</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9</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15</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11</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solidFill>
                            <a:srgbClr val="FF0000"/>
                          </a:solidFill>
                          <a:effectLst/>
                          <a:latin typeface="標楷體" panose="03000509000000000000" pitchFamily="65" charset="-120"/>
                          <a:ea typeface="標楷體" panose="03000509000000000000" pitchFamily="65" charset="-120"/>
                        </a:rPr>
                        <a:t>8</a:t>
                      </a:r>
                      <a:endParaRPr lang="zh-TW" sz="1200" kern="10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3</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r>
                        <a:rPr lang="zh-TW" altLang="en-US" sz="1200" kern="100" dirty="0" smtClean="0">
                          <a:solidFill>
                            <a:srgbClr val="FF0000"/>
                          </a:solidFill>
                          <a:effectLst/>
                          <a:latin typeface="標楷體" panose="03000509000000000000" pitchFamily="65" charset="-120"/>
                          <a:ea typeface="標楷體" panose="03000509000000000000" pitchFamily="65" charset="-120"/>
                        </a:rPr>
                        <a:t>－</a:t>
                      </a:r>
                      <a:endParaRPr lang="zh-TW" sz="1200" kern="100" dirty="0">
                        <a:solidFill>
                          <a:srgbClr val="FF0000"/>
                        </a:solidFill>
                        <a:effectLst/>
                        <a:latin typeface="標楷體" panose="03000509000000000000" pitchFamily="65" charset="-120"/>
                        <a:ea typeface="標楷體" panose="03000509000000000000" pitchFamily="65" charset="-120"/>
                      </a:endParaRPr>
                    </a:p>
                  </a:txBody>
                  <a:tcPr marL="16049" marR="16049" marT="0" marB="0" anchor="ctr"/>
                </a:tc>
                <a:tc>
                  <a:txBody>
                    <a:bodyPr/>
                    <a:lstStyle/>
                    <a:p>
                      <a:pPr algn="ctr"/>
                      <a:r>
                        <a:rPr lang="zh-TW" altLang="en-US" sz="1200" kern="100" dirty="0" smtClean="0">
                          <a:solidFill>
                            <a:srgbClr val="FF0000"/>
                          </a:solidFill>
                          <a:effectLst/>
                          <a:latin typeface="標楷體" panose="03000509000000000000" pitchFamily="65" charset="-120"/>
                          <a:ea typeface="標楷體" panose="03000509000000000000" pitchFamily="65" charset="-120"/>
                        </a:rPr>
                        <a:t>－</a:t>
                      </a:r>
                      <a:endParaRPr lang="zh-TW" sz="1200" kern="100" dirty="0">
                        <a:solidFill>
                          <a:srgbClr val="FF0000"/>
                        </a:solidFill>
                        <a:effectLst/>
                        <a:latin typeface="標楷體" panose="03000509000000000000" pitchFamily="65" charset="-120"/>
                        <a:ea typeface="標楷體" panose="03000509000000000000" pitchFamily="65" charset="-120"/>
                      </a:endParaRPr>
                    </a:p>
                  </a:txBody>
                  <a:tcPr marL="16049" marR="16049" marT="0" marB="0" anchor="ctr"/>
                </a:tc>
                <a:tc>
                  <a:txBody>
                    <a:bodyPr/>
                    <a:lstStyle/>
                    <a:p>
                      <a:pPr algn="ctr"/>
                      <a:r>
                        <a:rPr lang="zh-TW" altLang="en-US" sz="1200" kern="100" dirty="0" smtClean="0">
                          <a:solidFill>
                            <a:srgbClr val="FF0000"/>
                          </a:solidFill>
                          <a:effectLst/>
                          <a:latin typeface="標楷體" panose="03000509000000000000" pitchFamily="65" charset="-120"/>
                          <a:ea typeface="標楷體" panose="03000509000000000000" pitchFamily="65" charset="-120"/>
                        </a:rPr>
                        <a:t>－</a:t>
                      </a:r>
                      <a:endParaRPr lang="zh-TW" sz="1200" kern="100" dirty="0">
                        <a:solidFill>
                          <a:srgbClr val="FF0000"/>
                        </a:solidFill>
                        <a:effectLst/>
                        <a:latin typeface="標楷體" panose="03000509000000000000" pitchFamily="65" charset="-120"/>
                        <a:ea typeface="標楷體" panose="03000509000000000000" pitchFamily="65" charset="-12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46</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119</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1322867362"/>
                  </a:ext>
                </a:extLst>
              </a:tr>
              <a:tr h="213069">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88</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11</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21</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4</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2</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2</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51</a:t>
                      </a:r>
                      <a:r>
                        <a:rPr lang="zh-TW" sz="1200" kern="0" dirty="0">
                          <a:effectLst/>
                          <a:latin typeface="標楷體" panose="03000509000000000000" pitchFamily="65" charset="-120"/>
                          <a:ea typeface="標楷體" panose="03000509000000000000" pitchFamily="65" charset="-120"/>
                        </a:rPr>
                        <a:t>（</a:t>
                      </a:r>
                      <a:r>
                        <a:rPr lang="en-US" sz="1200" kern="0" dirty="0">
                          <a:effectLst/>
                          <a:latin typeface="標楷體" panose="03000509000000000000" pitchFamily="65" charset="-120"/>
                          <a:ea typeface="標楷體" panose="03000509000000000000" pitchFamily="65" charset="-120"/>
                        </a:rPr>
                        <a:t>96</a:t>
                      </a:r>
                      <a:r>
                        <a:rPr lang="zh-TW" sz="1200" kern="0" dirty="0">
                          <a:effectLst/>
                          <a:latin typeface="標楷體" panose="03000509000000000000" pitchFamily="65" charset="-120"/>
                          <a:ea typeface="標楷體" panose="03000509000000000000" pitchFamily="65" charset="-120"/>
                        </a:rPr>
                        <a:t>）</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1961488586"/>
                  </a:ext>
                </a:extLst>
              </a:tr>
              <a:tr h="213069">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89</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29</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18</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3</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81</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1535494794"/>
                  </a:ext>
                </a:extLst>
              </a:tr>
              <a:tr h="213069">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90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31</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solidFill>
                            <a:srgbClr val="FF0000"/>
                          </a:solidFill>
                          <a:effectLst/>
                          <a:latin typeface="標楷體" panose="03000509000000000000" pitchFamily="65" charset="-120"/>
                          <a:ea typeface="標楷體" panose="03000509000000000000" pitchFamily="65" charset="-120"/>
                        </a:rPr>
                        <a:t>17</a:t>
                      </a:r>
                      <a:endParaRPr lang="zh-TW" sz="1200" kern="10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solidFill>
                            <a:srgbClr val="FF0000"/>
                          </a:solidFill>
                          <a:effectLst/>
                          <a:latin typeface="標楷體" panose="03000509000000000000" pitchFamily="65" charset="-120"/>
                          <a:ea typeface="標楷體" panose="03000509000000000000" pitchFamily="65" charset="-120"/>
                        </a:rPr>
                        <a:t>2</a:t>
                      </a:r>
                      <a:endParaRPr lang="zh-TW" sz="1200" kern="10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0</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solidFill>
                            <a:srgbClr val="FF0000"/>
                          </a:solidFill>
                          <a:effectLst/>
                          <a:latin typeface="標楷體" panose="03000509000000000000" pitchFamily="65" charset="-120"/>
                          <a:ea typeface="標楷體" panose="03000509000000000000" pitchFamily="65" charset="-120"/>
                        </a:rPr>
                        <a:t>0</a:t>
                      </a:r>
                      <a:endParaRPr lang="zh-TW" sz="1200" kern="10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solidFill>
                            <a:srgbClr val="FF0000"/>
                          </a:solidFill>
                          <a:effectLst/>
                          <a:latin typeface="標楷體" panose="03000509000000000000" pitchFamily="65" charset="-120"/>
                          <a:ea typeface="標楷體" panose="03000509000000000000" pitchFamily="65" charset="-120"/>
                        </a:rPr>
                        <a:t>1</a:t>
                      </a:r>
                      <a:endParaRPr lang="zh-TW" sz="1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79</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3654482474"/>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91</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31</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19</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1</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73</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3781727183"/>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92</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33</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18</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69</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2219530561"/>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93</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34</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17</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69</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1182544240"/>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94</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35</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16</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67</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141035585"/>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95</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35</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16</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67</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1646061195"/>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96</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36</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15</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66</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1341970001"/>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97a</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37</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14</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65</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3435850852"/>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98b</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38</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13</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64</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2541176472"/>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99c</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39</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12</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63</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2588290558"/>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100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39</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12</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51</a:t>
                      </a:r>
                      <a:r>
                        <a:rPr lang="zh-TW" sz="1200" kern="0">
                          <a:effectLst/>
                          <a:latin typeface="標楷體" panose="03000509000000000000" pitchFamily="65" charset="-120"/>
                          <a:ea typeface="標楷體" panose="03000509000000000000" pitchFamily="65" charset="-120"/>
                        </a:rPr>
                        <a:t>（</a:t>
                      </a:r>
                      <a:r>
                        <a:rPr lang="en-US" sz="1200" kern="0">
                          <a:effectLst/>
                          <a:latin typeface="標楷體" panose="03000509000000000000" pitchFamily="65" charset="-120"/>
                          <a:ea typeface="標楷體" panose="03000509000000000000" pitchFamily="65" charset="-120"/>
                        </a:rPr>
                        <a:t>63</a:t>
                      </a:r>
                      <a:r>
                        <a:rPr lang="zh-TW" sz="12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879286506"/>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101</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39</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12</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51</a:t>
                      </a:r>
                      <a:r>
                        <a:rPr lang="zh-TW" sz="1200" kern="0" dirty="0">
                          <a:effectLst/>
                          <a:latin typeface="標楷體" panose="03000509000000000000" pitchFamily="65" charset="-120"/>
                          <a:ea typeface="標楷體" panose="03000509000000000000" pitchFamily="65" charset="-120"/>
                        </a:rPr>
                        <a:t>（</a:t>
                      </a:r>
                      <a:r>
                        <a:rPr lang="en-US" sz="1200" kern="0" dirty="0">
                          <a:effectLst/>
                          <a:latin typeface="標楷體" panose="03000509000000000000" pitchFamily="65" charset="-120"/>
                          <a:ea typeface="標楷體" panose="03000509000000000000" pitchFamily="65" charset="-120"/>
                        </a:rPr>
                        <a:t>63</a:t>
                      </a:r>
                      <a:r>
                        <a:rPr lang="zh-TW" sz="1200" kern="0" dirty="0">
                          <a:effectLst/>
                          <a:latin typeface="標楷體" panose="03000509000000000000" pitchFamily="65" charset="-120"/>
                          <a:ea typeface="標楷體" panose="03000509000000000000" pitchFamily="65" charset="-120"/>
                        </a:rPr>
                        <a:t>）</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4132547533"/>
                  </a:ext>
                </a:extLst>
              </a:tr>
              <a:tr h="213069">
                <a:tc>
                  <a:txBody>
                    <a:bodyPr/>
                    <a:lstStyle/>
                    <a:p>
                      <a:pPr algn="ctr">
                        <a:spcAft>
                          <a:spcPts val="0"/>
                        </a:spcAft>
                      </a:pPr>
                      <a:r>
                        <a:rPr lang="en-US" sz="1200" kern="0">
                          <a:effectLst/>
                          <a:latin typeface="標楷體" panose="03000509000000000000" pitchFamily="65" charset="-120"/>
                          <a:ea typeface="標楷體" panose="03000509000000000000" pitchFamily="65" charset="-120"/>
                        </a:rPr>
                        <a:t>102d</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42</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9</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tc>
                  <a:txBody>
                    <a:bodyPr/>
                    <a:lstStyle/>
                    <a:p>
                      <a:pPr algn="ctr">
                        <a:spcAft>
                          <a:spcPts val="0"/>
                        </a:spcAft>
                      </a:pPr>
                      <a:r>
                        <a:rPr lang="en-US" sz="1200" kern="0" dirty="0">
                          <a:effectLst/>
                          <a:latin typeface="標楷體" panose="03000509000000000000" pitchFamily="65" charset="-120"/>
                          <a:ea typeface="標楷體" panose="03000509000000000000" pitchFamily="65" charset="-120"/>
                        </a:rPr>
                        <a:t>51</a:t>
                      </a:r>
                      <a:r>
                        <a:rPr lang="zh-TW" sz="1200" kern="0" dirty="0">
                          <a:effectLst/>
                          <a:latin typeface="標楷體" panose="03000509000000000000" pitchFamily="65" charset="-120"/>
                          <a:ea typeface="標楷體" panose="03000509000000000000" pitchFamily="65" charset="-120"/>
                        </a:rPr>
                        <a:t>（</a:t>
                      </a:r>
                      <a:r>
                        <a:rPr lang="en-US" sz="1200" kern="0" dirty="0">
                          <a:effectLst/>
                          <a:latin typeface="標楷體" panose="03000509000000000000" pitchFamily="65" charset="-120"/>
                          <a:ea typeface="標楷體" panose="03000509000000000000" pitchFamily="65" charset="-120"/>
                        </a:rPr>
                        <a:t>60</a:t>
                      </a:r>
                      <a:r>
                        <a:rPr lang="zh-TW" sz="1200" kern="0" dirty="0">
                          <a:effectLst/>
                          <a:latin typeface="標楷體" panose="03000509000000000000" pitchFamily="65" charset="-120"/>
                          <a:ea typeface="標楷體" panose="03000509000000000000" pitchFamily="65" charset="-120"/>
                        </a:rPr>
                        <a:t>）</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nchor="ctr"/>
                </a:tc>
                <a:extLst>
                  <a:ext uri="{0D108BD9-81ED-4DB2-BD59-A6C34878D82A}">
                    <a16:rowId xmlns="" xmlns:a16="http://schemas.microsoft.com/office/drawing/2014/main" val="2036184065"/>
                  </a:ext>
                </a:extLst>
              </a:tr>
              <a:tr h="252919">
                <a:tc gridSpan="10">
                  <a:txBody>
                    <a:bodyPr/>
                    <a:lstStyle/>
                    <a:p>
                      <a:pPr algn="just">
                        <a:lnSpc>
                          <a:spcPts val="1600"/>
                        </a:lnSpc>
                        <a:spcAft>
                          <a:spcPts val="0"/>
                        </a:spcAft>
                      </a:pPr>
                      <a:r>
                        <a:rPr lang="zh-TW" sz="1200" kern="100" dirty="0">
                          <a:effectLst/>
                          <a:latin typeface="標楷體" panose="03000509000000000000" pitchFamily="65" charset="-120"/>
                          <a:ea typeface="標楷體" panose="03000509000000000000" pitchFamily="65" charset="-120"/>
                        </a:rPr>
                        <a:t>資料來源：</a:t>
                      </a:r>
                      <a:r>
                        <a:rPr lang="en-US" sz="1200" kern="100" dirty="0">
                          <a:effectLst/>
                          <a:latin typeface="標楷體" panose="03000509000000000000" pitchFamily="65" charset="-120"/>
                          <a:ea typeface="標楷體" panose="03000509000000000000" pitchFamily="65" charset="-120"/>
                        </a:rPr>
                        <a:t>1.</a:t>
                      </a:r>
                      <a:r>
                        <a:rPr lang="zh-TW" sz="1200" kern="100" dirty="0">
                          <a:effectLst/>
                          <a:latin typeface="標楷體" panose="03000509000000000000" pitchFamily="65" charset="-120"/>
                          <a:ea typeface="標楷體" panose="03000509000000000000" pitchFamily="65" charset="-120"/>
                        </a:rPr>
                        <a:t>國家通訊傳播委員會。</a:t>
                      </a:r>
                      <a:r>
                        <a:rPr lang="en-US" sz="1200" kern="100" dirty="0">
                          <a:effectLst/>
                          <a:latin typeface="標楷體" panose="03000509000000000000" pitchFamily="65" charset="-120"/>
                          <a:ea typeface="標楷體" panose="03000509000000000000" pitchFamily="65" charset="-120"/>
                        </a:rPr>
                        <a:t>2.</a:t>
                      </a:r>
                      <a:r>
                        <a:rPr lang="zh-TW" sz="1200" kern="100" dirty="0">
                          <a:effectLst/>
                          <a:latin typeface="標楷體" panose="03000509000000000000" pitchFamily="65" charset="-120"/>
                          <a:ea typeface="標楷體" panose="03000509000000000000" pitchFamily="65" charset="-120"/>
                        </a:rPr>
                        <a:t>本研究整理。</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6049" marR="16049"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pPr algn="l">
                        <a:spcAft>
                          <a:spcPts val="0"/>
                        </a:spcAft>
                      </a:pP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tc>
                <a:extLst>
                  <a:ext uri="{0D108BD9-81ED-4DB2-BD59-A6C34878D82A}">
                    <a16:rowId xmlns="" xmlns:a16="http://schemas.microsoft.com/office/drawing/2014/main" val="2202372254"/>
                  </a:ext>
                </a:extLst>
              </a:tr>
            </a:tbl>
          </a:graphicData>
        </a:graphic>
      </p:graphicFrame>
      <p:cxnSp>
        <p:nvCxnSpPr>
          <p:cNvPr id="7" name="直線接點 6"/>
          <p:cNvCxnSpPr/>
          <p:nvPr/>
        </p:nvCxnSpPr>
        <p:spPr>
          <a:xfrm>
            <a:off x="728851" y="1370760"/>
            <a:ext cx="977856" cy="9671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21796674"/>
      </p:ext>
    </p:extLst>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0" y="1524000"/>
            <a:ext cx="9143999" cy="5096608"/>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　　如表</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統計資料所示，有線電視合法化之後，在民國</a:t>
            </a:r>
            <a:r>
              <a:rPr lang="en-US" altLang="zh-TW" dirty="0">
                <a:latin typeface="標楷體" panose="03000509000000000000" pitchFamily="65" charset="-120"/>
                <a:ea typeface="標楷體" panose="03000509000000000000" pitchFamily="65" charset="-120"/>
              </a:rPr>
              <a:t>80</a:t>
            </a:r>
            <a:r>
              <a:rPr lang="zh-TW" altLang="en-US" dirty="0">
                <a:latin typeface="標楷體" panose="03000509000000000000" pitchFamily="65" charset="-120"/>
                <a:ea typeface="標楷體" panose="03000509000000000000" pitchFamily="65" charset="-120"/>
              </a:rPr>
              <a:t>年間市場超過</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家廠商的情形相當多</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indent="0" algn="just">
              <a:lnSpc>
                <a:spcPts val="4000"/>
              </a:lnSpc>
              <a:buNone/>
            </a:pPr>
            <a:r>
              <a:rPr lang="zh-TW" altLang="en-US" dirty="0" smtClean="0">
                <a:latin typeface="標楷體" panose="03000509000000000000" pitchFamily="65" charset="-120"/>
                <a:ea typeface="標楷體" panose="03000509000000000000" pitchFamily="65" charset="-120"/>
              </a:rPr>
              <a:t>僅</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年之後，到民國</a:t>
            </a:r>
            <a:r>
              <a:rPr lang="en-US" altLang="zh-TW" dirty="0">
                <a:latin typeface="標楷體" panose="03000509000000000000" pitchFamily="65" charset="-120"/>
                <a:ea typeface="標楷體" panose="03000509000000000000" pitchFamily="65" charset="-120"/>
              </a:rPr>
              <a:t>89</a:t>
            </a:r>
            <a:r>
              <a:rPr lang="zh-TW" altLang="en-US" dirty="0">
                <a:latin typeface="標楷體" panose="03000509000000000000" pitchFamily="65" charset="-120"/>
                <a:ea typeface="標楷體" panose="03000509000000000000" pitchFamily="65" charset="-120"/>
              </a:rPr>
              <a:t>年一區有</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家廠商的情形則只剩下</a:t>
            </a:r>
            <a:r>
              <a:rPr lang="en-US" altLang="zh-TW" dirty="0">
                <a:solidFill>
                  <a:srgbClr val="FF0000"/>
                </a:solidFill>
                <a:latin typeface="標楷體" panose="03000509000000000000" pitchFamily="65" charset="-120"/>
                <a:ea typeface="標楷體" panose="03000509000000000000" pitchFamily="65" charset="-120"/>
              </a:rPr>
              <a:t>3</a:t>
            </a:r>
            <a:r>
              <a:rPr lang="zh-TW" altLang="en-US" dirty="0">
                <a:solidFill>
                  <a:srgbClr val="FF0000"/>
                </a:solidFill>
                <a:latin typeface="標楷體" panose="03000509000000000000" pitchFamily="65" charset="-120"/>
                <a:ea typeface="標楷體" panose="03000509000000000000" pitchFamily="65" charset="-120"/>
              </a:rPr>
              <a:t>個市場</a:t>
            </a:r>
            <a:r>
              <a:rPr lang="zh-TW" altLang="en-US" dirty="0">
                <a:latin typeface="標楷體" panose="03000509000000000000" pitchFamily="65" charset="-120"/>
                <a:ea typeface="標楷體" panose="03000509000000000000" pitchFamily="65" charset="-120"/>
              </a:rPr>
              <a:t>，民國</a:t>
            </a:r>
            <a:r>
              <a:rPr lang="en-US" altLang="zh-TW" dirty="0">
                <a:latin typeface="標楷體" panose="03000509000000000000" pitchFamily="65" charset="-120"/>
                <a:ea typeface="標楷體" panose="03000509000000000000" pitchFamily="65" charset="-120"/>
              </a:rPr>
              <a:t>90</a:t>
            </a:r>
            <a:r>
              <a:rPr lang="zh-TW" altLang="en-US" dirty="0">
                <a:latin typeface="標楷體" panose="03000509000000000000" pitchFamily="65" charset="-120"/>
                <a:ea typeface="標楷體" panose="03000509000000000000" pitchFamily="65" charset="-120"/>
              </a:rPr>
              <a:t>年時一區</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家廠商的市場僅剩下</a:t>
            </a:r>
            <a:r>
              <a:rPr lang="en-US" altLang="zh-TW" dirty="0">
                <a:solidFill>
                  <a:srgbClr val="FF0000"/>
                </a:solidFill>
                <a:latin typeface="標楷體" panose="03000509000000000000" pitchFamily="65" charset="-120"/>
                <a:ea typeface="標楷體" panose="03000509000000000000" pitchFamily="65" charset="-120"/>
              </a:rPr>
              <a:t>2</a:t>
            </a:r>
            <a:r>
              <a:rPr lang="zh-TW" altLang="en-US" dirty="0">
                <a:solidFill>
                  <a:srgbClr val="FF0000"/>
                </a:solidFill>
                <a:latin typeface="標楷體" panose="03000509000000000000" pitchFamily="65" charset="-120"/>
                <a:ea typeface="標楷體" panose="03000509000000000000" pitchFamily="65" charset="-120"/>
              </a:rPr>
              <a:t>個市場</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indent="0" algn="just">
              <a:lnSpc>
                <a:spcPts val="4000"/>
              </a:lnSpc>
              <a:buNone/>
            </a:pPr>
            <a:r>
              <a:rPr lang="zh-TW" altLang="en-US" dirty="0" smtClean="0">
                <a:latin typeface="標楷體" panose="03000509000000000000" pitchFamily="65" charset="-120"/>
                <a:ea typeface="標楷體" panose="03000509000000000000" pitchFamily="65" charset="-120"/>
              </a:rPr>
              <a:t>處於</a:t>
            </a:r>
            <a:r>
              <a:rPr lang="zh-TW" altLang="en-US" dirty="0">
                <a:latin typeface="標楷體" panose="03000509000000000000" pitchFamily="65" charset="-120"/>
                <a:ea typeface="標楷體" panose="03000509000000000000" pitchFamily="65" charset="-120"/>
              </a:rPr>
              <a:t>偶占結構者的市場數，亦隨著時間過去而逐年遞減，到民國</a:t>
            </a:r>
            <a:r>
              <a:rPr lang="en-US" altLang="zh-TW" dirty="0">
                <a:latin typeface="標楷體" panose="03000509000000000000" pitchFamily="65" charset="-120"/>
                <a:ea typeface="標楷體" panose="03000509000000000000" pitchFamily="65" charset="-120"/>
              </a:rPr>
              <a:t>103</a:t>
            </a:r>
            <a:r>
              <a:rPr lang="zh-TW" altLang="en-US" dirty="0">
                <a:latin typeface="標楷體" panose="03000509000000000000" pitchFamily="65" charset="-120"/>
                <a:ea typeface="標楷體" panose="03000509000000000000" pitchFamily="65" charset="-120"/>
              </a:rPr>
              <a:t>年</a:t>
            </a:r>
            <a:r>
              <a:rPr lang="zh-TW" altLang="en-US" dirty="0">
                <a:solidFill>
                  <a:srgbClr val="FF0000"/>
                </a:solidFill>
                <a:latin typeface="標楷體" panose="03000509000000000000" pitchFamily="65" charset="-120"/>
                <a:ea typeface="標楷體" panose="03000509000000000000" pitchFamily="65" charset="-120"/>
              </a:rPr>
              <a:t>偶占的市場僅存</a:t>
            </a:r>
            <a:r>
              <a:rPr lang="en-US" altLang="zh-TW" dirty="0">
                <a:solidFill>
                  <a:srgbClr val="FF0000"/>
                </a:solidFill>
                <a:latin typeface="標楷體" panose="03000509000000000000" pitchFamily="65" charset="-120"/>
                <a:ea typeface="標楷體" panose="03000509000000000000" pitchFamily="65" charset="-120"/>
              </a:rPr>
              <a:t>9</a:t>
            </a:r>
            <a:r>
              <a:rPr lang="zh-TW" altLang="en-US" dirty="0">
                <a:solidFill>
                  <a:srgbClr val="FF0000"/>
                </a:solidFill>
                <a:latin typeface="標楷體" panose="03000509000000000000" pitchFamily="65" charset="-120"/>
                <a:ea typeface="標楷體" panose="03000509000000000000" pitchFamily="65" charset="-120"/>
              </a:rPr>
              <a:t>個</a:t>
            </a:r>
            <a:r>
              <a:rPr lang="zh-TW" altLang="en-US" dirty="0" smtClean="0">
                <a:latin typeface="標楷體" panose="03000509000000000000" pitchFamily="65" charset="-120"/>
                <a:ea typeface="標楷體" panose="03000509000000000000" pitchFamily="65" charset="-120"/>
              </a:rPr>
              <a:t>，屬於有</a:t>
            </a:r>
            <a:r>
              <a:rPr lang="en-US" altLang="zh-TW" dirty="0" smtClean="0">
                <a:solidFill>
                  <a:srgbClr val="FF0000"/>
                </a:solidFill>
                <a:latin typeface="標楷體" panose="03000509000000000000" pitchFamily="65" charset="-120"/>
                <a:ea typeface="標楷體" panose="03000509000000000000" pitchFamily="65" charset="-120"/>
              </a:rPr>
              <a:t>38</a:t>
            </a:r>
            <a:r>
              <a:rPr lang="zh-TW" altLang="en-US" dirty="0">
                <a:solidFill>
                  <a:srgbClr val="FF0000"/>
                </a:solidFill>
                <a:latin typeface="標楷體" panose="03000509000000000000" pitchFamily="65" charset="-120"/>
                <a:ea typeface="標楷體" panose="03000509000000000000" pitchFamily="65" charset="-120"/>
              </a:rPr>
              <a:t>個</a:t>
            </a:r>
            <a:r>
              <a:rPr lang="zh-TW" altLang="en-US" dirty="0" smtClean="0">
                <a:solidFill>
                  <a:srgbClr val="FF0000"/>
                </a:solidFill>
                <a:latin typeface="標楷體" panose="03000509000000000000" pitchFamily="65" charset="-120"/>
                <a:ea typeface="標楷體" panose="03000509000000000000" pitchFamily="65" charset="-120"/>
              </a:rPr>
              <a:t>市場獨佔市場結構</a:t>
            </a:r>
            <a:r>
              <a:rPr lang="zh-TW" altLang="en-US" dirty="0" smtClean="0">
                <a:solidFill>
                  <a:srgbClr val="FF0000"/>
                </a:solidFill>
                <a:latin typeface="新細明體"/>
                <a:ea typeface="新細明體"/>
              </a:rPr>
              <a:t>。</a:t>
            </a:r>
            <a:endParaRPr lang="en-US" altLang="zh-TW" dirty="0" smtClean="0">
              <a:latin typeface="新細明體"/>
              <a:ea typeface="新細明體"/>
            </a:endParaRPr>
          </a:p>
          <a:p>
            <a:pPr marL="0" indent="0" algn="just">
              <a:lnSpc>
                <a:spcPts val="4000"/>
              </a:lnSpc>
              <a:buNone/>
            </a:pPr>
            <a:r>
              <a:rPr lang="zh-TW" altLang="en-US" dirty="0" smtClean="0">
                <a:latin typeface="標楷體" panose="03000509000000000000" pitchFamily="65" charset="-120"/>
                <a:ea typeface="標楷體" panose="03000509000000000000" pitchFamily="65" charset="-120"/>
              </a:rPr>
              <a:t>若包括</a:t>
            </a:r>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個獨佔的有線電視</a:t>
            </a:r>
            <a:r>
              <a:rPr lang="zh-TW" altLang="en-US" dirty="0">
                <a:latin typeface="標楷體" panose="03000509000000000000" pitchFamily="65" charset="-120"/>
                <a:ea typeface="標楷體" panose="03000509000000000000" pitchFamily="65" charset="-120"/>
              </a:rPr>
              <a:t>播送系統</a:t>
            </a:r>
            <a:r>
              <a:rPr lang="zh-TW" altLang="en-US" dirty="0" smtClean="0">
                <a:latin typeface="標楷體" panose="03000509000000000000" pitchFamily="65" charset="-120"/>
                <a:ea typeface="標楷體" panose="03000509000000000000" pitchFamily="65" charset="-120"/>
              </a:rPr>
              <a:t>，則台灣有線電視市場屬於獨占結構的</a:t>
            </a:r>
            <a:r>
              <a:rPr lang="zh-TW" altLang="en-US" dirty="0" smtClean="0">
                <a:solidFill>
                  <a:srgbClr val="FF0000"/>
                </a:solidFill>
                <a:latin typeface="標楷體" panose="03000509000000000000" pitchFamily="65" charset="-120"/>
                <a:ea typeface="標楷體" panose="03000509000000000000" pitchFamily="65" charset="-120"/>
              </a:rPr>
              <a:t>有</a:t>
            </a:r>
            <a:r>
              <a:rPr lang="en-US" altLang="zh-TW" dirty="0">
                <a:solidFill>
                  <a:srgbClr val="FF0000"/>
                </a:solidFill>
                <a:latin typeface="標楷體" panose="03000509000000000000" pitchFamily="65" charset="-120"/>
                <a:ea typeface="標楷體" panose="03000509000000000000" pitchFamily="65" charset="-120"/>
              </a:rPr>
              <a:t>42</a:t>
            </a:r>
            <a:r>
              <a:rPr lang="zh-TW" altLang="en-US" dirty="0" smtClean="0">
                <a:solidFill>
                  <a:srgbClr val="FF0000"/>
                </a:solidFill>
                <a:latin typeface="標楷體" panose="03000509000000000000" pitchFamily="65" charset="-120"/>
                <a:ea typeface="標楷體" panose="03000509000000000000" pitchFamily="65" charset="-120"/>
              </a:rPr>
              <a:t>個。</a:t>
            </a:r>
            <a:endParaRPr lang="zh-TW" altLang="en-US" dirty="0">
              <a:solidFill>
                <a:srgbClr val="FF0000"/>
              </a:solidFill>
              <a:latin typeface="標楷體" panose="03000509000000000000" pitchFamily="65" charset="-120"/>
              <a:ea typeface="標楷體" panose="03000509000000000000" pitchFamily="65" charset="-120"/>
            </a:endParaRPr>
          </a:p>
          <a:p>
            <a:pPr marL="0" indent="0" algn="just">
              <a:lnSpc>
                <a:spcPts val="4000"/>
              </a:lnSpc>
              <a:buNone/>
            </a:pP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615806862"/>
      </p:ext>
    </p:extLst>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14396" y="624254"/>
            <a:ext cx="8522353" cy="629653"/>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（三）、有線電視目前市場結構之情形</a:t>
            </a:r>
          </a:p>
        </p:txBody>
      </p:sp>
      <p:graphicFrame>
        <p:nvGraphicFramePr>
          <p:cNvPr id="4" name="表格 3"/>
          <p:cNvGraphicFramePr>
            <a:graphicFrameLocks noGrp="1"/>
          </p:cNvGraphicFramePr>
          <p:nvPr>
            <p:extLst>
              <p:ext uri="{D42A27DB-BD31-4B8C-83A1-F6EECF244321}">
                <p14:modId xmlns:p14="http://schemas.microsoft.com/office/powerpoint/2010/main" xmlns="" val="2564626373"/>
              </p:ext>
            </p:extLst>
          </p:nvPr>
        </p:nvGraphicFramePr>
        <p:xfrm>
          <a:off x="678181" y="1313056"/>
          <a:ext cx="7877907" cy="4764022"/>
        </p:xfrm>
        <a:graphic>
          <a:graphicData uri="http://schemas.openxmlformats.org/drawingml/2006/table">
            <a:tbl>
              <a:tblPr firstRow="1" firstCol="1" bandRow="1">
                <a:tableStyleId>{5C22544A-7EE6-4342-B048-85BDC9FD1C3A}</a:tableStyleId>
              </a:tblPr>
              <a:tblGrid>
                <a:gridCol w="2288543">
                  <a:extLst>
                    <a:ext uri="{9D8B030D-6E8A-4147-A177-3AD203B41FA5}">
                      <a16:colId xmlns="" xmlns:a16="http://schemas.microsoft.com/office/drawing/2014/main" val="3269018855"/>
                    </a:ext>
                  </a:extLst>
                </a:gridCol>
                <a:gridCol w="1750119">
                  <a:extLst>
                    <a:ext uri="{9D8B030D-6E8A-4147-A177-3AD203B41FA5}">
                      <a16:colId xmlns="" xmlns:a16="http://schemas.microsoft.com/office/drawing/2014/main" val="3504185904"/>
                    </a:ext>
                  </a:extLst>
                </a:gridCol>
                <a:gridCol w="1866919">
                  <a:extLst>
                    <a:ext uri="{9D8B030D-6E8A-4147-A177-3AD203B41FA5}">
                      <a16:colId xmlns="" xmlns:a16="http://schemas.microsoft.com/office/drawing/2014/main" val="1902034771"/>
                    </a:ext>
                  </a:extLst>
                </a:gridCol>
                <a:gridCol w="1972326">
                  <a:extLst>
                    <a:ext uri="{9D8B030D-6E8A-4147-A177-3AD203B41FA5}">
                      <a16:colId xmlns="" xmlns:a16="http://schemas.microsoft.com/office/drawing/2014/main" val="3196491935"/>
                    </a:ext>
                  </a:extLst>
                </a:gridCol>
              </a:tblGrid>
              <a:tr h="430236">
                <a:tc gridSpan="4">
                  <a:txBody>
                    <a:bodyPr/>
                    <a:lstStyle/>
                    <a:p>
                      <a:pPr algn="ctr">
                        <a:spcAft>
                          <a:spcPts val="0"/>
                        </a:spcAft>
                      </a:pPr>
                      <a:r>
                        <a:rPr lang="zh-TW" sz="1600" kern="100" dirty="0">
                          <a:effectLst/>
                          <a:latin typeface="標楷體" panose="03000509000000000000" pitchFamily="65" charset="-120"/>
                          <a:ea typeface="標楷體" panose="03000509000000000000" pitchFamily="65" charset="-120"/>
                        </a:rPr>
                        <a:t>表</a:t>
                      </a:r>
                      <a:r>
                        <a:rPr lang="en-US" sz="1600" kern="100" dirty="0" smtClean="0">
                          <a:effectLst/>
                          <a:latin typeface="標楷體" panose="03000509000000000000" pitchFamily="65" charset="-120"/>
                          <a:ea typeface="標楷體" panose="03000509000000000000" pitchFamily="65" charset="-120"/>
                        </a:rPr>
                        <a:t>2</a:t>
                      </a:r>
                      <a:r>
                        <a:rPr lang="zh-TW" altLang="en-US" sz="1600" kern="100" dirty="0" smtClean="0">
                          <a:effectLst/>
                          <a:latin typeface="標楷體" panose="03000509000000000000" pitchFamily="65" charset="-120"/>
                          <a:ea typeface="標楷體" panose="03000509000000000000" pitchFamily="65" charset="-120"/>
                        </a:rPr>
                        <a:t>　</a:t>
                      </a:r>
                      <a:r>
                        <a:rPr lang="zh-TW" sz="1600" kern="100" dirty="0" smtClean="0">
                          <a:effectLst/>
                          <a:latin typeface="標楷體" panose="03000509000000000000" pitchFamily="65" charset="-120"/>
                          <a:ea typeface="標楷體" panose="03000509000000000000" pitchFamily="65" charset="-120"/>
                        </a:rPr>
                        <a:t>經營</a:t>
                      </a:r>
                      <a:r>
                        <a:rPr lang="zh-TW" sz="1600" kern="100" dirty="0">
                          <a:effectLst/>
                          <a:latin typeface="標楷體" panose="03000509000000000000" pitchFamily="65" charset="-120"/>
                          <a:ea typeface="標楷體" panose="03000509000000000000" pitchFamily="65" charset="-120"/>
                        </a:rPr>
                        <a:t>區域調整後有線電視市場結構統計</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 xmlns:a16="http://schemas.microsoft.com/office/drawing/2014/main" val="3647870806"/>
                  </a:ext>
                </a:extLst>
              </a:tr>
              <a:tr h="333557">
                <a:tc>
                  <a:txBody>
                    <a:bodyPr/>
                    <a:lstStyle/>
                    <a:p>
                      <a:pPr algn="ctr">
                        <a:spcAft>
                          <a:spcPts val="0"/>
                        </a:spcAft>
                      </a:pPr>
                      <a:r>
                        <a:rPr lang="zh-TW" sz="1600" kern="100" dirty="0">
                          <a:effectLst/>
                          <a:latin typeface="標楷體" panose="03000509000000000000" pitchFamily="65" charset="-120"/>
                          <a:ea typeface="標楷體" panose="03000509000000000000" pitchFamily="65" charset="-120"/>
                        </a:rPr>
                        <a:t>市場結構</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zh-TW" sz="1600" kern="100">
                          <a:effectLst/>
                          <a:latin typeface="標楷體" panose="03000509000000000000" pitchFamily="65" charset="-120"/>
                          <a:ea typeface="標楷體" panose="03000509000000000000" pitchFamily="65" charset="-120"/>
                        </a:rPr>
                        <a:t>獨佔</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zh-TW" sz="1600" kern="100" dirty="0">
                          <a:effectLst/>
                          <a:latin typeface="標楷體" panose="03000509000000000000" pitchFamily="65" charset="-120"/>
                          <a:ea typeface="標楷體" panose="03000509000000000000" pitchFamily="65" charset="-120"/>
                        </a:rPr>
                        <a:t>偶站</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zh-TW" sz="1600" kern="100" dirty="0">
                          <a:effectLst/>
                          <a:latin typeface="標楷體" panose="03000509000000000000" pitchFamily="65" charset="-120"/>
                          <a:ea typeface="標楷體" panose="03000509000000000000" pitchFamily="65" charset="-120"/>
                        </a:rPr>
                        <a:t>寡占</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extLst>
                  <a:ext uri="{0D108BD9-81ED-4DB2-BD59-A6C34878D82A}">
                    <a16:rowId xmlns="" xmlns:a16="http://schemas.microsoft.com/office/drawing/2014/main" val="3793856432"/>
                  </a:ext>
                </a:extLst>
              </a:tr>
              <a:tr h="1202100">
                <a:tc>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rPr>
                        <a:t>地區市場名稱</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rPr>
                        <a:t>基隆市、新竹縣、新竹市、南投縣、嘉義市、宜蘭縣、澎湖縣、金門縣</a:t>
                      </a:r>
                      <a:r>
                        <a:rPr lang="en-US" sz="1600" kern="100" baseline="30000" dirty="0">
                          <a:effectLst/>
                          <a:latin typeface="標楷體" panose="03000509000000000000" pitchFamily="65" charset="-120"/>
                          <a:ea typeface="標楷體" panose="03000509000000000000" pitchFamily="65" charset="-120"/>
                        </a:rPr>
                        <a:t>b</a:t>
                      </a:r>
                      <a:r>
                        <a:rPr lang="zh-TW" sz="1600" kern="100" dirty="0">
                          <a:effectLst/>
                          <a:latin typeface="標楷體" panose="03000509000000000000" pitchFamily="65" charset="-120"/>
                          <a:ea typeface="標楷體" panose="03000509000000000000" pitchFamily="65" charset="-120"/>
                        </a:rPr>
                        <a:t>、連江縣</a:t>
                      </a:r>
                      <a:r>
                        <a:rPr lang="en-US" sz="1600" kern="100" baseline="30000" dirty="0">
                          <a:effectLst/>
                          <a:latin typeface="標楷體" panose="03000509000000000000" pitchFamily="65" charset="-120"/>
                          <a:ea typeface="標楷體" panose="03000509000000000000" pitchFamily="65" charset="-120"/>
                        </a:rPr>
                        <a:t>b</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tc>
                <a:tc>
                  <a:txBody>
                    <a:bodyPr/>
                    <a:lstStyle/>
                    <a:p>
                      <a:pPr algn="just">
                        <a:spcAft>
                          <a:spcPts val="0"/>
                        </a:spcAft>
                      </a:pPr>
                      <a:r>
                        <a:rPr lang="zh-TW" sz="1600" kern="0">
                          <a:effectLst/>
                          <a:latin typeface="標楷體" panose="03000509000000000000" pitchFamily="65" charset="-120"/>
                          <a:ea typeface="標楷體" panose="03000509000000000000" pitchFamily="65" charset="-120"/>
                        </a:rPr>
                        <a:t>台東縣</a:t>
                      </a:r>
                      <a:r>
                        <a:rPr lang="en-US" sz="1600" kern="0" baseline="30000">
                          <a:effectLst/>
                          <a:latin typeface="標楷體" panose="03000509000000000000" pitchFamily="65" charset="-120"/>
                          <a:ea typeface="標楷體" panose="03000509000000000000" pitchFamily="65" charset="-120"/>
                        </a:rPr>
                        <a:t>a</a:t>
                      </a:r>
                      <a:r>
                        <a:rPr lang="zh-TW" sz="1600" kern="0">
                          <a:effectLst/>
                          <a:latin typeface="標楷體" panose="03000509000000000000" pitchFamily="65" charset="-120"/>
                          <a:ea typeface="標楷體" panose="03000509000000000000" pitchFamily="65" charset="-120"/>
                        </a:rPr>
                        <a:t>、花蓮縣、屏東縣、嘉義縣、雲林縣、彰化縣、苗栗縣</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tc>
                <a:tc>
                  <a:txBody>
                    <a:bodyPr/>
                    <a:lstStyle/>
                    <a:p>
                      <a:pPr algn="just">
                        <a:spcAft>
                          <a:spcPts val="0"/>
                        </a:spcAft>
                      </a:pPr>
                      <a:r>
                        <a:rPr lang="zh-TW" sz="1600" kern="100">
                          <a:effectLst/>
                          <a:latin typeface="標楷體" panose="03000509000000000000" pitchFamily="65" charset="-120"/>
                          <a:ea typeface="標楷體" panose="03000509000000000000" pitchFamily="65" charset="-120"/>
                        </a:rPr>
                        <a:t>台北市（</a:t>
                      </a:r>
                      <a:r>
                        <a:rPr lang="en-US" sz="1600" kern="100">
                          <a:effectLst/>
                          <a:latin typeface="標楷體" panose="03000509000000000000" pitchFamily="65" charset="-120"/>
                          <a:ea typeface="標楷體" panose="03000509000000000000" pitchFamily="65" charset="-120"/>
                        </a:rPr>
                        <a:t>9</a:t>
                      </a:r>
                      <a:r>
                        <a:rPr lang="zh-TW" sz="1600" kern="100">
                          <a:effectLst/>
                          <a:latin typeface="標楷體" panose="03000509000000000000" pitchFamily="65" charset="-120"/>
                          <a:ea typeface="標楷體" panose="03000509000000000000" pitchFamily="65" charset="-120"/>
                        </a:rPr>
                        <a:t>）、新北市（</a:t>
                      </a:r>
                      <a:r>
                        <a:rPr lang="en-US" sz="1600" kern="100">
                          <a:effectLst/>
                          <a:latin typeface="標楷體" panose="03000509000000000000" pitchFamily="65" charset="-120"/>
                          <a:ea typeface="標楷體" panose="03000509000000000000" pitchFamily="65" charset="-120"/>
                        </a:rPr>
                        <a:t>11</a:t>
                      </a:r>
                      <a:r>
                        <a:rPr lang="zh-TW" sz="1600" kern="100">
                          <a:effectLst/>
                          <a:latin typeface="標楷體" panose="03000509000000000000" pitchFamily="65" charset="-120"/>
                          <a:ea typeface="標楷體" panose="03000509000000000000" pitchFamily="65" charset="-120"/>
                        </a:rPr>
                        <a:t>）、桃園市（</a:t>
                      </a:r>
                      <a:r>
                        <a:rPr lang="en-US" sz="1600" kern="100">
                          <a:effectLst/>
                          <a:latin typeface="標楷體" panose="03000509000000000000" pitchFamily="65" charset="-120"/>
                          <a:ea typeface="標楷體" panose="03000509000000000000" pitchFamily="65" charset="-120"/>
                        </a:rPr>
                        <a:t>3</a:t>
                      </a:r>
                      <a:r>
                        <a:rPr lang="zh-TW" sz="1600" kern="100">
                          <a:effectLst/>
                          <a:latin typeface="標楷體" panose="03000509000000000000" pitchFamily="65" charset="-120"/>
                          <a:ea typeface="標楷體" panose="03000509000000000000" pitchFamily="65" charset="-120"/>
                        </a:rPr>
                        <a:t>）、台中市（</a:t>
                      </a:r>
                      <a:r>
                        <a:rPr lang="en-US" sz="1600" kern="100">
                          <a:effectLst/>
                          <a:latin typeface="標楷體" panose="03000509000000000000" pitchFamily="65" charset="-120"/>
                          <a:ea typeface="標楷體" panose="03000509000000000000" pitchFamily="65" charset="-120"/>
                        </a:rPr>
                        <a:t>5</a:t>
                      </a:r>
                      <a:r>
                        <a:rPr lang="zh-TW" sz="1600" kern="100">
                          <a:effectLst/>
                          <a:latin typeface="標楷體" panose="03000509000000000000" pitchFamily="65" charset="-120"/>
                          <a:ea typeface="標楷體" panose="03000509000000000000" pitchFamily="65" charset="-120"/>
                        </a:rPr>
                        <a:t>）、台南市（</a:t>
                      </a:r>
                      <a:r>
                        <a:rPr lang="en-US" sz="1600" kern="100">
                          <a:effectLst/>
                          <a:latin typeface="標楷體" panose="03000509000000000000" pitchFamily="65" charset="-120"/>
                          <a:ea typeface="標楷體" panose="03000509000000000000" pitchFamily="65" charset="-120"/>
                        </a:rPr>
                        <a:t>4</a:t>
                      </a:r>
                      <a:r>
                        <a:rPr lang="zh-TW" sz="1600" kern="100">
                          <a:effectLst/>
                          <a:latin typeface="標楷體" panose="03000509000000000000" pitchFamily="65" charset="-120"/>
                          <a:ea typeface="標楷體" panose="03000509000000000000" pitchFamily="65" charset="-120"/>
                        </a:rPr>
                        <a:t>）、高雄市（</a:t>
                      </a:r>
                      <a:r>
                        <a:rPr lang="en-US" sz="1600" kern="100">
                          <a:effectLst/>
                          <a:latin typeface="標楷體" panose="03000509000000000000" pitchFamily="65" charset="-120"/>
                          <a:ea typeface="標楷體" panose="03000509000000000000" pitchFamily="65" charset="-120"/>
                        </a:rPr>
                        <a:t>4</a:t>
                      </a:r>
                      <a:r>
                        <a:rPr lang="zh-TW" sz="1600" kern="100">
                          <a:effectLst/>
                          <a:latin typeface="標楷體" panose="03000509000000000000" pitchFamily="65" charset="-120"/>
                          <a:ea typeface="標楷體" panose="03000509000000000000" pitchFamily="65" charset="-120"/>
                        </a:rPr>
                        <a:t>）</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tc>
                <a:extLst>
                  <a:ext uri="{0D108BD9-81ED-4DB2-BD59-A6C34878D82A}">
                    <a16:rowId xmlns="" xmlns:a16="http://schemas.microsoft.com/office/drawing/2014/main" val="306351199"/>
                  </a:ext>
                </a:extLst>
              </a:tr>
              <a:tr h="369326">
                <a:tc>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rPr>
                        <a:t>市場數</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en-US" sz="1600" kern="100" dirty="0">
                          <a:effectLst/>
                          <a:latin typeface="標楷體" panose="03000509000000000000" pitchFamily="65" charset="-120"/>
                          <a:ea typeface="標楷體" panose="03000509000000000000" pitchFamily="65" charset="-120"/>
                        </a:rPr>
                        <a:t>9</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en-US" sz="1600" kern="100" dirty="0">
                          <a:effectLst/>
                          <a:latin typeface="標楷體" panose="03000509000000000000" pitchFamily="65" charset="-120"/>
                          <a:ea typeface="標楷體" panose="03000509000000000000" pitchFamily="65" charset="-120"/>
                        </a:rPr>
                        <a:t>7</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en-US" sz="1600" kern="100" dirty="0">
                          <a:effectLst/>
                          <a:latin typeface="標楷體" panose="03000509000000000000" pitchFamily="65" charset="-120"/>
                          <a:ea typeface="標楷體" panose="03000509000000000000" pitchFamily="65" charset="-120"/>
                        </a:rPr>
                        <a:t>6</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extLst>
                  <a:ext uri="{0D108BD9-81ED-4DB2-BD59-A6C34878D82A}">
                    <a16:rowId xmlns="" xmlns:a16="http://schemas.microsoft.com/office/drawing/2014/main" val="3199881322"/>
                  </a:ext>
                </a:extLst>
              </a:tr>
              <a:tr h="392857">
                <a:tc>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rPr>
                        <a:t>佔全市場比例</a:t>
                      </a:r>
                      <a:r>
                        <a:rPr lang="zh-TW" sz="1600" kern="0" dirty="0">
                          <a:effectLst/>
                          <a:latin typeface="標楷體" panose="03000509000000000000" pitchFamily="65" charset="-120"/>
                          <a:ea typeface="標楷體" panose="03000509000000000000" pitchFamily="65" charset="-120"/>
                        </a:rPr>
                        <a:t>（％）</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en-US" sz="1600" kern="100">
                          <a:effectLst/>
                          <a:latin typeface="標楷體" panose="03000509000000000000" pitchFamily="65" charset="-120"/>
                          <a:ea typeface="標楷體" panose="03000509000000000000" pitchFamily="65" charset="-120"/>
                        </a:rPr>
                        <a:t>40.9</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en-US" sz="1600" kern="100">
                          <a:effectLst/>
                          <a:latin typeface="標楷體" panose="03000509000000000000" pitchFamily="65" charset="-120"/>
                          <a:ea typeface="標楷體" panose="03000509000000000000" pitchFamily="65" charset="-120"/>
                        </a:rPr>
                        <a:t>31.8</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a:txBody>
                    <a:bodyPr/>
                    <a:lstStyle/>
                    <a:p>
                      <a:pPr algn="ctr">
                        <a:spcAft>
                          <a:spcPts val="0"/>
                        </a:spcAft>
                      </a:pPr>
                      <a:r>
                        <a:rPr lang="en-US" sz="1600" kern="100" dirty="0">
                          <a:effectLst/>
                          <a:latin typeface="標楷體" panose="03000509000000000000" pitchFamily="65" charset="-120"/>
                          <a:ea typeface="標楷體" panose="03000509000000000000" pitchFamily="65" charset="-120"/>
                        </a:rPr>
                        <a:t>27.3</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extLst>
                  <a:ext uri="{0D108BD9-81ED-4DB2-BD59-A6C34878D82A}">
                    <a16:rowId xmlns="" xmlns:a16="http://schemas.microsoft.com/office/drawing/2014/main" val="4108534333"/>
                  </a:ext>
                </a:extLst>
              </a:tr>
              <a:tr h="2018846">
                <a:tc gridSpan="4">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rPr>
                        <a:t>資料來源：國家通訊傳播委員會</a:t>
                      </a:r>
                    </a:p>
                    <a:p>
                      <a:pPr algn="just">
                        <a:spcAft>
                          <a:spcPts val="0"/>
                        </a:spcAft>
                      </a:pPr>
                      <a:r>
                        <a:rPr lang="zh-TW" sz="1600" kern="100" dirty="0">
                          <a:effectLst/>
                          <a:latin typeface="標楷體" panose="03000509000000000000" pitchFamily="65" charset="-120"/>
                          <a:ea typeface="標楷體" panose="03000509000000000000" pitchFamily="65" charset="-120"/>
                        </a:rPr>
                        <a:t>說明：</a:t>
                      </a:r>
                      <a:r>
                        <a:rPr lang="en-US" sz="1600" kern="100" dirty="0">
                          <a:effectLst/>
                          <a:latin typeface="標楷體" panose="03000509000000000000" pitchFamily="65" charset="-120"/>
                          <a:ea typeface="標楷體" panose="03000509000000000000" pitchFamily="65" charset="-120"/>
                        </a:rPr>
                        <a:t>a</a:t>
                      </a:r>
                      <a:r>
                        <a:rPr lang="zh-TW" sz="1600" kern="100" dirty="0">
                          <a:effectLst/>
                          <a:latin typeface="標楷體" panose="03000509000000000000" pitchFamily="65" charset="-120"/>
                          <a:ea typeface="標楷體" panose="03000509000000000000" pitchFamily="65" charset="-120"/>
                        </a:rPr>
                        <a:t>、台東縣兩家廠商中有一家為有線電視系統商，另一家為播送系統。</a:t>
                      </a:r>
                    </a:p>
                    <a:p>
                      <a:pPr algn="just">
                        <a:spcAft>
                          <a:spcPts val="0"/>
                        </a:spcAft>
                      </a:pPr>
                      <a:r>
                        <a:rPr lang="en-US" sz="1600" kern="100" dirty="0">
                          <a:effectLst/>
                          <a:latin typeface="標楷體" panose="03000509000000000000" pitchFamily="65" charset="-120"/>
                          <a:ea typeface="標楷體" panose="03000509000000000000" pitchFamily="65" charset="-120"/>
                        </a:rPr>
                        <a:t>      b</a:t>
                      </a:r>
                      <a:r>
                        <a:rPr lang="zh-TW" sz="1600" kern="100" dirty="0">
                          <a:effectLst/>
                          <a:latin typeface="標楷體" panose="03000509000000000000" pitchFamily="65" charset="-120"/>
                          <a:ea typeface="標楷體" panose="03000509000000000000" pitchFamily="65" charset="-120"/>
                        </a:rPr>
                        <a:t>、金門縣與連江縣均為播送系統。</a:t>
                      </a:r>
                    </a:p>
                    <a:p>
                      <a:pPr algn="just">
                        <a:spcAft>
                          <a:spcPts val="0"/>
                        </a:spcAft>
                      </a:pPr>
                      <a:r>
                        <a:rPr lang="zh-TW" sz="1600" kern="0" dirty="0">
                          <a:effectLst/>
                          <a:latin typeface="標楷體" panose="03000509000000000000" pitchFamily="65" charset="-120"/>
                          <a:ea typeface="標楷體" panose="03000509000000000000" pitchFamily="65" charset="-120"/>
                        </a:rPr>
                        <a:t>南投縣、嘉義市、宜蘭縣、澎湖縣、金門縣、連江縣等</a:t>
                      </a:r>
                      <a:r>
                        <a:rPr lang="en-US" sz="1600" kern="0" dirty="0">
                          <a:effectLst/>
                          <a:latin typeface="標楷體" panose="03000509000000000000" pitchFamily="65" charset="-120"/>
                          <a:ea typeface="標楷體" panose="03000509000000000000" pitchFamily="65" charset="-120"/>
                        </a:rPr>
                        <a:t>9</a:t>
                      </a:r>
                      <a:r>
                        <a:rPr lang="zh-TW" sz="1600" kern="0" dirty="0">
                          <a:effectLst/>
                          <a:latin typeface="標楷體" panose="03000509000000000000" pitchFamily="65" charset="-120"/>
                          <a:ea typeface="標楷體" panose="03000509000000000000" pitchFamily="65" charset="-120"/>
                        </a:rPr>
                        <a:t>個縣市；市場上擁有兩家廠商的偶佔市場結構，則有台東縣、花蓮縣、屏東縣、嘉義縣、雲林縣、彰化縣、苗栗縣等</a:t>
                      </a:r>
                      <a:r>
                        <a:rPr lang="en-US" sz="1600" kern="0" dirty="0">
                          <a:effectLst/>
                          <a:latin typeface="標楷體" panose="03000509000000000000" pitchFamily="65" charset="-120"/>
                          <a:ea typeface="標楷體" panose="03000509000000000000" pitchFamily="65" charset="-120"/>
                        </a:rPr>
                        <a:t>7</a:t>
                      </a:r>
                      <a:r>
                        <a:rPr lang="zh-TW" sz="1600" kern="0" dirty="0">
                          <a:effectLst/>
                          <a:latin typeface="標楷體" panose="03000509000000000000" pitchFamily="65" charset="-120"/>
                          <a:ea typeface="標楷體" panose="03000509000000000000" pitchFamily="65" charset="-120"/>
                        </a:rPr>
                        <a:t>個縣市；市場有</a:t>
                      </a:r>
                      <a:r>
                        <a:rPr lang="en-US" sz="1600" kern="0" dirty="0">
                          <a:effectLst/>
                          <a:latin typeface="標楷體" panose="03000509000000000000" pitchFamily="65" charset="-120"/>
                          <a:ea typeface="標楷體" panose="03000509000000000000" pitchFamily="65" charset="-120"/>
                        </a:rPr>
                        <a:t>3</a:t>
                      </a:r>
                      <a:r>
                        <a:rPr lang="zh-TW" sz="1600" kern="0" dirty="0">
                          <a:effectLst/>
                          <a:latin typeface="標楷體" panose="03000509000000000000" pitchFamily="65" charset="-120"/>
                          <a:ea typeface="標楷體" panose="03000509000000000000" pitchFamily="65" charset="-120"/>
                        </a:rPr>
                        <a:t>家有線電視廠商或超過</a:t>
                      </a:r>
                      <a:r>
                        <a:rPr lang="en-US" sz="1600" kern="0" dirty="0">
                          <a:effectLst/>
                          <a:latin typeface="標楷體" panose="03000509000000000000" pitchFamily="65" charset="-120"/>
                          <a:ea typeface="標楷體" panose="03000509000000000000" pitchFamily="65" charset="-120"/>
                        </a:rPr>
                        <a:t>3</a:t>
                      </a:r>
                      <a:r>
                        <a:rPr lang="zh-TW" sz="1600" kern="0" dirty="0">
                          <a:effectLst/>
                          <a:latin typeface="標楷體" panose="03000509000000000000" pitchFamily="65" charset="-120"/>
                          <a:ea typeface="標楷體" panose="03000509000000000000" pitchFamily="65" charset="-120"/>
                        </a:rPr>
                        <a:t>家有線電視廠商的有台北市（</a:t>
                      </a:r>
                      <a:r>
                        <a:rPr lang="en-US" sz="1600" kern="0" dirty="0">
                          <a:effectLst/>
                          <a:latin typeface="標楷體" panose="03000509000000000000" pitchFamily="65" charset="-120"/>
                          <a:ea typeface="標楷體" panose="03000509000000000000" pitchFamily="65" charset="-120"/>
                        </a:rPr>
                        <a:t>9</a:t>
                      </a:r>
                      <a:r>
                        <a:rPr lang="zh-TW" sz="1600" kern="0" dirty="0">
                          <a:effectLst/>
                          <a:latin typeface="標楷體" panose="03000509000000000000" pitchFamily="65" charset="-120"/>
                          <a:ea typeface="標楷體" panose="03000509000000000000" pitchFamily="65" charset="-120"/>
                        </a:rPr>
                        <a:t>）、新北市（</a:t>
                      </a:r>
                      <a:r>
                        <a:rPr lang="en-US" sz="1600" kern="0" dirty="0">
                          <a:effectLst/>
                          <a:latin typeface="標楷體" panose="03000509000000000000" pitchFamily="65" charset="-120"/>
                          <a:ea typeface="標楷體" panose="03000509000000000000" pitchFamily="65" charset="-120"/>
                        </a:rPr>
                        <a:t>11</a:t>
                      </a:r>
                      <a:r>
                        <a:rPr lang="zh-TW" sz="1600" kern="0" dirty="0">
                          <a:effectLst/>
                          <a:latin typeface="標楷體" panose="03000509000000000000" pitchFamily="65" charset="-120"/>
                          <a:ea typeface="標楷體" panose="03000509000000000000" pitchFamily="65" charset="-120"/>
                        </a:rPr>
                        <a:t>）、桃園市（</a:t>
                      </a:r>
                      <a:r>
                        <a:rPr lang="en-US" sz="1600" kern="0" dirty="0">
                          <a:effectLst/>
                          <a:latin typeface="標楷體" panose="03000509000000000000" pitchFamily="65" charset="-120"/>
                          <a:ea typeface="標楷體" panose="03000509000000000000" pitchFamily="65" charset="-120"/>
                        </a:rPr>
                        <a:t>3</a:t>
                      </a:r>
                      <a:r>
                        <a:rPr lang="zh-TW" sz="1600" kern="0" dirty="0">
                          <a:effectLst/>
                          <a:latin typeface="標楷體" panose="03000509000000000000" pitchFamily="65" charset="-120"/>
                          <a:ea typeface="標楷體" panose="03000509000000000000" pitchFamily="65" charset="-120"/>
                        </a:rPr>
                        <a:t>）、台中市（</a:t>
                      </a:r>
                      <a:r>
                        <a:rPr lang="en-US" sz="1600" kern="0" dirty="0">
                          <a:effectLst/>
                          <a:latin typeface="標楷體" panose="03000509000000000000" pitchFamily="65" charset="-120"/>
                          <a:ea typeface="標楷體" panose="03000509000000000000" pitchFamily="65" charset="-120"/>
                        </a:rPr>
                        <a:t>5</a:t>
                      </a:r>
                      <a:r>
                        <a:rPr lang="zh-TW" sz="1600" kern="0" dirty="0">
                          <a:effectLst/>
                          <a:latin typeface="標楷體" panose="03000509000000000000" pitchFamily="65" charset="-120"/>
                          <a:ea typeface="標楷體" panose="03000509000000000000" pitchFamily="65" charset="-120"/>
                        </a:rPr>
                        <a:t>）、台南市（</a:t>
                      </a:r>
                      <a:r>
                        <a:rPr lang="en-US" sz="1600" kern="0" dirty="0">
                          <a:effectLst/>
                          <a:latin typeface="標楷體" panose="03000509000000000000" pitchFamily="65" charset="-120"/>
                          <a:ea typeface="標楷體" panose="03000509000000000000" pitchFamily="65" charset="-120"/>
                        </a:rPr>
                        <a:t>4</a:t>
                      </a:r>
                      <a:r>
                        <a:rPr lang="zh-TW" sz="1600" kern="0" dirty="0">
                          <a:effectLst/>
                          <a:latin typeface="標楷體" panose="03000509000000000000" pitchFamily="65" charset="-120"/>
                          <a:ea typeface="標楷體" panose="03000509000000000000" pitchFamily="65" charset="-120"/>
                        </a:rPr>
                        <a:t>）、高雄市（</a:t>
                      </a:r>
                      <a:r>
                        <a:rPr lang="en-US" sz="1600" kern="0" dirty="0">
                          <a:effectLst/>
                          <a:latin typeface="標楷體" panose="03000509000000000000" pitchFamily="65" charset="-120"/>
                          <a:ea typeface="標楷體" panose="03000509000000000000" pitchFamily="65" charset="-120"/>
                        </a:rPr>
                        <a:t>4</a:t>
                      </a:r>
                      <a:r>
                        <a:rPr lang="zh-TW" sz="1600" kern="0" dirty="0">
                          <a:effectLst/>
                          <a:latin typeface="標楷體" panose="03000509000000000000" pitchFamily="65" charset="-120"/>
                          <a:ea typeface="標楷體" panose="03000509000000000000" pitchFamily="65" charset="-120"/>
                        </a:rPr>
                        <a:t>）等</a:t>
                      </a:r>
                      <a:r>
                        <a:rPr lang="en-US" sz="1600" kern="0" dirty="0">
                          <a:effectLst/>
                          <a:latin typeface="標楷體" panose="03000509000000000000" pitchFamily="65" charset="-120"/>
                          <a:ea typeface="標楷體" panose="03000509000000000000" pitchFamily="65" charset="-120"/>
                        </a:rPr>
                        <a:t>6</a:t>
                      </a:r>
                      <a:r>
                        <a:rPr lang="zh-TW" sz="1600" kern="0" dirty="0">
                          <a:effectLst/>
                          <a:latin typeface="標楷體" panose="03000509000000000000" pitchFamily="65" charset="-120"/>
                          <a:ea typeface="標楷體" panose="03000509000000000000" pitchFamily="65" charset="-120"/>
                        </a:rPr>
                        <a:t>個市場。</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954" marR="62954"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 xmlns:a16="http://schemas.microsoft.com/office/drawing/2014/main" val="1860729260"/>
                  </a:ext>
                </a:extLst>
              </a:tr>
            </a:tbl>
          </a:graphicData>
        </a:graphic>
      </p:graphicFrame>
    </p:spTree>
    <p:extLst>
      <p:ext uri="{BB962C8B-B14F-4D97-AF65-F5344CB8AC3E}">
        <p14:creationId xmlns:p14="http://schemas.microsoft.com/office/powerpoint/2010/main" xmlns="" val="488779257"/>
      </p:ext>
    </p:extLst>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47646" y="649192"/>
            <a:ext cx="8522353" cy="700454"/>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（四）、有線電視集團戶數統計</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endParaRPr lang="zh-TW" altLang="en-US" dirty="0">
              <a:latin typeface="標楷體" panose="03000509000000000000" pitchFamily="65" charset="-12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xmlns="" val="3105394508"/>
              </p:ext>
            </p:extLst>
          </p:nvPr>
        </p:nvGraphicFramePr>
        <p:xfrm>
          <a:off x="865136" y="1291457"/>
          <a:ext cx="7572281" cy="4790985"/>
        </p:xfrm>
        <a:graphic>
          <a:graphicData uri="http://schemas.openxmlformats.org/drawingml/2006/table">
            <a:tbl>
              <a:tblPr firstRow="1" firstCol="1" bandRow="1">
                <a:tableStyleId>{5C22544A-7EE6-4342-B048-85BDC9FD1C3A}</a:tableStyleId>
              </a:tblPr>
              <a:tblGrid>
                <a:gridCol w="2881988">
                  <a:extLst>
                    <a:ext uri="{9D8B030D-6E8A-4147-A177-3AD203B41FA5}">
                      <a16:colId xmlns="" xmlns:a16="http://schemas.microsoft.com/office/drawing/2014/main" val="3032195112"/>
                    </a:ext>
                  </a:extLst>
                </a:gridCol>
                <a:gridCol w="1356229">
                  <a:extLst>
                    <a:ext uri="{9D8B030D-6E8A-4147-A177-3AD203B41FA5}">
                      <a16:colId xmlns="" xmlns:a16="http://schemas.microsoft.com/office/drawing/2014/main" val="3282415163"/>
                    </a:ext>
                  </a:extLst>
                </a:gridCol>
                <a:gridCol w="1977835">
                  <a:extLst>
                    <a:ext uri="{9D8B030D-6E8A-4147-A177-3AD203B41FA5}">
                      <a16:colId xmlns="" xmlns:a16="http://schemas.microsoft.com/office/drawing/2014/main" val="778734925"/>
                    </a:ext>
                  </a:extLst>
                </a:gridCol>
                <a:gridCol w="1356229">
                  <a:extLst>
                    <a:ext uri="{9D8B030D-6E8A-4147-A177-3AD203B41FA5}">
                      <a16:colId xmlns="" xmlns:a16="http://schemas.microsoft.com/office/drawing/2014/main" val="3323907629"/>
                    </a:ext>
                  </a:extLst>
                </a:gridCol>
              </a:tblGrid>
              <a:tr h="459455">
                <a:tc gridSpan="4">
                  <a:txBody>
                    <a:bodyPr/>
                    <a:lstStyle/>
                    <a:p>
                      <a:pPr algn="ctr">
                        <a:lnSpc>
                          <a:spcPts val="3100"/>
                        </a:lnSpc>
                        <a:spcAft>
                          <a:spcPts val="0"/>
                        </a:spcAft>
                      </a:pPr>
                      <a:r>
                        <a:rPr lang="zh-TW" altLang="en-US"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表</a:t>
                      </a:r>
                      <a:r>
                        <a:rPr lang="en-US"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3</a:t>
                      </a:r>
                      <a:r>
                        <a:rPr lang="zh-TW" altLang="en-US"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　各有線電視（播送）系統訂戶數統計表</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hMerge="1">
                  <a:txBody>
                    <a:bodyPr/>
                    <a:lstStyle/>
                    <a:p>
                      <a:pPr algn="ctr">
                        <a:lnSpc>
                          <a:spcPts val="3100"/>
                        </a:lnSpc>
                        <a:spcAft>
                          <a:spcPts val="0"/>
                        </a:spcAft>
                      </a:pP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hMerge="1">
                  <a:txBody>
                    <a:bodyPr/>
                    <a:lstStyle/>
                    <a:p>
                      <a:pPr algn="ctr">
                        <a:lnSpc>
                          <a:spcPts val="3100"/>
                        </a:lnSpc>
                        <a:spcAft>
                          <a:spcPts val="0"/>
                        </a:spcAft>
                      </a:pP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hMerge="1">
                  <a:txBody>
                    <a:bodyPr/>
                    <a:lstStyle/>
                    <a:p>
                      <a:pPr algn="ctr">
                        <a:lnSpc>
                          <a:spcPts val="3100"/>
                        </a:lnSpc>
                        <a:spcAft>
                          <a:spcPts val="0"/>
                        </a:spcAft>
                      </a:pP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r>
              <a:tr h="459455">
                <a:tc>
                  <a:txBody>
                    <a:bodyPr/>
                    <a:lstStyle/>
                    <a:p>
                      <a:pPr algn="ctr">
                        <a:lnSpc>
                          <a:spcPts val="3100"/>
                        </a:lnSpc>
                        <a:spcAft>
                          <a:spcPts val="0"/>
                        </a:spcAft>
                      </a:pPr>
                      <a:r>
                        <a:rPr lang="zh-TW" sz="1600" kern="100" dirty="0">
                          <a:effectLst/>
                          <a:latin typeface="標楷體" panose="03000509000000000000" pitchFamily="65" charset="-120"/>
                          <a:ea typeface="標楷體" panose="03000509000000000000" pitchFamily="65" charset="-120"/>
                        </a:rPr>
                        <a:t>集團別</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zh-TW" sz="1600" kern="100" dirty="0">
                          <a:effectLst/>
                          <a:latin typeface="標楷體" panose="03000509000000000000" pitchFamily="65" charset="-120"/>
                          <a:ea typeface="標楷體" panose="03000509000000000000" pitchFamily="65" charset="-120"/>
                        </a:rPr>
                        <a:t>家數</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zh-TW" sz="1600" kern="100" dirty="0">
                          <a:effectLst/>
                          <a:latin typeface="標楷體" panose="03000509000000000000" pitchFamily="65" charset="-120"/>
                          <a:ea typeface="標楷體" panose="03000509000000000000" pitchFamily="65" charset="-120"/>
                        </a:rPr>
                        <a:t>訂戶總數</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zh-TW" sz="1600" kern="100" dirty="0">
                          <a:effectLst/>
                          <a:latin typeface="標楷體" panose="03000509000000000000" pitchFamily="65" charset="-120"/>
                          <a:ea typeface="標楷體" panose="03000509000000000000" pitchFamily="65" charset="-120"/>
                        </a:rPr>
                        <a:t>佔有率</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extLst>
                  <a:ext uri="{0D108BD9-81ED-4DB2-BD59-A6C34878D82A}">
                    <a16:rowId xmlns="" xmlns:a16="http://schemas.microsoft.com/office/drawing/2014/main" val="3192262027"/>
                  </a:ext>
                </a:extLst>
              </a:tr>
              <a:tr h="459455">
                <a:tc>
                  <a:txBody>
                    <a:bodyPr/>
                    <a:lstStyle/>
                    <a:p>
                      <a:pPr algn="just">
                        <a:lnSpc>
                          <a:spcPts val="3100"/>
                        </a:lnSpc>
                        <a:spcAft>
                          <a:spcPts val="0"/>
                        </a:spcAft>
                      </a:pPr>
                      <a:r>
                        <a:rPr lang="en-US" sz="1600" kern="100" dirty="0">
                          <a:effectLst/>
                          <a:latin typeface="標楷體" panose="03000509000000000000" pitchFamily="65" charset="-120"/>
                          <a:ea typeface="標楷體" panose="03000509000000000000" pitchFamily="65" charset="-120"/>
                        </a:rPr>
                        <a:t>1</a:t>
                      </a:r>
                      <a:r>
                        <a:rPr lang="zh-TW" sz="1600" kern="100" dirty="0">
                          <a:effectLst/>
                          <a:latin typeface="標楷體" panose="03000509000000000000" pitchFamily="65" charset="-120"/>
                          <a:ea typeface="標楷體" panose="03000509000000000000" pitchFamily="65" charset="-120"/>
                        </a:rPr>
                        <a:t>、凱擘集團</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12</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a:effectLst/>
                          <a:latin typeface="標楷體" panose="03000509000000000000" pitchFamily="65" charset="-120"/>
                          <a:ea typeface="標楷體" panose="03000509000000000000" pitchFamily="65" charset="-120"/>
                        </a:rPr>
                        <a:t>1051879</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21.03%</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extLst>
                  <a:ext uri="{0D108BD9-81ED-4DB2-BD59-A6C34878D82A}">
                    <a16:rowId xmlns="" xmlns:a16="http://schemas.microsoft.com/office/drawing/2014/main" val="574079183"/>
                  </a:ext>
                </a:extLst>
              </a:tr>
              <a:tr h="459455">
                <a:tc>
                  <a:txBody>
                    <a:bodyPr/>
                    <a:lstStyle/>
                    <a:p>
                      <a:pPr algn="just">
                        <a:lnSpc>
                          <a:spcPts val="3100"/>
                        </a:lnSpc>
                        <a:spcAft>
                          <a:spcPts val="0"/>
                        </a:spcAft>
                      </a:pPr>
                      <a:r>
                        <a:rPr lang="en-US" sz="1600" kern="100" dirty="0">
                          <a:effectLst/>
                          <a:latin typeface="標楷體" panose="03000509000000000000" pitchFamily="65" charset="-120"/>
                          <a:ea typeface="標楷體" panose="03000509000000000000" pitchFamily="65" charset="-120"/>
                        </a:rPr>
                        <a:t>2</a:t>
                      </a:r>
                      <a:r>
                        <a:rPr lang="zh-TW" sz="1600" kern="100" dirty="0">
                          <a:effectLst/>
                          <a:latin typeface="標楷體" panose="03000509000000000000" pitchFamily="65" charset="-120"/>
                          <a:ea typeface="標楷體" panose="03000509000000000000" pitchFamily="65" charset="-120"/>
                        </a:rPr>
                        <a:t>、中嘉集團</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10</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1183446</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23.66%</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extLst>
                  <a:ext uri="{0D108BD9-81ED-4DB2-BD59-A6C34878D82A}">
                    <a16:rowId xmlns="" xmlns:a16="http://schemas.microsoft.com/office/drawing/2014/main" val="3181355312"/>
                  </a:ext>
                </a:extLst>
              </a:tr>
              <a:tr h="459455">
                <a:tc>
                  <a:txBody>
                    <a:bodyPr/>
                    <a:lstStyle/>
                    <a:p>
                      <a:pPr algn="just">
                        <a:lnSpc>
                          <a:spcPts val="3100"/>
                        </a:lnSpc>
                        <a:spcAft>
                          <a:spcPts val="0"/>
                        </a:spcAft>
                      </a:pPr>
                      <a:r>
                        <a:rPr lang="en-US" sz="1600" kern="100" dirty="0">
                          <a:effectLst/>
                          <a:latin typeface="標楷體" panose="03000509000000000000" pitchFamily="65" charset="-120"/>
                          <a:ea typeface="標楷體" panose="03000509000000000000" pitchFamily="65" charset="-120"/>
                        </a:rPr>
                        <a:t>3</a:t>
                      </a:r>
                      <a:r>
                        <a:rPr lang="zh-TW" sz="1600" kern="100" dirty="0">
                          <a:effectLst/>
                          <a:latin typeface="標楷體" panose="03000509000000000000" pitchFamily="65" charset="-120"/>
                          <a:ea typeface="標楷體" panose="03000509000000000000" pitchFamily="65" charset="-120"/>
                        </a:rPr>
                        <a:t>、台灣寬頻集團</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a:effectLst/>
                          <a:latin typeface="標楷體" panose="03000509000000000000" pitchFamily="65" charset="-120"/>
                          <a:ea typeface="標楷體" panose="03000509000000000000" pitchFamily="65" charset="-120"/>
                        </a:rPr>
                        <a:t>4</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699311</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13.98%</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extLst>
                  <a:ext uri="{0D108BD9-81ED-4DB2-BD59-A6C34878D82A}">
                    <a16:rowId xmlns="" xmlns:a16="http://schemas.microsoft.com/office/drawing/2014/main" val="2147745644"/>
                  </a:ext>
                </a:extLst>
              </a:tr>
              <a:tr h="381849">
                <a:tc>
                  <a:txBody>
                    <a:bodyPr/>
                    <a:lstStyle/>
                    <a:p>
                      <a:pPr algn="just">
                        <a:lnSpc>
                          <a:spcPts val="3100"/>
                        </a:lnSpc>
                        <a:spcAft>
                          <a:spcPts val="0"/>
                        </a:spcAft>
                      </a:pPr>
                      <a:r>
                        <a:rPr lang="en-US" sz="1600" kern="100" dirty="0">
                          <a:effectLst/>
                          <a:latin typeface="標楷體" panose="03000509000000000000" pitchFamily="65" charset="-120"/>
                          <a:ea typeface="標楷體" panose="03000509000000000000" pitchFamily="65" charset="-120"/>
                        </a:rPr>
                        <a:t>4</a:t>
                      </a:r>
                      <a:r>
                        <a:rPr lang="zh-TW" sz="1600" kern="100" dirty="0">
                          <a:effectLst/>
                          <a:latin typeface="標楷體" panose="03000509000000000000" pitchFamily="65" charset="-120"/>
                          <a:ea typeface="標楷體" panose="03000509000000000000" pitchFamily="65" charset="-120"/>
                        </a:rPr>
                        <a:t>、台固集團</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a:effectLst/>
                          <a:latin typeface="標楷體" panose="03000509000000000000" pitchFamily="65" charset="-120"/>
                          <a:ea typeface="標楷體" panose="03000509000000000000" pitchFamily="65" charset="-120"/>
                        </a:rPr>
                        <a:t>5</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499010</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9.98%</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extLst>
                  <a:ext uri="{0D108BD9-81ED-4DB2-BD59-A6C34878D82A}">
                    <a16:rowId xmlns="" xmlns:a16="http://schemas.microsoft.com/office/drawing/2014/main" val="2069538526"/>
                  </a:ext>
                </a:extLst>
              </a:tr>
              <a:tr h="459455">
                <a:tc>
                  <a:txBody>
                    <a:bodyPr/>
                    <a:lstStyle/>
                    <a:p>
                      <a:pPr algn="just">
                        <a:lnSpc>
                          <a:spcPts val="3100"/>
                        </a:lnSpc>
                        <a:spcAft>
                          <a:spcPts val="0"/>
                        </a:spcAft>
                      </a:pPr>
                      <a:r>
                        <a:rPr lang="en-US" sz="1600" kern="100">
                          <a:effectLst/>
                          <a:latin typeface="標楷體" panose="03000509000000000000" pitchFamily="65" charset="-120"/>
                          <a:ea typeface="標楷體" panose="03000509000000000000" pitchFamily="65" charset="-120"/>
                        </a:rPr>
                        <a:t>5</a:t>
                      </a:r>
                      <a:r>
                        <a:rPr lang="zh-TW" sz="1600" kern="100">
                          <a:effectLst/>
                          <a:latin typeface="標楷體" panose="03000509000000000000" pitchFamily="65" charset="-120"/>
                          <a:ea typeface="標楷體" panose="03000509000000000000" pitchFamily="65" charset="-120"/>
                        </a:rPr>
                        <a:t>、台灣數位光訊集團</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a:effectLst/>
                          <a:latin typeface="標楷體" panose="03000509000000000000" pitchFamily="65" charset="-120"/>
                          <a:ea typeface="標楷體" panose="03000509000000000000" pitchFamily="65" charset="-120"/>
                        </a:rPr>
                        <a:t>4</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296280</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5.92%</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extLst>
                  <a:ext uri="{0D108BD9-81ED-4DB2-BD59-A6C34878D82A}">
                    <a16:rowId xmlns="" xmlns:a16="http://schemas.microsoft.com/office/drawing/2014/main" val="3038344403"/>
                  </a:ext>
                </a:extLst>
              </a:tr>
              <a:tr h="459455">
                <a:tc>
                  <a:txBody>
                    <a:bodyPr/>
                    <a:lstStyle/>
                    <a:p>
                      <a:pPr algn="just">
                        <a:lnSpc>
                          <a:spcPts val="3100"/>
                        </a:lnSpc>
                        <a:spcAft>
                          <a:spcPts val="0"/>
                        </a:spcAft>
                      </a:pPr>
                      <a:r>
                        <a:rPr lang="en-US" sz="1600" kern="100" dirty="0">
                          <a:effectLst/>
                          <a:latin typeface="標楷體" panose="03000509000000000000" pitchFamily="65" charset="-120"/>
                          <a:ea typeface="標楷體" panose="03000509000000000000" pitchFamily="65" charset="-120"/>
                        </a:rPr>
                        <a:t>6</a:t>
                      </a:r>
                      <a:r>
                        <a:rPr lang="zh-TW" sz="1600" kern="100" dirty="0">
                          <a:effectLst/>
                          <a:latin typeface="標楷體" panose="03000509000000000000" pitchFamily="65" charset="-120"/>
                          <a:ea typeface="標楷體" panose="03000509000000000000" pitchFamily="65" charset="-120"/>
                        </a:rPr>
                        <a:t>、獨立系統</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24</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a:effectLst/>
                          <a:latin typeface="標楷體" panose="03000509000000000000" pitchFamily="65" charset="-120"/>
                          <a:ea typeface="標楷體" panose="03000509000000000000" pitchFamily="65" charset="-120"/>
                        </a:rPr>
                        <a:t>1272290</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tc>
                  <a:txBody>
                    <a:bodyPr/>
                    <a:lstStyle/>
                    <a:p>
                      <a:pPr algn="ctr">
                        <a:lnSpc>
                          <a:spcPts val="3100"/>
                        </a:lnSpc>
                        <a:spcAft>
                          <a:spcPts val="0"/>
                        </a:spcAft>
                      </a:pPr>
                      <a:r>
                        <a:rPr lang="en-US" sz="1600" kern="100" dirty="0">
                          <a:effectLst/>
                          <a:latin typeface="標楷體" panose="03000509000000000000" pitchFamily="65" charset="-120"/>
                          <a:ea typeface="標楷體" panose="03000509000000000000" pitchFamily="65" charset="-120"/>
                        </a:rPr>
                        <a:t>25.43%</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44990" marR="44990" marT="0" marB="0"/>
                </a:tc>
                <a:extLst>
                  <a:ext uri="{0D108BD9-81ED-4DB2-BD59-A6C34878D82A}">
                    <a16:rowId xmlns="" xmlns:a16="http://schemas.microsoft.com/office/drawing/2014/main" val="2949709279"/>
                  </a:ext>
                </a:extLst>
              </a:tr>
              <a:tr h="1145548">
                <a:tc>
                  <a:txBody>
                    <a:bodyPr/>
                    <a:lstStyle/>
                    <a:p>
                      <a:pPr algn="just">
                        <a:lnSpc>
                          <a:spcPts val="3100"/>
                        </a:lnSpc>
                        <a:spcAft>
                          <a:spcPts val="0"/>
                        </a:spcAft>
                      </a:pPr>
                      <a:r>
                        <a:rPr lang="zh-TW" altLang="en-US" sz="1600" kern="100" dirty="0">
                          <a:effectLst/>
                          <a:latin typeface="標楷體" panose="03000509000000000000" pitchFamily="65" charset="-120"/>
                          <a:ea typeface="標楷體" panose="03000509000000000000" pitchFamily="65" charset="-120"/>
                          <a:cs typeface="Times New Roman" panose="02020603050405020304" pitchFamily="18" charset="0"/>
                        </a:rPr>
                        <a:t>全國總訂戶數</a:t>
                      </a:r>
                    </a:p>
                    <a:p>
                      <a:pPr algn="just">
                        <a:lnSpc>
                          <a:spcPts val="3100"/>
                        </a:lnSpc>
                        <a:spcAft>
                          <a:spcPts val="0"/>
                        </a:spcAft>
                      </a:pPr>
                      <a:r>
                        <a:rPr lang="zh-TW" altLang="en-US" sz="1600" kern="100" dirty="0">
                          <a:effectLst/>
                          <a:latin typeface="標楷體" panose="03000509000000000000" pitchFamily="65" charset="-120"/>
                          <a:ea typeface="標楷體" panose="03000509000000000000" pitchFamily="65" charset="-120"/>
                          <a:cs typeface="Times New Roman" panose="02020603050405020304" pitchFamily="18" charset="0"/>
                        </a:rPr>
                        <a:t>（含播送系統</a:t>
                      </a:r>
                      <a:r>
                        <a:rPr lang="en-US" altLang="zh-TW" sz="1600" kern="100" dirty="0">
                          <a:effectLst/>
                          <a:latin typeface="標楷體" panose="03000509000000000000" pitchFamily="65" charset="-120"/>
                          <a:ea typeface="標楷體" panose="03000509000000000000" pitchFamily="65" charset="-120"/>
                          <a:cs typeface="Times New Roman" panose="02020603050405020304" pitchFamily="18" charset="0"/>
                        </a:rPr>
                        <a:t>3</a:t>
                      </a:r>
                      <a:r>
                        <a:rPr lang="zh-TW" altLang="en-US" sz="1600" kern="100" dirty="0">
                          <a:effectLst/>
                          <a:latin typeface="標楷體" panose="03000509000000000000" pitchFamily="65" charset="-120"/>
                          <a:ea typeface="標楷體" panose="03000509000000000000" pitchFamily="65" charset="-120"/>
                          <a:cs typeface="Times New Roman" panose="02020603050405020304" pitchFamily="18" charset="0"/>
                        </a:rPr>
                        <a:t>家）</a:t>
                      </a:r>
                    </a:p>
                  </a:txBody>
                  <a:tcPr marL="44990" marR="44990" marT="0" marB="0"/>
                </a:tc>
                <a:tc gridSpan="3">
                  <a:txBody>
                    <a:bodyPr/>
                    <a:lstStyle/>
                    <a:p>
                      <a:pPr algn="just">
                        <a:lnSpc>
                          <a:spcPts val="3100"/>
                        </a:lnSpc>
                        <a:spcAft>
                          <a:spcPts val="0"/>
                        </a:spcAft>
                      </a:pPr>
                      <a:r>
                        <a:rPr lang="en-US" altLang="zh-TW" sz="1600" kern="100" dirty="0">
                          <a:effectLst/>
                          <a:latin typeface="標楷體" panose="03000509000000000000" pitchFamily="65" charset="-120"/>
                          <a:ea typeface="標楷體" panose="03000509000000000000" pitchFamily="65" charset="-120"/>
                          <a:cs typeface="Times New Roman" panose="02020603050405020304" pitchFamily="18" charset="0"/>
                        </a:rPr>
                        <a:t>5002216</a:t>
                      </a:r>
                      <a:r>
                        <a:rPr lang="zh-TW" altLang="en-US" sz="1600" kern="100" dirty="0">
                          <a:effectLst/>
                          <a:latin typeface="標楷體" panose="03000509000000000000" pitchFamily="65" charset="-120"/>
                          <a:ea typeface="標楷體" panose="03000509000000000000" pitchFamily="65" charset="-120"/>
                          <a:cs typeface="Times New Roman" panose="02020603050405020304" pitchFamily="18" charset="0"/>
                        </a:rPr>
                        <a:t>戶   </a:t>
                      </a:r>
                    </a:p>
                    <a:p>
                      <a:pPr algn="just">
                        <a:lnSpc>
                          <a:spcPts val="3100"/>
                        </a:lnSpc>
                        <a:spcAft>
                          <a:spcPts val="0"/>
                        </a:spcAft>
                      </a:pPr>
                      <a:r>
                        <a:rPr lang="zh-TW" altLang="en-US" sz="1600" kern="100" dirty="0">
                          <a:effectLst/>
                          <a:latin typeface="標楷體" panose="03000509000000000000" pitchFamily="65" charset="-120"/>
                          <a:ea typeface="標楷體" panose="03000509000000000000" pitchFamily="65" charset="-120"/>
                          <a:cs typeface="Times New Roman" panose="02020603050405020304" pitchFamily="18" charset="0"/>
                        </a:rPr>
                        <a:t>普及率：</a:t>
                      </a:r>
                      <a:r>
                        <a:rPr lang="en-US" altLang="zh-TW" sz="1600" kern="100" dirty="0">
                          <a:effectLst/>
                          <a:latin typeface="標楷體" panose="03000509000000000000" pitchFamily="65" charset="-120"/>
                          <a:ea typeface="標楷體" panose="03000509000000000000" pitchFamily="65" charset="-120"/>
                          <a:cs typeface="Times New Roman" panose="02020603050405020304" pitchFamily="18" charset="0"/>
                        </a:rPr>
                        <a:t>59.67%</a:t>
                      </a:r>
                    </a:p>
                    <a:p>
                      <a:pPr algn="just">
                        <a:lnSpc>
                          <a:spcPts val="3100"/>
                        </a:lnSpc>
                        <a:spcAft>
                          <a:spcPts val="0"/>
                        </a:spcAft>
                      </a:pPr>
                      <a:r>
                        <a:rPr lang="zh-TW" altLang="en-US" sz="1600" kern="100" dirty="0">
                          <a:effectLst/>
                          <a:latin typeface="標楷體" panose="03000509000000000000" pitchFamily="65" charset="-120"/>
                          <a:ea typeface="標楷體" panose="03000509000000000000" pitchFamily="65" charset="-120"/>
                          <a:cs typeface="Times New Roman" panose="02020603050405020304" pitchFamily="18" charset="0"/>
                        </a:rPr>
                        <a:t>總戶數：</a:t>
                      </a:r>
                      <a:r>
                        <a:rPr lang="en-US" altLang="zh-TW" sz="1600" kern="100" dirty="0">
                          <a:effectLst/>
                          <a:latin typeface="標楷體" panose="03000509000000000000" pitchFamily="65" charset="-120"/>
                          <a:ea typeface="標楷體" panose="03000509000000000000" pitchFamily="65" charset="-120"/>
                          <a:cs typeface="Times New Roman" panose="02020603050405020304" pitchFamily="18" charset="0"/>
                        </a:rPr>
                        <a:t>8382699</a:t>
                      </a:r>
                      <a:r>
                        <a:rPr lang="zh-TW" altLang="en-US" sz="1600" kern="100" dirty="0">
                          <a:effectLst/>
                          <a:latin typeface="標楷體" panose="03000509000000000000" pitchFamily="65" charset="-120"/>
                          <a:ea typeface="標楷體" panose="03000509000000000000" pitchFamily="65" charset="-120"/>
                          <a:cs typeface="Times New Roman" panose="02020603050405020304" pitchFamily="18" charset="0"/>
                        </a:rPr>
                        <a:t>戶</a:t>
                      </a:r>
                    </a:p>
                  </a:txBody>
                  <a:tcPr marL="44990" marR="44990" marT="0" marB="0"/>
                </a:tc>
                <a:tc hMerge="1">
                  <a:txBody>
                    <a:bodyPr/>
                    <a:lstStyle/>
                    <a:p>
                      <a:pPr algn="just">
                        <a:lnSpc>
                          <a:spcPts val="3100"/>
                        </a:lnSpc>
                        <a:spcAft>
                          <a:spcPts val="0"/>
                        </a:spcAft>
                      </a:pPr>
                      <a:endParaRPr lang="zh-TW" sz="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4990" marR="44990" marT="0" marB="0"/>
                </a:tc>
                <a:tc hMerge="1">
                  <a:txBody>
                    <a:bodyPr/>
                    <a:lstStyle/>
                    <a:p>
                      <a:pPr algn="just">
                        <a:lnSpc>
                          <a:spcPts val="3100"/>
                        </a:lnSpc>
                        <a:spcAft>
                          <a:spcPts val="0"/>
                        </a:spcAft>
                      </a:pPr>
                      <a:endParaRPr lang="zh-TW" sz="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4990" marR="44990" marT="0" marB="0"/>
                </a:tc>
                <a:extLst>
                  <a:ext uri="{0D108BD9-81ED-4DB2-BD59-A6C34878D82A}">
                    <a16:rowId xmlns="" xmlns:a16="http://schemas.microsoft.com/office/drawing/2014/main" val="1661189948"/>
                  </a:ext>
                </a:extLst>
              </a:tr>
            </a:tbl>
          </a:graphicData>
        </a:graphic>
      </p:graphicFrame>
    </p:spTree>
    <p:extLst>
      <p:ext uri="{BB962C8B-B14F-4D97-AF65-F5344CB8AC3E}">
        <p14:creationId xmlns:p14="http://schemas.microsoft.com/office/powerpoint/2010/main" xmlns="" val="3854396085"/>
      </p:ext>
    </p:extLst>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524000"/>
            <a:ext cx="8522353" cy="5096608"/>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　　如表</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資料顯示台灣有線電視的多系統經營（</a:t>
            </a:r>
            <a:r>
              <a:rPr lang="en-US" altLang="zh-TW" dirty="0">
                <a:latin typeface="標楷體" panose="03000509000000000000" pitchFamily="65" charset="-120"/>
                <a:ea typeface="標楷體" panose="03000509000000000000" pitchFamily="65" charset="-120"/>
              </a:rPr>
              <a:t>MSO</a:t>
            </a:r>
            <a:r>
              <a:rPr lang="zh-TW" altLang="en-US" dirty="0">
                <a:latin typeface="標楷體" panose="03000509000000000000" pitchFamily="65" charset="-120"/>
                <a:ea typeface="標楷體" panose="03000509000000000000" pitchFamily="65" charset="-120"/>
              </a:rPr>
              <a:t>）共有</a:t>
            </a:r>
            <a:r>
              <a:rPr lang="zh-TW" altLang="en-US" dirty="0">
                <a:solidFill>
                  <a:srgbClr val="FF0000"/>
                </a:solidFill>
                <a:latin typeface="標楷體" panose="03000509000000000000" pitchFamily="65" charset="-120"/>
                <a:ea typeface="標楷體" panose="03000509000000000000" pitchFamily="65" charset="-120"/>
              </a:rPr>
              <a:t>凱擘集團、中嘉集團、台灣寬頻集團、台固集團與台灣數位光訊集團等五大集團</a:t>
            </a:r>
            <a:r>
              <a:rPr lang="zh-TW" altLang="en-US" dirty="0">
                <a:latin typeface="標楷體" panose="03000509000000000000" pitchFamily="65" charset="-120"/>
                <a:ea typeface="標楷體" panose="03000509000000000000" pitchFamily="65" charset="-120"/>
              </a:rPr>
              <a:t>，五大集團轄有</a:t>
            </a:r>
            <a:r>
              <a:rPr lang="en-US" altLang="zh-TW" dirty="0">
                <a:latin typeface="標楷體" panose="03000509000000000000" pitchFamily="65" charset="-120"/>
                <a:ea typeface="標楷體" panose="03000509000000000000" pitchFamily="65" charset="-120"/>
              </a:rPr>
              <a:t>35</a:t>
            </a:r>
            <a:r>
              <a:rPr lang="zh-TW" altLang="en-US" dirty="0">
                <a:latin typeface="標楷體" panose="03000509000000000000" pitchFamily="65" charset="-120"/>
                <a:ea typeface="標楷體" panose="03000509000000000000" pitchFamily="65" charset="-120"/>
              </a:rPr>
              <a:t>家系統商。剩下的為獨立系統，共有</a:t>
            </a:r>
            <a:r>
              <a:rPr lang="en-US" altLang="zh-TW" dirty="0">
                <a:latin typeface="標楷體" panose="03000509000000000000" pitchFamily="65" charset="-120"/>
                <a:ea typeface="標楷體" panose="03000509000000000000" pitchFamily="65" charset="-120"/>
              </a:rPr>
              <a:t>24</a:t>
            </a:r>
            <a:r>
              <a:rPr lang="zh-TW" altLang="en-US" dirty="0">
                <a:latin typeface="標楷體" panose="03000509000000000000" pitchFamily="65" charset="-120"/>
                <a:ea typeface="標楷體" panose="03000509000000000000" pitchFamily="65" charset="-120"/>
              </a:rPr>
              <a:t>家廠商，</a:t>
            </a:r>
            <a:r>
              <a:rPr lang="en-US" altLang="zh-TW" dirty="0">
                <a:latin typeface="標楷體" panose="03000509000000000000" pitchFamily="65" charset="-120"/>
                <a:ea typeface="標楷體" panose="03000509000000000000" pitchFamily="65" charset="-120"/>
              </a:rPr>
              <a:t>24</a:t>
            </a:r>
            <a:r>
              <a:rPr lang="zh-TW" altLang="en-US" dirty="0">
                <a:latin typeface="標楷體" panose="03000509000000000000" pitchFamily="65" charset="-120"/>
                <a:ea typeface="標楷體" panose="03000509000000000000" pitchFamily="65" charset="-120"/>
              </a:rPr>
              <a:t>家獨立系統中有</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家為播送系統。</a:t>
            </a:r>
          </a:p>
        </p:txBody>
      </p:sp>
    </p:spTree>
    <p:extLst>
      <p:ext uri="{BB962C8B-B14F-4D97-AF65-F5344CB8AC3E}">
        <p14:creationId xmlns:p14="http://schemas.microsoft.com/office/powerpoint/2010/main" xmlns="" val="3361530057"/>
      </p:ext>
    </p:extLst>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39334" y="1216429"/>
            <a:ext cx="8522353" cy="5096608"/>
          </a:xfrm>
        </p:spPr>
        <p:txBody>
          <a:bodyPr anchor="t">
            <a:normAutofit/>
          </a:bodyPr>
          <a:lstStyle/>
          <a:p>
            <a:pPr marL="0" indent="0" algn="just">
              <a:lnSpc>
                <a:spcPts val="3500"/>
              </a:lnSpc>
              <a:buNone/>
            </a:pPr>
            <a:r>
              <a:rPr lang="zh-TW" altLang="en-US" dirty="0">
                <a:latin typeface="標楷體" panose="03000509000000000000" pitchFamily="65" charset="-120"/>
                <a:ea typeface="標楷體" panose="03000509000000000000" pitchFamily="65" charset="-120"/>
              </a:rPr>
              <a:t>二、有線電視頻道市場</a:t>
            </a:r>
          </a:p>
          <a:p>
            <a:pPr marL="0" indent="0" algn="just">
              <a:lnSpc>
                <a:spcPts val="3500"/>
              </a:lnSpc>
              <a:buNone/>
            </a:pP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一）、頻道市場的一般</a:t>
            </a:r>
            <a:r>
              <a:rPr lang="zh-TW" altLang="en-US" dirty="0" smtClean="0">
                <a:latin typeface="標楷體" panose="03000509000000000000" pitchFamily="65" charset="-120"/>
                <a:ea typeface="標楷體" panose="03000509000000000000" pitchFamily="65" charset="-120"/>
              </a:rPr>
              <a:t>情況</a:t>
            </a:r>
            <a:endParaRPr lang="en-US" altLang="zh-TW" dirty="0" smtClean="0">
              <a:latin typeface="標楷體" panose="03000509000000000000" pitchFamily="65" charset="-120"/>
              <a:ea typeface="標楷體" panose="03000509000000000000" pitchFamily="65" charset="-120"/>
            </a:endParaRPr>
          </a:p>
          <a:p>
            <a:pPr marL="0" indent="0" algn="just">
              <a:lnSpc>
                <a:spcPts val="3500"/>
              </a:lnSpc>
              <a:buNone/>
            </a:pPr>
            <a:r>
              <a:rPr lang="zh-TW" altLang="en-US" dirty="0">
                <a:latin typeface="標楷體" panose="03000509000000000000" pitchFamily="65" charset="-120"/>
                <a:ea typeface="標楷體" panose="03000509000000000000" pitchFamily="65" charset="-120"/>
              </a:rPr>
              <a:t>　　由於分組付費的制度並未全面付之施行，因此就有線電視的經營重心仍放在基本頻道的購買與放映</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indent="0" algn="just">
              <a:lnSpc>
                <a:spcPts val="3500"/>
              </a:lnSpc>
              <a:buNone/>
            </a:pPr>
            <a:r>
              <a:rPr lang="zh-TW" altLang="en-US" dirty="0">
                <a:latin typeface="標楷體" panose="03000509000000000000" pitchFamily="65" charset="-120"/>
                <a:ea typeface="標楷體" panose="03000509000000000000" pitchFamily="65" charset="-120"/>
              </a:rPr>
              <a:t>　　基本頻道中有些頻道的交易是系統商必須付授權費，才能取得頻道在有線電視上播出的授權，否則會有侵權的違反；相反的，有些頻道是頻道商必須付上架費給系統商，才能在系統中播出。所以如果要研究有線電視平台頻道影響力</a:t>
            </a:r>
            <a:r>
              <a:rPr lang="zh-TW" altLang="en-US" dirty="0" smtClean="0">
                <a:latin typeface="標楷體" panose="03000509000000000000" pitchFamily="65" charset="-120"/>
                <a:ea typeface="標楷體" panose="03000509000000000000" pitchFamily="65" charset="-120"/>
              </a:rPr>
              <a:t>，應以</a:t>
            </a:r>
            <a:r>
              <a:rPr lang="zh-TW" altLang="en-US" dirty="0">
                <a:latin typeface="標楷體" panose="03000509000000000000" pitchFamily="65" charset="-120"/>
                <a:ea typeface="標楷體" panose="03000509000000000000" pitchFamily="65" charset="-120"/>
              </a:rPr>
              <a:t>授權系統商的頻道為核心。</a:t>
            </a:r>
          </a:p>
        </p:txBody>
      </p:sp>
    </p:spTree>
    <p:extLst>
      <p:ext uri="{BB962C8B-B14F-4D97-AF65-F5344CB8AC3E}">
        <p14:creationId xmlns:p14="http://schemas.microsoft.com/office/powerpoint/2010/main" xmlns="" val="3534616598"/>
      </p:ext>
    </p:extLst>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3949" y="399010"/>
            <a:ext cx="8446051" cy="739834"/>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（二）、頻道市場的結構分析</a:t>
            </a:r>
          </a:p>
        </p:txBody>
      </p:sp>
      <p:pic>
        <p:nvPicPr>
          <p:cNvPr id="1031" name="Picture 7"/>
          <p:cNvPicPr preferRelativeResize="0">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2394" y="1044316"/>
            <a:ext cx="6814800" cy="550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2" name="Picture 8"/>
          <p:cNvPicPr preferRelativeResize="0">
            <a:picLocks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2394" y="1044316"/>
            <a:ext cx="6814800" cy="550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3" name="Picture 9"/>
          <p:cNvPicPr preferRelativeResize="0">
            <a:picLocks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42394" y="1044315"/>
            <a:ext cx="6814800" cy="55640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4" name="Picture 10"/>
          <p:cNvPicPr preferRelativeResize="0">
            <a:picLocks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142394" y="1044316"/>
            <a:ext cx="6814800" cy="55640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2914971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wipe(down)">
                                      <p:cBhvr>
                                        <p:cTn id="7" dur="500"/>
                                        <p:tgtEl>
                                          <p:spTgt spid="10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33"/>
                                        </p:tgtEl>
                                        <p:attrNameLst>
                                          <p:attrName>style.visibility</p:attrName>
                                        </p:attrNameLst>
                                      </p:cBhvr>
                                      <p:to>
                                        <p:strVal val="visible"/>
                                      </p:to>
                                    </p:set>
                                    <p:animEffect transition="in" filter="wipe(down)">
                                      <p:cBhvr>
                                        <p:cTn id="12" dur="500"/>
                                        <p:tgtEl>
                                          <p:spTgt spid="10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34"/>
                                        </p:tgtEl>
                                        <p:attrNameLst>
                                          <p:attrName>style.visibility</p:attrName>
                                        </p:attrNameLst>
                                      </p:cBhvr>
                                      <p:to>
                                        <p:strVal val="visible"/>
                                      </p:to>
                                    </p:set>
                                    <p:animEffect transition="in" filter="wipe(down)">
                                      <p:cBhvr>
                                        <p:cTn id="17" dur="5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524000"/>
            <a:ext cx="8522353" cy="5096608"/>
          </a:xfrm>
        </p:spPr>
        <p:txBody>
          <a:bodyPr anchor="t">
            <a:normAutofit/>
          </a:bodyPr>
          <a:lstStyle/>
          <a:p>
            <a:pPr marL="0" indent="0" algn="just">
              <a:lnSpc>
                <a:spcPts val="4000"/>
              </a:lnSpc>
              <a:buNone/>
            </a:pPr>
            <a:r>
              <a:rPr lang="zh-TW" altLang="en-US" dirty="0" smtClean="0">
                <a:latin typeface="標楷體" panose="03000509000000000000" pitchFamily="65" charset="-120"/>
                <a:ea typeface="標楷體" panose="03000509000000000000" pitchFamily="65" charset="-120"/>
              </a:rPr>
              <a:t>　　如</a:t>
            </a:r>
            <a:r>
              <a:rPr lang="zh-TW" altLang="en-US" dirty="0">
                <a:latin typeface="標楷體" panose="03000509000000000000" pitchFamily="65" charset="-120"/>
                <a:ea typeface="標楷體" panose="03000509000000000000" pitchFamily="65" charset="-120"/>
              </a:rPr>
              <a:t>表</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所示，八大代理商總共代理</a:t>
            </a:r>
            <a:r>
              <a:rPr lang="en-US" altLang="zh-TW" dirty="0">
                <a:latin typeface="標楷體" panose="03000509000000000000" pitchFamily="65" charset="-120"/>
                <a:ea typeface="標楷體" panose="03000509000000000000" pitchFamily="65" charset="-120"/>
              </a:rPr>
              <a:t>67</a:t>
            </a:r>
            <a:r>
              <a:rPr lang="zh-TW" altLang="en-US" dirty="0">
                <a:latin typeface="標楷體" panose="03000509000000000000" pitchFamily="65" charset="-120"/>
                <a:ea typeface="標楷體" panose="03000509000000000000" pitchFamily="65" charset="-120"/>
              </a:rPr>
              <a:t>個頻道，約占一般系統商基本頻道的七成</a:t>
            </a:r>
            <a:r>
              <a:rPr lang="zh-TW" altLang="en-US" dirty="0" smtClean="0">
                <a:latin typeface="標楷體" panose="03000509000000000000" pitchFamily="65" charset="-120"/>
                <a:ea typeface="標楷體" panose="03000509000000000000" pitchFamily="65" charset="-120"/>
              </a:rPr>
              <a:t>頻道。</a:t>
            </a:r>
            <a:r>
              <a:rPr lang="zh-TW" altLang="en-US" dirty="0">
                <a:latin typeface="標楷體" panose="03000509000000000000" pitchFamily="65" charset="-120"/>
                <a:ea typeface="標楷體" panose="03000509000000000000" pitchFamily="65" charset="-120"/>
              </a:rPr>
              <a:t>如果每家代理商的報價可以反映特定頻道在頻道市場的價值，則前三家頻道代理商的報價共計為</a:t>
            </a:r>
            <a:r>
              <a:rPr lang="en-US" altLang="zh-TW" dirty="0">
                <a:latin typeface="標楷體" panose="03000509000000000000" pitchFamily="65" charset="-120"/>
                <a:ea typeface="標楷體" panose="03000509000000000000" pitchFamily="65" charset="-120"/>
              </a:rPr>
              <a:t>225.2</a:t>
            </a:r>
            <a:r>
              <a:rPr lang="zh-TW" altLang="en-US" dirty="0">
                <a:latin typeface="標楷體" panose="03000509000000000000" pitchFamily="65" charset="-120"/>
                <a:ea typeface="標楷體" panose="03000509000000000000" pitchFamily="65" charset="-120"/>
              </a:rPr>
              <a:t>元，占全數有報價頻道</a:t>
            </a:r>
            <a:r>
              <a:rPr lang="en-US" altLang="zh-TW" dirty="0">
                <a:latin typeface="標楷體" panose="03000509000000000000" pitchFamily="65" charset="-120"/>
                <a:ea typeface="標楷體" panose="03000509000000000000" pitchFamily="65" charset="-120"/>
              </a:rPr>
              <a:t>331.4</a:t>
            </a:r>
            <a:r>
              <a:rPr lang="zh-TW" altLang="en-US" dirty="0">
                <a:latin typeface="標楷體" panose="03000509000000000000" pitchFamily="65" charset="-120"/>
                <a:ea typeface="標楷體" panose="03000509000000000000" pitchFamily="65" charset="-120"/>
              </a:rPr>
              <a:t>元的</a:t>
            </a:r>
            <a:r>
              <a:rPr lang="en-US" altLang="zh-TW" dirty="0">
                <a:solidFill>
                  <a:srgbClr val="FF0000"/>
                </a:solidFill>
                <a:latin typeface="標楷體" panose="03000509000000000000" pitchFamily="65" charset="-120"/>
                <a:ea typeface="標楷體" panose="03000509000000000000" pitchFamily="65" charset="-120"/>
              </a:rPr>
              <a:t>67.95</a:t>
            </a:r>
            <a:r>
              <a:rPr lang="zh-TW" altLang="en-US" dirty="0">
                <a:solidFill>
                  <a:srgbClr val="FF0000"/>
                </a:solidFill>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。如果改以常收看頻道的比例觀察，則前三家頻道代理商的比例</a:t>
            </a:r>
            <a:r>
              <a:rPr lang="en-US" altLang="zh-TW" dirty="0">
                <a:latin typeface="標楷體" panose="03000509000000000000" pitchFamily="65" charset="-120"/>
                <a:ea typeface="標楷體" panose="03000509000000000000" pitchFamily="65" charset="-120"/>
              </a:rPr>
              <a:t>316</a:t>
            </a:r>
            <a:r>
              <a:rPr lang="zh-TW" altLang="en-US" dirty="0">
                <a:latin typeface="標楷體" panose="03000509000000000000" pitchFamily="65" charset="-120"/>
                <a:ea typeface="標楷體" panose="03000509000000000000" pitchFamily="65" charset="-120"/>
              </a:rPr>
              <a:t>％，約為全部頻道比例</a:t>
            </a:r>
            <a:r>
              <a:rPr lang="en-US" altLang="zh-TW" dirty="0">
                <a:latin typeface="標楷體" panose="03000509000000000000" pitchFamily="65" charset="-120"/>
                <a:ea typeface="標楷體" panose="03000509000000000000" pitchFamily="65" charset="-120"/>
              </a:rPr>
              <a:t>430.1</a:t>
            </a:r>
            <a:r>
              <a:rPr lang="zh-TW" altLang="en-US" dirty="0">
                <a:latin typeface="標楷體" panose="03000509000000000000" pitchFamily="65" charset="-120"/>
                <a:ea typeface="標楷體" panose="03000509000000000000" pitchFamily="65" charset="-120"/>
              </a:rPr>
              <a:t>％的</a:t>
            </a:r>
            <a:r>
              <a:rPr lang="en-US" altLang="zh-TW" dirty="0">
                <a:solidFill>
                  <a:srgbClr val="FF0000"/>
                </a:solidFill>
                <a:latin typeface="標楷體" panose="03000509000000000000" pitchFamily="65" charset="-120"/>
                <a:ea typeface="標楷體" panose="03000509000000000000" pitchFamily="65" charset="-120"/>
              </a:rPr>
              <a:t>73.47</a:t>
            </a:r>
            <a:r>
              <a:rPr lang="zh-TW" altLang="en-US" dirty="0">
                <a:solidFill>
                  <a:srgbClr val="FF0000"/>
                </a:solidFill>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，已經相當接近公平法獨佔事業認定的門檻。</a:t>
            </a:r>
          </a:p>
        </p:txBody>
      </p:sp>
    </p:spTree>
    <p:extLst>
      <p:ext uri="{BB962C8B-B14F-4D97-AF65-F5344CB8AC3E}">
        <p14:creationId xmlns:p14="http://schemas.microsoft.com/office/powerpoint/2010/main" xmlns="" val="1316597097"/>
      </p:ext>
    </p:extLst>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31021" y="1224742"/>
            <a:ext cx="8522353" cy="5096608"/>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（三）、</a:t>
            </a:r>
            <a:r>
              <a:rPr lang="zh-TW" altLang="en-US" dirty="0" smtClean="0">
                <a:latin typeface="標楷體" panose="03000509000000000000" pitchFamily="65" charset="-120"/>
                <a:ea typeface="標楷體" panose="03000509000000000000" pitchFamily="65" charset="-120"/>
              </a:rPr>
              <a:t>小結</a:t>
            </a:r>
            <a:endParaRPr lang="en-US" altLang="zh-TW" dirty="0" smtClean="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有線電視不管系統商市場或是頻道商市場都成呈現相當集中的市場結構</a:t>
            </a:r>
            <a:r>
              <a:rPr lang="zh-TW" altLang="en-US" dirty="0" smtClean="0">
                <a:latin typeface="標楷體" panose="03000509000000000000" pitchFamily="65" charset="-120"/>
                <a:ea typeface="標楷體" panose="03000509000000000000" pitchFamily="65" charset="-120"/>
              </a:rPr>
              <a:t>，而且上</a:t>
            </a:r>
            <a:r>
              <a:rPr lang="zh-TW" altLang="en-US" dirty="0">
                <a:latin typeface="標楷體" panose="03000509000000000000" pitchFamily="65" charset="-120"/>
                <a:ea typeface="標楷體" panose="03000509000000000000" pitchFamily="65" charset="-120"/>
              </a:rPr>
              <a:t>下游市場都是控制於少數集團手中，對於主管機關政策上推動有線市場競爭政策，</a:t>
            </a:r>
            <a:r>
              <a:rPr lang="zh-TW" altLang="en-US" dirty="0" smtClean="0">
                <a:latin typeface="標楷體" panose="03000509000000000000" pitchFamily="65" charset="-120"/>
                <a:ea typeface="標楷體" panose="03000509000000000000" pitchFamily="65" charset="-120"/>
              </a:rPr>
              <a:t>將可能產生</a:t>
            </a:r>
            <a:r>
              <a:rPr lang="zh-TW" altLang="en-US" dirty="0">
                <a:latin typeface="標楷體" panose="03000509000000000000" pitchFamily="65" charset="-120"/>
                <a:ea typeface="標楷體" panose="03000509000000000000" pitchFamily="65" charset="-120"/>
              </a:rPr>
              <a:t>嚴重的阻力。</a:t>
            </a:r>
          </a:p>
        </p:txBody>
      </p:sp>
    </p:spTree>
    <p:extLst>
      <p:ext uri="{BB962C8B-B14F-4D97-AF65-F5344CB8AC3E}">
        <p14:creationId xmlns:p14="http://schemas.microsoft.com/office/powerpoint/2010/main" xmlns="" val="856360932"/>
      </p:ext>
    </p:extLst>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normAutofit fontScale="90000"/>
          </a:bodyPr>
          <a:lstStyle/>
          <a:p>
            <a:r>
              <a:rPr lang="zh-TW" altLang="en-US" dirty="0">
                <a:latin typeface="標楷體" panose="03000509000000000000" pitchFamily="65" charset="-120"/>
                <a:ea typeface="標楷體" panose="03000509000000000000" pitchFamily="65" charset="-120"/>
              </a:rPr>
              <a:t>肆、提高競爭對手成本阻卻對手進入市場的實證分析</a:t>
            </a:r>
          </a:p>
        </p:txBody>
      </p:sp>
      <p:sp>
        <p:nvSpPr>
          <p:cNvPr id="3" name="內容版面配置區 2"/>
          <p:cNvSpPr>
            <a:spLocks noGrp="1"/>
          </p:cNvSpPr>
          <p:nvPr>
            <p:ph idx="1"/>
          </p:nvPr>
        </p:nvSpPr>
        <p:spPr>
          <a:xfrm>
            <a:off x="322709" y="1524000"/>
            <a:ext cx="8522353" cy="5096608"/>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一、頻道代理商要求最低購買量是否</a:t>
            </a:r>
            <a:r>
              <a:rPr lang="zh-TW" altLang="en-US" dirty="0" smtClean="0">
                <a:latin typeface="標楷體" panose="03000509000000000000" pitchFamily="65" charset="-120"/>
                <a:ea typeface="標楷體" panose="03000509000000000000" pitchFamily="65" charset="-120"/>
              </a:rPr>
              <a:t>合理</a:t>
            </a:r>
            <a:endParaRPr lang="en-US" altLang="zh-TW" dirty="0" smtClean="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實務上，頻道商基於節省成本的原因，授權頻道代理商時經常會要求特定之基本交易量，因此頻道商或頻道代理商與系統商進行交易談判時，會將此市場因素反映在雙方的交易條件上，在交易的條件上訂有交易客戶數的最低下限數量</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767567302"/>
      </p:ext>
    </p:extLst>
  </p:cSld>
  <p:clrMapOvr>
    <a:masterClrMapping/>
  </p:clrMapOvr>
  <mc:AlternateContent xmlns:mc="http://schemas.openxmlformats.org/markup-compatibility/2006">
    <mc:Choice xmlns:p14="http://schemas.microsoft.com/office/powerpoint/2010/main" xmlns="" Requires="p14">
      <p:transition spd="med" p14:dur="700">
        <p:pull/>
      </p:transition>
    </mc:Choice>
    <mc:Fallback>
      <p:transition spd="med">
        <p:pull/>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r>
              <a:rPr lang="zh-TW" altLang="en-US" dirty="0">
                <a:latin typeface="標楷體" panose="03000509000000000000" pitchFamily="65" charset="-120"/>
                <a:ea typeface="標楷體" panose="03000509000000000000" pitchFamily="65" charset="-120"/>
              </a:rPr>
              <a:t>摘要</a:t>
            </a:r>
          </a:p>
        </p:txBody>
      </p:sp>
      <p:sp>
        <p:nvSpPr>
          <p:cNvPr id="3" name="內容版面配置區 2"/>
          <p:cNvSpPr>
            <a:spLocks noGrp="1"/>
          </p:cNvSpPr>
          <p:nvPr>
            <p:ph idx="1"/>
          </p:nvPr>
        </p:nvSpPr>
        <p:spPr>
          <a:xfrm>
            <a:off x="322709" y="1524000"/>
            <a:ext cx="8522353" cy="5096608"/>
          </a:xfrm>
        </p:spPr>
        <p:txBody>
          <a:bodyPr anchor="t"/>
          <a:lstStyle/>
          <a:p>
            <a:pPr marL="0" indent="0" algn="just">
              <a:lnSpc>
                <a:spcPts val="4000"/>
              </a:lnSpc>
              <a:buNone/>
            </a:pPr>
            <a:r>
              <a:rPr lang="zh-TW" altLang="en-US" dirty="0">
                <a:latin typeface="標楷體" panose="03000509000000000000" pitchFamily="65" charset="-120"/>
                <a:ea typeface="標楷體" panose="03000509000000000000" pitchFamily="65" charset="-120"/>
              </a:rPr>
              <a:t>　　一旦廠商擁有行銷通路的優勢或擁有關鍵投入因素，廠商很可能會藉此優勢，以提高競爭對手廠商成本為策略，形成市場之進入障礙。</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讓對手事業成本上升的方法可能有很多，一般最常見的有：</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、藉由產品或服務的搭售，提升對手事業的成本。</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、提高關鍵因素的投入成本為手段，造成對手成本上升。</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、提高市場上所有事業的成本，造成對手成本上升。</a:t>
            </a:r>
          </a:p>
        </p:txBody>
      </p:sp>
    </p:spTree>
    <p:extLst>
      <p:ext uri="{BB962C8B-B14F-4D97-AF65-F5344CB8AC3E}">
        <p14:creationId xmlns:p14="http://schemas.microsoft.com/office/powerpoint/2010/main" xmlns="" val="234121122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31022" y="1249680"/>
            <a:ext cx="8522353" cy="5096608"/>
          </a:xfrm>
        </p:spPr>
        <p:txBody>
          <a:bodyPr anchor="t">
            <a:normAutofit/>
          </a:bodyPr>
          <a:lstStyle/>
          <a:p>
            <a:pPr marL="0" indent="0" algn="just">
              <a:lnSpc>
                <a:spcPts val="3500"/>
              </a:lnSpc>
              <a:buNone/>
            </a:pPr>
            <a:r>
              <a:rPr lang="zh-TW" altLang="en-US" dirty="0">
                <a:latin typeface="標楷體" panose="03000509000000000000" pitchFamily="65" charset="-120"/>
                <a:ea typeface="標楷體" panose="03000509000000000000" pitchFamily="65" charset="-120"/>
              </a:rPr>
              <a:t>二、新進廠商被要求以行政戶數的</a:t>
            </a:r>
            <a:r>
              <a:rPr lang="en-US" altLang="zh-TW" dirty="0">
                <a:latin typeface="標楷體" panose="03000509000000000000" pitchFamily="65" charset="-120"/>
                <a:ea typeface="標楷體" panose="03000509000000000000" pitchFamily="65" charset="-120"/>
              </a:rPr>
              <a:t>15</a:t>
            </a:r>
            <a:r>
              <a:rPr lang="zh-TW" altLang="en-US" dirty="0">
                <a:latin typeface="標楷體" panose="03000509000000000000" pitchFamily="65" charset="-120"/>
                <a:ea typeface="標楷體" panose="03000509000000000000" pitchFamily="65" charset="-120"/>
              </a:rPr>
              <a:t>％為最低購買量是否合理</a:t>
            </a:r>
          </a:p>
          <a:p>
            <a:pPr marL="0" indent="0" algn="just">
              <a:lnSpc>
                <a:spcPts val="3500"/>
              </a:lnSpc>
              <a:buNone/>
            </a:pPr>
            <a:r>
              <a:rPr lang="zh-TW" altLang="en-US" dirty="0" smtClean="0">
                <a:latin typeface="標楷體" panose="03000509000000000000" pitchFamily="65" charset="-120"/>
                <a:ea typeface="標楷體" panose="03000509000000000000" pitchFamily="65" charset="-120"/>
              </a:rPr>
              <a:t>　 用</a:t>
            </a:r>
            <a:r>
              <a:rPr lang="zh-TW" altLang="en-US" dirty="0">
                <a:latin typeface="標楷體" panose="03000509000000000000" pitchFamily="65" charset="-120"/>
                <a:ea typeface="標楷體" panose="03000509000000000000" pitchFamily="65" charset="-120"/>
              </a:rPr>
              <a:t>行政戶數的最低比例</a:t>
            </a:r>
            <a:r>
              <a:rPr lang="en-US" altLang="zh-TW" dirty="0">
                <a:latin typeface="標楷體" panose="03000509000000000000" pitchFamily="65" charset="-120"/>
                <a:ea typeface="標楷體" panose="03000509000000000000" pitchFamily="65" charset="-120"/>
              </a:rPr>
              <a:t>15</a:t>
            </a:r>
            <a:r>
              <a:rPr lang="zh-TW" altLang="en-US" dirty="0">
                <a:latin typeface="標楷體" panose="03000509000000000000" pitchFamily="65" charset="-120"/>
                <a:ea typeface="標楷體" panose="03000509000000000000" pitchFamily="65" charset="-120"/>
              </a:rPr>
              <a:t>％，做為交易的條件將產生兩項</a:t>
            </a:r>
            <a:r>
              <a:rPr lang="zh-TW" altLang="en-US" dirty="0" smtClean="0">
                <a:latin typeface="標楷體" panose="03000509000000000000" pitchFamily="65" charset="-120"/>
                <a:ea typeface="標楷體" panose="03000509000000000000" pitchFamily="65" charset="-120"/>
              </a:rPr>
              <a:t>扭曲：</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
                <a:schemeClr val="tx1"/>
              </a:buClr>
              <a:buSzPct val="100000"/>
              <a:buFont typeface="+mj-lt"/>
              <a:buAutoNum type="arabicPeriod"/>
            </a:pPr>
            <a:r>
              <a:rPr lang="zh-TW" altLang="en-US" dirty="0">
                <a:latin typeface="標楷體" panose="03000509000000000000" pitchFamily="65" charset="-120"/>
                <a:ea typeface="標楷體" panose="03000509000000000000" pitchFamily="65" charset="-120"/>
              </a:rPr>
              <a:t>行政戶的所有戶數並不全部看有線電視，是故，採用行政戶數為基礎是故意墊高收視戶的計算</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
                <a:schemeClr val="tx1"/>
              </a:buClr>
              <a:buSzPct val="100000"/>
              <a:buFont typeface="+mj-lt"/>
              <a:buAutoNum type="arabicPeriod"/>
            </a:pPr>
            <a:r>
              <a:rPr lang="zh-TW" altLang="en-US" dirty="0">
                <a:latin typeface="標楷體" panose="03000509000000000000" pitchFamily="65" charset="-120"/>
                <a:ea typeface="標楷體" panose="03000509000000000000" pitchFamily="65" charset="-120"/>
              </a:rPr>
              <a:t>台灣行政戶數近幾年依據行政院主計處的調查，實際住在戶口登記區的戶數約為</a:t>
            </a:r>
            <a:r>
              <a:rPr lang="en-US" altLang="zh-TW" dirty="0">
                <a:latin typeface="標楷體" panose="03000509000000000000" pitchFamily="65" charset="-120"/>
                <a:ea typeface="標楷體" panose="03000509000000000000" pitchFamily="65" charset="-120"/>
              </a:rPr>
              <a:t>88</a:t>
            </a:r>
            <a:r>
              <a:rPr lang="zh-TW" altLang="en-US"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-90</a:t>
            </a:r>
            <a:r>
              <a:rPr lang="zh-TW" altLang="en-US" dirty="0">
                <a:latin typeface="標楷體" panose="03000509000000000000" pitchFamily="65" charset="-120"/>
                <a:ea typeface="標楷體" panose="03000509000000000000" pitchFamily="65" charset="-120"/>
              </a:rPr>
              <a:t>％，因此如欲精確估計新廠商最大可能取得的有線電視戶數，應當將現行戶數乘上</a:t>
            </a:r>
            <a:r>
              <a:rPr lang="en-US" altLang="zh-TW" dirty="0">
                <a:latin typeface="標楷體" panose="03000509000000000000" pitchFamily="65" charset="-120"/>
                <a:ea typeface="標楷體" panose="03000509000000000000" pitchFamily="65" charset="-120"/>
              </a:rPr>
              <a:t>90</a:t>
            </a:r>
            <a:r>
              <a:rPr lang="zh-TW" altLang="en-US" dirty="0">
                <a:latin typeface="標楷體" panose="03000509000000000000" pitchFamily="65" charset="-120"/>
                <a:ea typeface="標楷體" panose="03000509000000000000" pitchFamily="65" charset="-120"/>
              </a:rPr>
              <a:t>％，然後在進行下一步驟的估計較符合現行市場的事實</a:t>
            </a:r>
            <a:r>
              <a:rPr lang="zh-TW" altLang="en-US"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378317029"/>
      </p:ext>
    </p:extLst>
  </p:cSld>
  <p:clrMapOvr>
    <a:masterClrMapping/>
  </p:clrMapOvr>
  <mc:AlternateContent xmlns:mc="http://schemas.openxmlformats.org/markup-compatibility/2006">
    <mc:Choice xmlns:p14="http://schemas.microsoft.com/office/powerpoint/2010/main" xmlns="" Requires="p14">
      <p:transition spd="med" p14:dur="700">
        <p:pull/>
      </p:transition>
    </mc:Choice>
    <mc:Fallback>
      <p:transition spd="med">
        <p:pull/>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3770"/>
            <a:ext cx="9143999" cy="817684"/>
          </a:xfrm>
        </p:spPr>
        <p:txBody>
          <a:bodyPr>
            <a:normAutofit fontScale="90000"/>
          </a:bodyPr>
          <a:lstStyle/>
          <a:p>
            <a:r>
              <a:rPr lang="zh-TW" altLang="en-US" spc="-100" dirty="0">
                <a:latin typeface="標楷體" panose="03000509000000000000" pitchFamily="65" charset="-120"/>
                <a:ea typeface="標楷體" panose="03000509000000000000" pitchFamily="65" charset="-120"/>
              </a:rPr>
              <a:t>伍、廣電三法對頻道最低購買數量限制的規範</a:t>
            </a:r>
          </a:p>
        </p:txBody>
      </p:sp>
      <p:sp>
        <p:nvSpPr>
          <p:cNvPr id="3" name="內容版面配置區 2"/>
          <p:cNvSpPr>
            <a:spLocks noGrp="1"/>
          </p:cNvSpPr>
          <p:nvPr>
            <p:ph idx="1"/>
          </p:nvPr>
        </p:nvSpPr>
        <p:spPr>
          <a:xfrm>
            <a:off x="339334" y="1233054"/>
            <a:ext cx="8522353" cy="5096608"/>
          </a:xfrm>
        </p:spPr>
        <p:txBody>
          <a:bodyPr anchor="t">
            <a:normAutofit/>
          </a:bodyPr>
          <a:lstStyle/>
          <a:p>
            <a:pPr marL="0" indent="0" algn="just">
              <a:lnSpc>
                <a:spcPts val="3500"/>
              </a:lnSpc>
              <a:buClrTx/>
              <a:buSzPct val="100000"/>
              <a:buNone/>
            </a:pPr>
            <a:r>
              <a:rPr lang="zh-TW" altLang="en-US" dirty="0">
                <a:latin typeface="標楷體" panose="03000509000000000000" pitchFamily="65" charset="-120"/>
                <a:ea typeface="標楷體" panose="03000509000000000000" pitchFamily="65" charset="-120"/>
              </a:rPr>
              <a:t>一、有線電視法對最低購買數量的規範</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Tx/>
              <a:buSzPct val="100000"/>
              <a:buFont typeface="+mj-lt"/>
              <a:buAutoNum type="arabicPeriod"/>
            </a:pP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55</a:t>
            </a:r>
            <a:r>
              <a:rPr lang="zh-TW" altLang="en-US" dirty="0" smtClean="0">
                <a:latin typeface="標楷體" panose="03000509000000000000" pitchFamily="65" charset="-120"/>
                <a:ea typeface="標楷體" panose="03000509000000000000" pitchFamily="65" charset="-120"/>
              </a:rPr>
              <a:t>條規定：系統與頻道的</a:t>
            </a:r>
            <a:r>
              <a:rPr lang="zh-TW" altLang="en-US" dirty="0">
                <a:latin typeface="標楷體" panose="03000509000000000000" pitchFamily="65" charset="-120"/>
                <a:ea typeface="標楷體" panose="03000509000000000000" pitchFamily="65" charset="-120"/>
              </a:rPr>
              <a:t>申請</a:t>
            </a:r>
            <a:r>
              <a:rPr lang="zh-TW" altLang="en-US" dirty="0" smtClean="0">
                <a:latin typeface="標楷體" panose="03000509000000000000" pitchFamily="65" charset="-120"/>
                <a:ea typeface="標楷體" panose="03000509000000000000" pitchFamily="65" charset="-120"/>
              </a:rPr>
              <a:t>調處，調處不成得依法提起民事訴訟。</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Tx/>
              <a:buSzPct val="100000"/>
              <a:buFont typeface="+mj-lt"/>
              <a:buAutoNum type="arabicPeriod"/>
            </a:pPr>
            <a:r>
              <a:rPr lang="zh-TW" altLang="en-US" dirty="0" smtClean="0">
                <a:latin typeface="標楷體" panose="03000509000000000000" pitchFamily="65" charset="-120"/>
                <a:ea typeface="標楷體" panose="03000509000000000000" pitchFamily="65" charset="-120"/>
              </a:rPr>
              <a:t>有線廣播</a:t>
            </a:r>
            <a:r>
              <a:rPr lang="zh-TW" altLang="en-US" dirty="0">
                <a:latin typeface="標楷體" panose="03000509000000000000" pitchFamily="65" charset="-120"/>
                <a:ea typeface="標楷體" panose="03000509000000000000" pitchFamily="65" charset="-120"/>
              </a:rPr>
              <a:t>電視法</a:t>
            </a: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36</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項規定：</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系統經營者與頻道供應事業協議授權條件時，如以訂戶數為計算基礎者，應以中央主管機關公告之訂戶數為準</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Tx/>
              <a:buSzPct val="100000"/>
              <a:buFont typeface="+mj-lt"/>
              <a:buAutoNum type="arabicPeriod"/>
            </a:pP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37</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項：訂定公平合理及無差別待遇之上下架規章。</a:t>
            </a:r>
          </a:p>
          <a:p>
            <a:pPr marL="457200" indent="-457200" algn="just">
              <a:lnSpc>
                <a:spcPts val="3500"/>
              </a:lnSpc>
              <a:buClrTx/>
              <a:buSzPct val="100000"/>
              <a:buFont typeface="+mj-lt"/>
              <a:buAutoNum type="arabicPeriod"/>
            </a:pP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37</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項：</a:t>
            </a:r>
            <a:r>
              <a:rPr lang="zh-TW" altLang="en-US" dirty="0" smtClean="0">
                <a:latin typeface="標楷體" panose="03000509000000000000" pitchFamily="65" charset="-120"/>
                <a:ea typeface="標楷體" panose="03000509000000000000" pitchFamily="65" charset="-120"/>
              </a:rPr>
              <a:t>上下架規章</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個月內向主管機關</a:t>
            </a:r>
            <a:r>
              <a:rPr lang="zh-TW" altLang="en-US" dirty="0" smtClean="0">
                <a:latin typeface="標楷體" panose="03000509000000000000" pitchFamily="65" charset="-120"/>
                <a:ea typeface="標楷體" panose="03000509000000000000" pitchFamily="65" charset="-120"/>
              </a:rPr>
              <a:t>備查</a:t>
            </a:r>
            <a:r>
              <a:rPr lang="zh-TW" altLang="en-US" dirty="0" smtClean="0">
                <a:latin typeface="新細明體"/>
                <a:ea typeface="新細明體"/>
              </a:rPr>
              <a:t>。</a:t>
            </a:r>
            <a:endParaRPr lang="zh-TW" altLang="en-US" dirty="0">
              <a:latin typeface="標楷體" panose="03000509000000000000" pitchFamily="65" charset="-120"/>
              <a:ea typeface="標楷體" panose="03000509000000000000" pitchFamily="65" charset="-120"/>
            </a:endParaRPr>
          </a:p>
          <a:p>
            <a:pPr marL="0" indent="0" algn="just">
              <a:lnSpc>
                <a:spcPts val="3500"/>
              </a:lnSpc>
              <a:buClrTx/>
              <a:buSzPct val="100000"/>
              <a:buNone/>
            </a:pP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3664491483"/>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3770"/>
            <a:ext cx="9143999" cy="817684"/>
          </a:xfrm>
        </p:spPr>
        <p:txBody>
          <a:bodyPr>
            <a:normAutofit/>
          </a:bodyPr>
          <a:lstStyle/>
          <a:p>
            <a:endParaRPr lang="zh-TW" altLang="en-US" spc="-1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39334" y="1233054"/>
            <a:ext cx="8522353" cy="5096608"/>
          </a:xfrm>
        </p:spPr>
        <p:txBody>
          <a:bodyPr anchor="t">
            <a:normAutofit/>
          </a:bodyPr>
          <a:lstStyle/>
          <a:p>
            <a:pPr marL="457200" indent="-457200" algn="just">
              <a:lnSpc>
                <a:spcPts val="3500"/>
              </a:lnSpc>
              <a:buClrTx/>
              <a:buSzPct val="100000"/>
              <a:buFont typeface="+mj-lt"/>
              <a:buAutoNum type="arabicPeriod" startAt="5"/>
            </a:pP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37</a:t>
            </a:r>
            <a:r>
              <a:rPr lang="zh-TW" altLang="en-US" dirty="0" smtClean="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3</a:t>
            </a:r>
            <a:r>
              <a:rPr lang="zh-TW" altLang="en-US" dirty="0" smtClean="0">
                <a:latin typeface="標楷體" panose="03000509000000000000" pitchFamily="65" charset="-120"/>
                <a:ea typeface="標楷體" panose="03000509000000000000" pitchFamily="65" charset="-120"/>
              </a:rPr>
              <a:t>項：上下架規章有妨礙公平競爭</a:t>
            </a:r>
            <a:r>
              <a:rPr lang="zh-TW" altLang="en-US" dirty="0">
                <a:latin typeface="標楷體" panose="03000509000000000000" pitchFamily="65" charset="-120"/>
                <a:ea typeface="標楷體" panose="03000509000000000000" pitchFamily="65" charset="-120"/>
              </a:rPr>
              <a:t>或消費者</a:t>
            </a:r>
            <a:r>
              <a:rPr lang="zh-TW" altLang="en-US" dirty="0" smtClean="0">
                <a:latin typeface="標楷體" panose="03000509000000000000" pitchFamily="65" charset="-120"/>
                <a:ea typeface="標楷體" panose="03000509000000000000" pitchFamily="65" charset="-120"/>
              </a:rPr>
              <a:t>權益，中央主管機關修正命令。</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Tx/>
              <a:buSzPct val="100000"/>
              <a:buFont typeface="+mj-lt"/>
              <a:buAutoNum type="arabicPeriod" startAt="5"/>
            </a:pP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37</a:t>
            </a:r>
            <a:r>
              <a:rPr lang="zh-TW" altLang="en-US" dirty="0" smtClean="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項</a:t>
            </a:r>
            <a:r>
              <a:rPr lang="zh-TW" altLang="en-US" dirty="0" smtClean="0">
                <a:latin typeface="標楷體" panose="03000509000000000000" pitchFamily="65" charset="-120"/>
                <a:ea typeface="標楷體" panose="03000509000000000000" pitchFamily="65" charset="-120"/>
              </a:rPr>
              <a:t>：頻道商對不同購買者不得有差別待遇之行為。</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Tx/>
              <a:buSzPct val="100000"/>
              <a:buFont typeface="+mj-lt"/>
              <a:buAutoNum type="arabicPeriod" startAt="5"/>
            </a:pP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58</a:t>
            </a:r>
            <a:r>
              <a:rPr lang="zh-TW" altLang="en-US" dirty="0" smtClean="0">
                <a:latin typeface="標楷體" panose="03000509000000000000" pitchFamily="65" charset="-120"/>
                <a:ea typeface="標楷體" panose="03000509000000000000" pitchFamily="65" charset="-120"/>
              </a:rPr>
              <a:t>條</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項：罰款違反上述規定處新台幣</a:t>
            </a:r>
            <a:r>
              <a:rPr lang="en-US" altLang="zh-TW" dirty="0">
                <a:latin typeface="標楷體" panose="03000509000000000000" pitchFamily="65" charset="-120"/>
                <a:ea typeface="標楷體" panose="03000509000000000000" pitchFamily="65" charset="-120"/>
              </a:rPr>
              <a:t>20-400</a:t>
            </a:r>
            <a:r>
              <a:rPr lang="zh-TW" altLang="en-US" dirty="0">
                <a:latin typeface="標楷體" panose="03000509000000000000" pitchFamily="65" charset="-120"/>
                <a:ea typeface="標楷體" panose="03000509000000000000" pitchFamily="65" charset="-120"/>
              </a:rPr>
              <a:t>萬</a:t>
            </a:r>
            <a:r>
              <a:rPr lang="zh-TW" altLang="en-US" dirty="0" smtClean="0">
                <a:latin typeface="標楷體" panose="03000509000000000000" pitchFamily="65" charset="-120"/>
                <a:ea typeface="標楷體" panose="03000509000000000000" pitchFamily="65" charset="-120"/>
              </a:rPr>
              <a:t>元</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06675744"/>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3770"/>
            <a:ext cx="9143999" cy="817684"/>
          </a:xfrm>
        </p:spPr>
        <p:txBody>
          <a:bodyPr>
            <a:normAutofit/>
          </a:bodyPr>
          <a:lstStyle/>
          <a:p>
            <a:endParaRPr lang="zh-TW" altLang="en-US" spc="-1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39334" y="1233054"/>
            <a:ext cx="8522353" cy="5096608"/>
          </a:xfrm>
        </p:spPr>
        <p:txBody>
          <a:bodyPr anchor="t">
            <a:normAutofit/>
          </a:bodyPr>
          <a:lstStyle/>
          <a:p>
            <a:pPr marL="0" indent="0" algn="just">
              <a:lnSpc>
                <a:spcPts val="3500"/>
              </a:lnSpc>
              <a:buClrTx/>
              <a:buSzPct val="100000"/>
              <a:buNone/>
            </a:pPr>
            <a:r>
              <a:rPr lang="zh-TW" altLang="en-US" dirty="0">
                <a:latin typeface="標楷體" panose="03000509000000000000" pitchFamily="65" charset="-120"/>
                <a:ea typeface="標楷體" panose="03000509000000000000" pitchFamily="65" charset="-120"/>
              </a:rPr>
              <a:t>二、衛星廣播電視法的</a:t>
            </a:r>
            <a:r>
              <a:rPr lang="zh-TW" altLang="en-US" dirty="0" smtClean="0">
                <a:latin typeface="標楷體" panose="03000509000000000000" pitchFamily="65" charset="-120"/>
                <a:ea typeface="標楷體" panose="03000509000000000000" pitchFamily="65" charset="-120"/>
              </a:rPr>
              <a:t>規範</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Tx/>
              <a:buSzPct val="100000"/>
              <a:buFont typeface="+mj-lt"/>
              <a:buAutoNum type="arabicPeriod"/>
            </a:pP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25</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項規定</a:t>
            </a:r>
            <a:r>
              <a:rPr lang="zh-TW" altLang="en-US" dirty="0" smtClean="0">
                <a:latin typeface="標楷體" panose="03000509000000000000" pitchFamily="65" charset="-120"/>
                <a:ea typeface="標楷體" panose="03000509000000000000" pitchFamily="65" charset="-120"/>
              </a:rPr>
              <a:t>：無</a:t>
            </a:r>
            <a:r>
              <a:rPr lang="zh-TW" altLang="en-US" dirty="0">
                <a:latin typeface="標楷體" panose="03000509000000000000" pitchFamily="65" charset="-120"/>
                <a:ea typeface="標楷體" panose="03000509000000000000" pitchFamily="65" charset="-120"/>
              </a:rPr>
              <a:t>正當</a:t>
            </a:r>
            <a:r>
              <a:rPr lang="zh-TW" altLang="en-US" dirty="0" smtClean="0">
                <a:latin typeface="標楷體" panose="03000509000000000000" pitchFamily="65" charset="-120"/>
                <a:ea typeface="標楷體" panose="03000509000000000000" pitchFamily="65" charset="-120"/>
              </a:rPr>
              <a:t>理由，不得對交易方差別待遇。</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3500"/>
              </a:lnSpc>
              <a:buClrTx/>
              <a:buSzPct val="100000"/>
              <a:buFont typeface="+mj-lt"/>
              <a:buAutoNum type="arabicPeriod"/>
            </a:pP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43</a:t>
            </a:r>
            <a:r>
              <a:rPr lang="zh-TW" altLang="en-US" dirty="0">
                <a:latin typeface="標楷體" panose="03000509000000000000" pitchFamily="65" charset="-120"/>
                <a:ea typeface="標楷體" panose="03000509000000000000" pitchFamily="65" charset="-120"/>
              </a:rPr>
              <a:t>條規定：有營運不當或</a:t>
            </a:r>
            <a:r>
              <a:rPr lang="en-US" altLang="zh-TW" dirty="0" smtClean="0">
                <a:latin typeface="標楷體" panose="03000509000000000000" pitchFamily="65" charset="-120"/>
                <a:ea typeface="標楷體" panose="03000509000000000000" pitchFamily="65" charset="-120"/>
              </a:rPr>
              <a:t>…</a:t>
            </a:r>
          </a:p>
          <a:p>
            <a:pPr marL="457200" indent="-457200" algn="just">
              <a:lnSpc>
                <a:spcPts val="3500"/>
              </a:lnSpc>
              <a:buClrTx/>
              <a:buSzPct val="100000"/>
              <a:buFont typeface="+mj-lt"/>
              <a:buAutoNum type="arabicPeriod"/>
            </a:pP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61</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6</a:t>
            </a:r>
            <a:r>
              <a:rPr lang="zh-TW" altLang="en-US" dirty="0">
                <a:latin typeface="標楷體" panose="03000509000000000000" pitchFamily="65" charset="-120"/>
                <a:ea typeface="標楷體" panose="03000509000000000000" pitchFamily="65" charset="-120"/>
              </a:rPr>
              <a:t>款規定：處新臺幣十萬元以上一百萬元以下罰鍰，並令其限期改正；屆期不改正者，得按次處罰，或廢止其經營許可並註銷其執照</a:t>
            </a:r>
            <a:r>
              <a:rPr lang="zh-TW" altLang="en-US" dirty="0" smtClean="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457200" indent="-457200" algn="just">
              <a:lnSpc>
                <a:spcPts val="3500"/>
              </a:lnSpc>
              <a:buClrTx/>
              <a:buSzPct val="100000"/>
              <a:buFont typeface="+mj-lt"/>
              <a:buAutoNum type="arabicPeriod"/>
            </a:pP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136708207"/>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3770"/>
            <a:ext cx="9143999" cy="817684"/>
          </a:xfrm>
        </p:spPr>
        <p:txBody>
          <a:bodyPr>
            <a:normAutofit fontScale="90000"/>
          </a:bodyPr>
          <a:lstStyle/>
          <a:p>
            <a:r>
              <a:rPr lang="zh-TW" altLang="en-US" spc="-100" dirty="0">
                <a:latin typeface="標楷體" panose="03000509000000000000" pitchFamily="65" charset="-120"/>
                <a:ea typeface="標楷體" panose="03000509000000000000" pitchFamily="65" charset="-120"/>
              </a:rPr>
              <a:t>陸、匯流五法草案對最低購買數量限制的規範</a:t>
            </a:r>
          </a:p>
        </p:txBody>
      </p:sp>
      <p:sp>
        <p:nvSpPr>
          <p:cNvPr id="3" name="內容版面配置區 2"/>
          <p:cNvSpPr>
            <a:spLocks noGrp="1"/>
          </p:cNvSpPr>
          <p:nvPr>
            <p:ph idx="1"/>
          </p:nvPr>
        </p:nvSpPr>
        <p:spPr>
          <a:xfrm>
            <a:off x="310517" y="1158239"/>
            <a:ext cx="8522353" cy="5203923"/>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一、有線多頻道服務管理條例草案的相關</a:t>
            </a:r>
            <a:r>
              <a:rPr lang="zh-TW" altLang="en-US" dirty="0" smtClean="0">
                <a:latin typeface="標楷體" panose="03000509000000000000" pitchFamily="65" charset="-120"/>
                <a:ea typeface="標楷體" panose="03000509000000000000" pitchFamily="65" charset="-120"/>
              </a:rPr>
              <a:t>規定</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27</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項規定：「提供有線多頻道平臺服務之電信事業應依中央主管機關指定之方式及期間，將每年度與頻道服務提供事業或頻道代理商間簽訂之授權契約、條件及授權價格等資料，送中央主管機關</a:t>
            </a:r>
            <a:r>
              <a:rPr lang="zh-TW" altLang="en-US" dirty="0">
                <a:solidFill>
                  <a:srgbClr val="FF0000"/>
                </a:solidFill>
                <a:latin typeface="標楷體" panose="03000509000000000000" pitchFamily="65" charset="-120"/>
                <a:ea typeface="標楷體" panose="03000509000000000000" pitchFamily="65" charset="-120"/>
              </a:rPr>
              <a:t>＜備查＞</a:t>
            </a:r>
            <a:r>
              <a:rPr lang="zh-TW" altLang="en-US" dirty="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436332106"/>
      </p:ext>
    </p:extLst>
  </p:cSld>
  <p:clrMapOvr>
    <a:masterClrMapping/>
  </p:clrMapOvr>
  <p:transition>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3770"/>
            <a:ext cx="9143999" cy="817684"/>
          </a:xfrm>
        </p:spPr>
        <p:txBody>
          <a:bodyPr>
            <a:normAutofit/>
          </a:bodyPr>
          <a:lstStyle/>
          <a:p>
            <a:endParaRPr lang="zh-TW" altLang="en-US" spc="-1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10517" y="1158239"/>
            <a:ext cx="8522353" cy="5203923"/>
          </a:xfrm>
        </p:spPr>
        <p:txBody>
          <a:bodyPr anchor="t">
            <a:normAutofit/>
          </a:bodyPr>
          <a:lstStyle/>
          <a:p>
            <a:pPr marL="457200" indent="-457200" algn="just">
              <a:lnSpc>
                <a:spcPts val="4000"/>
              </a:lnSpc>
              <a:buClrTx/>
              <a:buSzPct val="100000"/>
              <a:buFont typeface="+mj-lt"/>
              <a:buAutoNum type="arabicPeriod" startAt="2"/>
            </a:pP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50</a:t>
            </a:r>
            <a:r>
              <a:rPr lang="zh-TW" altLang="en-US" dirty="0">
                <a:latin typeface="標楷體" panose="03000509000000000000" pitchFamily="65" charset="-120"/>
                <a:ea typeface="標楷體" panose="03000509000000000000" pitchFamily="65" charset="-120"/>
              </a:rPr>
              <a:t>條的</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項的</a:t>
            </a:r>
            <a:r>
              <a:rPr lang="en-US" altLang="zh-TW" dirty="0">
                <a:latin typeface="標楷體" panose="03000509000000000000" pitchFamily="65" charset="-120"/>
                <a:ea typeface="標楷體" panose="03000509000000000000" pitchFamily="65" charset="-120"/>
              </a:rPr>
              <a:t>5</a:t>
            </a:r>
            <a:r>
              <a:rPr lang="zh-TW" altLang="en-US" dirty="0">
                <a:latin typeface="標楷體" panose="03000509000000000000" pitchFamily="65" charset="-120"/>
                <a:ea typeface="標楷體" panose="03000509000000000000" pitchFamily="65" charset="-120"/>
              </a:rPr>
              <a:t>款，則將違反</a:t>
            </a: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27</a:t>
            </a:r>
            <a:r>
              <a:rPr lang="zh-TW" altLang="en-US" dirty="0" smtClean="0">
                <a:latin typeface="標楷體" panose="03000509000000000000" pitchFamily="65" charset="-120"/>
                <a:ea typeface="標楷體" panose="03000509000000000000" pitchFamily="65" charset="-120"/>
              </a:rPr>
              <a:t>條</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項規定，未將授權契約、條件及授權價格等資料，送請中央主管機關備查者，將處以</a:t>
            </a:r>
            <a:r>
              <a:rPr lang="zh-TW" altLang="en-US" dirty="0">
                <a:solidFill>
                  <a:srgbClr val="FF0000"/>
                </a:solidFill>
                <a:latin typeface="標楷體" panose="03000509000000000000" pitchFamily="65" charset="-120"/>
                <a:ea typeface="標楷體" panose="03000509000000000000" pitchFamily="65" charset="-120"/>
              </a:rPr>
              <a:t>新台幣</a:t>
            </a:r>
            <a:r>
              <a:rPr lang="en-US" altLang="zh-TW" dirty="0">
                <a:solidFill>
                  <a:srgbClr val="FF0000"/>
                </a:solidFill>
                <a:latin typeface="標楷體" panose="03000509000000000000" pitchFamily="65" charset="-120"/>
                <a:ea typeface="標楷體" panose="03000509000000000000" pitchFamily="65" charset="-120"/>
              </a:rPr>
              <a:t>10</a:t>
            </a:r>
            <a:r>
              <a:rPr lang="zh-TW" altLang="en-US" dirty="0">
                <a:solidFill>
                  <a:srgbClr val="FF0000"/>
                </a:solidFill>
                <a:latin typeface="標楷體" panose="03000509000000000000" pitchFamily="65" charset="-120"/>
                <a:ea typeface="標楷體" panose="03000509000000000000" pitchFamily="65" charset="-120"/>
              </a:rPr>
              <a:t>萬元以上</a:t>
            </a:r>
            <a:r>
              <a:rPr lang="en-US" altLang="zh-TW" dirty="0">
                <a:solidFill>
                  <a:srgbClr val="FF0000"/>
                </a:solidFill>
                <a:latin typeface="標楷體" panose="03000509000000000000" pitchFamily="65" charset="-120"/>
                <a:ea typeface="標楷體" panose="03000509000000000000" pitchFamily="65" charset="-120"/>
              </a:rPr>
              <a:t>100</a:t>
            </a:r>
            <a:r>
              <a:rPr lang="zh-TW" altLang="en-US" dirty="0">
                <a:solidFill>
                  <a:srgbClr val="FF0000"/>
                </a:solidFill>
                <a:latin typeface="標楷體" panose="03000509000000000000" pitchFamily="65" charset="-120"/>
                <a:ea typeface="標楷體" panose="03000509000000000000" pitchFamily="65" charset="-120"/>
              </a:rPr>
              <a:t>萬元</a:t>
            </a:r>
            <a:r>
              <a:rPr lang="zh-TW" altLang="en-US" dirty="0">
                <a:latin typeface="標楷體" panose="03000509000000000000" pitchFamily="65" charset="-120"/>
                <a:ea typeface="標楷體" panose="03000509000000000000" pitchFamily="65" charset="-120"/>
              </a:rPr>
              <a:t>以下罰緩</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startAt="2"/>
            </a:pPr>
            <a:r>
              <a:rPr lang="zh-TW" altLang="en-US" dirty="0">
                <a:latin typeface="標楷體" panose="03000509000000000000" pitchFamily="65" charset="-120"/>
                <a:ea typeface="標楷體" panose="03000509000000000000" pitchFamily="65" charset="-120"/>
              </a:rPr>
              <a:t>無線廣播電視</a:t>
            </a:r>
            <a:r>
              <a:rPr lang="zh-TW" altLang="en-US" dirty="0" smtClean="0">
                <a:latin typeface="標楷體" panose="03000509000000000000" pitchFamily="65" charset="-120"/>
                <a:ea typeface="標楷體" panose="03000509000000000000" pitchFamily="65" charset="-120"/>
              </a:rPr>
              <a:t>：授權契約送主管機關備查。</a:t>
            </a:r>
            <a:endParaRPr lang="zh-TW" altLang="en-US" dirty="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startAt="2"/>
            </a:pPr>
            <a:r>
              <a:rPr lang="zh-TW" altLang="en-US" dirty="0" smtClean="0">
                <a:latin typeface="標楷體" panose="03000509000000000000" pitchFamily="65" charset="-120"/>
                <a:ea typeface="標楷體" panose="03000509000000000000" pitchFamily="65" charset="-120"/>
              </a:rPr>
              <a:t>無正當理由不得差別待遇。正當理由與否：</a:t>
            </a:r>
            <a:r>
              <a:rPr lang="zh-TW" altLang="en-US" dirty="0" smtClean="0">
                <a:solidFill>
                  <a:srgbClr val="FF0000"/>
                </a:solidFill>
                <a:latin typeface="標楷體" panose="03000509000000000000" pitchFamily="65" charset="-120"/>
                <a:ea typeface="標楷體" panose="03000509000000000000" pitchFamily="65" charset="-120"/>
              </a:rPr>
              <a:t>市場供需、成本差異、交易數額、信用風險、其他合理事由，當事人必須舉證證明之。</a:t>
            </a:r>
            <a:endParaRPr lang="zh-TW" altLang="en-US"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3031589156"/>
      </p:ext>
    </p:extLst>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r>
              <a:rPr lang="zh-TW" altLang="en-US" dirty="0">
                <a:latin typeface="標楷體" panose="03000509000000000000" pitchFamily="65" charset="-120"/>
                <a:ea typeface="標楷體" panose="03000509000000000000" pitchFamily="65" charset="-120"/>
              </a:rPr>
              <a:t>柒、先進國家法制的參考與啟示</a:t>
            </a:r>
          </a:p>
        </p:txBody>
      </p:sp>
      <p:sp>
        <p:nvSpPr>
          <p:cNvPr id="3" name="內容版面配置區 2"/>
          <p:cNvSpPr>
            <a:spLocks noGrp="1"/>
          </p:cNvSpPr>
          <p:nvPr>
            <p:ph idx="1"/>
          </p:nvPr>
        </p:nvSpPr>
        <p:spPr>
          <a:xfrm>
            <a:off x="322709" y="1524000"/>
            <a:ext cx="8522353" cy="5096608"/>
          </a:xfrm>
        </p:spPr>
        <p:txBody>
          <a:bodyPr anchor="t">
            <a:normAutofit/>
          </a:bodyPr>
          <a:lstStyle/>
          <a:p>
            <a:pPr marL="0" indent="0" algn="just">
              <a:lnSpc>
                <a:spcPts val="4000"/>
              </a:lnSpc>
              <a:buNone/>
            </a:pPr>
            <a:r>
              <a:rPr lang="zh-TW" altLang="en-US" dirty="0" smtClean="0">
                <a:latin typeface="標楷體" panose="03000509000000000000" pitchFamily="65" charset="-120"/>
                <a:ea typeface="標楷體" panose="03000509000000000000" pitchFamily="65" charset="-120"/>
              </a:rPr>
              <a:t>一</a:t>
            </a:r>
            <a:r>
              <a:rPr lang="zh-TW" altLang="en-US" dirty="0">
                <a:latin typeface="標楷體" panose="03000509000000000000" pitchFamily="65" charset="-120"/>
                <a:ea typeface="標楷體" panose="03000509000000000000" pitchFamily="65" charset="-120"/>
              </a:rPr>
              <a:t>、先進國家對視訊市場問題處理的參考</a:t>
            </a:r>
          </a:p>
          <a:p>
            <a:pPr marL="0" indent="0" algn="just">
              <a:lnSpc>
                <a:spcPts val="4000"/>
              </a:lnSpc>
              <a:buNone/>
            </a:pP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一）、美國之</a:t>
            </a:r>
            <a:r>
              <a:rPr lang="zh-TW" altLang="en-US" dirty="0" smtClean="0">
                <a:latin typeface="標楷體" panose="03000509000000000000" pitchFamily="65" charset="-120"/>
                <a:ea typeface="標楷體" panose="03000509000000000000" pitchFamily="65" charset="-120"/>
              </a:rPr>
              <a:t>做法</a:t>
            </a:r>
            <a:endParaRPr lang="en-US" altLang="zh-TW" dirty="0" smtClean="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商業電視台與有線電視之間的交易形成「必載」或「再傳輸同意</a:t>
            </a:r>
            <a:r>
              <a:rPr lang="zh-TW" altLang="en-US" dirty="0" smtClean="0">
                <a:latin typeface="標楷體" panose="03000509000000000000" pitchFamily="65" charset="-120"/>
                <a:ea typeface="標楷體" panose="03000509000000000000" pitchFamily="65" charset="-120"/>
              </a:rPr>
              <a:t>」的制度。</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3998984475"/>
      </p:ext>
    </p:extLst>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3770"/>
            <a:ext cx="9143999" cy="817684"/>
          </a:xfrm>
        </p:spPr>
        <p:txBody>
          <a:bodyPr>
            <a:normAutofit/>
          </a:bodyPr>
          <a:lstStyle/>
          <a:p>
            <a:endParaRPr lang="zh-TW" altLang="en-US" spc="-1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10517" y="1158239"/>
            <a:ext cx="8522353" cy="5203923"/>
          </a:xfrm>
        </p:spPr>
        <p:txBody>
          <a:bodyPr anchor="t">
            <a:normAutofit/>
          </a:bodyPr>
          <a:lstStyle/>
          <a:p>
            <a:pPr marL="457200" indent="-457200" algn="just">
              <a:lnSpc>
                <a:spcPts val="4000"/>
              </a:lnSpc>
              <a:buClrTx/>
              <a:buSzPct val="100000"/>
              <a:buFont typeface="+mj-lt"/>
              <a:buAutoNum type="arabicPeriod"/>
            </a:pPr>
            <a:r>
              <a:rPr lang="zh-TW" altLang="en-US" dirty="0" smtClean="0">
                <a:latin typeface="標楷體" panose="03000509000000000000" pitchFamily="65" charset="-120"/>
                <a:ea typeface="標楷體" panose="03000509000000000000" pitchFamily="65" charset="-120"/>
              </a:rPr>
              <a:t>美國，「</a:t>
            </a:r>
            <a:r>
              <a:rPr lang="zh-TW" altLang="en-US" dirty="0">
                <a:latin typeface="標楷體" panose="03000509000000000000" pitchFamily="65" charset="-120"/>
                <a:ea typeface="標楷體" panose="03000509000000000000" pitchFamily="65" charset="-120"/>
              </a:rPr>
              <a:t>必載」或「再傳輸同意</a:t>
            </a:r>
            <a:r>
              <a:rPr lang="zh-TW" altLang="en-US" dirty="0" smtClean="0">
                <a:latin typeface="標楷體" panose="03000509000000000000" pitchFamily="65" charset="-120"/>
                <a:ea typeface="標楷體" panose="03000509000000000000" pitchFamily="65" charset="-120"/>
              </a:rPr>
              <a:t>」，必</a:t>
            </a:r>
            <a:r>
              <a:rPr lang="zh-TW" altLang="en-US" dirty="0">
                <a:latin typeface="標楷體" panose="03000509000000000000" pitchFamily="65" charset="-120"/>
                <a:ea typeface="標楷體" panose="03000509000000000000" pitchFamily="65" charset="-120"/>
              </a:rPr>
              <a:t>載規範必須符合比例原則，須為最小侵害手段</a:t>
            </a: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讓雙方當事人共同決定交易條件</a:t>
            </a:r>
            <a:r>
              <a:rPr lang="zh-TW" altLang="en-US" dirty="0" smtClean="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smtClean="0">
                <a:latin typeface="標楷體" panose="03000509000000000000" pitchFamily="65" charset="-120"/>
                <a:ea typeface="標楷體" panose="03000509000000000000" pitchFamily="65" charset="-120"/>
              </a:rPr>
              <a:t>英國，足球運動頻道引發對不同平台不能差別待遇，以使不同平台間有競爭之可能。</a:t>
            </a:r>
            <a:endParaRPr lang="zh-TW" altLang="en-US" dirty="0">
              <a:latin typeface="標楷體" panose="03000509000000000000" pitchFamily="65" charset="-120"/>
              <a:ea typeface="標楷體" panose="03000509000000000000" pitchFamily="65" charset="-120"/>
            </a:endParaRPr>
          </a:p>
          <a:p>
            <a:pPr marL="0" indent="0" algn="just">
              <a:lnSpc>
                <a:spcPts val="4000"/>
              </a:lnSpc>
              <a:buClrTx/>
              <a:buSzPct val="100000"/>
              <a:buNone/>
            </a:pP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3903942405"/>
      </p:ext>
    </p:extLst>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230284"/>
            <a:ext cx="8522353" cy="5390324"/>
          </a:xfrm>
        </p:spPr>
        <p:txBody>
          <a:bodyPr anchor="t">
            <a:normAutofit/>
          </a:bodyPr>
          <a:lstStyle/>
          <a:p>
            <a:pPr marL="0" indent="0" algn="just">
              <a:lnSpc>
                <a:spcPts val="4000"/>
              </a:lnSpc>
              <a:buNone/>
            </a:pPr>
            <a:r>
              <a:rPr lang="en-US" altLang="zh-TW" dirty="0" smtClean="0">
                <a:latin typeface="標楷體" panose="03000509000000000000" pitchFamily="65" charset="-120"/>
                <a:ea typeface="標楷體" panose="03000509000000000000" pitchFamily="65" charset="-120"/>
              </a:rPr>
              <a:t>FCC</a:t>
            </a:r>
            <a:r>
              <a:rPr lang="zh-TW" altLang="en-US" dirty="0" smtClean="0">
                <a:latin typeface="標楷體" panose="03000509000000000000" pitchFamily="65" charset="-120"/>
                <a:ea typeface="標楷體" panose="03000509000000000000" pitchFamily="65" charset="-120"/>
              </a:rPr>
              <a:t>修正再傳輸同意規則：</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smtClean="0">
                <a:latin typeface="標楷體" panose="03000509000000000000" pitchFamily="65" charset="-120"/>
                <a:ea typeface="標楷體" panose="03000509000000000000" pitchFamily="65" charset="-120"/>
              </a:rPr>
              <a:t>設置</a:t>
            </a:r>
            <a:r>
              <a:rPr lang="zh-TW" altLang="en-US" dirty="0">
                <a:latin typeface="標楷體" panose="03000509000000000000" pitchFamily="65" charset="-120"/>
                <a:ea typeface="標楷體" panose="03000509000000000000" pitchFamily="65" charset="-120"/>
              </a:rPr>
              <a:t>法定仲裁或相類似之爭端解決</a:t>
            </a:r>
            <a:r>
              <a:rPr lang="zh-TW" altLang="en-US" dirty="0" smtClean="0">
                <a:latin typeface="標楷體" panose="03000509000000000000" pitchFamily="65" charset="-120"/>
                <a:ea typeface="標楷體" panose="03000509000000000000" pitchFamily="65" charset="-120"/>
              </a:rPr>
              <a:t>機制。</a:t>
            </a:r>
            <a:endParaRPr lang="en-US" altLang="zh-TW" dirty="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smtClean="0">
                <a:latin typeface="標楷體" panose="03000509000000000000" pitchFamily="65" charset="-120"/>
                <a:ea typeface="標楷體" panose="03000509000000000000" pitchFamily="65" charset="-120"/>
              </a:rPr>
              <a:t>創設</a:t>
            </a:r>
            <a:r>
              <a:rPr lang="zh-TW" altLang="en-US" dirty="0">
                <a:latin typeface="標楷體" panose="03000509000000000000" pitchFamily="65" charset="-120"/>
                <a:ea typeface="標楷體" panose="03000509000000000000" pitchFamily="65" charset="-120"/>
              </a:rPr>
              <a:t>暫時載送制度，避免產生</a:t>
            </a:r>
            <a:r>
              <a:rPr lang="en-US" altLang="zh-TW" dirty="0">
                <a:latin typeface="標楷體" panose="03000509000000000000" pitchFamily="65" charset="-120"/>
                <a:ea typeface="標楷體" panose="03000509000000000000" pitchFamily="65" charset="-120"/>
              </a:rPr>
              <a:t>MVPD</a:t>
            </a:r>
            <a:r>
              <a:rPr lang="zh-TW" altLang="en-US" dirty="0">
                <a:latin typeface="標楷體" panose="03000509000000000000" pitchFamily="65" charset="-120"/>
                <a:ea typeface="標楷體" panose="03000509000000000000" pitchFamily="65" charset="-120"/>
              </a:rPr>
              <a:t>基於誠信協商再傳輸同意而協商困難時，因救濟制度緩不濟急所造成之</a:t>
            </a:r>
            <a:r>
              <a:rPr lang="zh-TW" altLang="en-US" dirty="0" smtClean="0">
                <a:latin typeface="標楷體" panose="03000509000000000000" pitchFamily="65" charset="-120"/>
                <a:ea typeface="標楷體" panose="03000509000000000000" pitchFamily="65" charset="-120"/>
              </a:rPr>
              <a:t>損害。</a:t>
            </a:r>
            <a:endParaRPr lang="en-US" altLang="zh-TW" dirty="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smtClean="0">
                <a:latin typeface="標楷體" panose="03000509000000000000" pitchFamily="65" charset="-120"/>
                <a:ea typeface="標楷體" panose="03000509000000000000" pitchFamily="65" charset="-120"/>
              </a:rPr>
              <a:t>禁止</a:t>
            </a:r>
            <a:r>
              <a:rPr lang="zh-TW" altLang="en-US" dirty="0">
                <a:latin typeface="標楷體" panose="03000509000000000000" pitchFamily="65" charset="-120"/>
                <a:ea typeface="標楷體" panose="03000509000000000000" pitchFamily="65" charset="-120"/>
              </a:rPr>
              <a:t>搭售頻道，也即禁止無線電視業者以</a:t>
            </a:r>
            <a:r>
              <a:rPr lang="en-US" altLang="zh-TW" dirty="0">
                <a:latin typeface="標楷體" panose="03000509000000000000" pitchFamily="65" charset="-120"/>
                <a:ea typeface="標楷體" panose="03000509000000000000" pitchFamily="65" charset="-120"/>
              </a:rPr>
              <a:t>MVPD</a:t>
            </a:r>
            <a:r>
              <a:rPr lang="zh-TW" altLang="en-US" dirty="0">
                <a:latin typeface="標楷體" panose="03000509000000000000" pitchFamily="65" charset="-120"/>
                <a:ea typeface="標楷體" panose="03000509000000000000" pitchFamily="65" charset="-120"/>
              </a:rPr>
              <a:t>載送其他非熱門頻道做為「必看」頻道再傳輸同意之條件。</a:t>
            </a:r>
          </a:p>
        </p:txBody>
      </p:sp>
    </p:spTree>
    <p:extLst>
      <p:ext uri="{BB962C8B-B14F-4D97-AF65-F5344CB8AC3E}">
        <p14:creationId xmlns:p14="http://schemas.microsoft.com/office/powerpoint/2010/main" xmlns="" val="3010989277"/>
      </p:ext>
    </p:extLst>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097280"/>
            <a:ext cx="8522353" cy="5523328"/>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（二）、英國之</a:t>
            </a:r>
            <a:r>
              <a:rPr lang="zh-TW" altLang="en-US" dirty="0" smtClean="0">
                <a:latin typeface="標楷體" panose="03000509000000000000" pitchFamily="65" charset="-120"/>
                <a:ea typeface="標楷體" panose="03000509000000000000" pitchFamily="65" charset="-120"/>
              </a:rPr>
              <a:t>做法</a:t>
            </a:r>
            <a:endParaRPr lang="en-US" altLang="zh-TW" dirty="0" smtClean="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err="1">
                <a:latin typeface="標楷體" panose="03000509000000000000" pitchFamily="65" charset="-120"/>
                <a:ea typeface="標楷體" panose="03000509000000000000" pitchFamily="65" charset="-120"/>
              </a:rPr>
              <a:t>Ofcom</a:t>
            </a:r>
            <a:r>
              <a:rPr lang="zh-TW" altLang="en-US" dirty="0">
                <a:latin typeface="標楷體" panose="03000509000000000000" pitchFamily="65" charset="-120"/>
                <a:ea typeface="標楷體" panose="03000509000000000000" pitchFamily="65" charset="-120"/>
              </a:rPr>
              <a:t>在</a:t>
            </a:r>
            <a:r>
              <a:rPr lang="en-US" altLang="zh-TW" dirty="0">
                <a:latin typeface="標楷體" panose="03000509000000000000" pitchFamily="65" charset="-120"/>
                <a:ea typeface="標楷體" panose="03000509000000000000" pitchFamily="65" charset="-120"/>
              </a:rPr>
              <a:t>2010</a:t>
            </a:r>
            <a:r>
              <a:rPr lang="zh-TW" altLang="en-US" dirty="0">
                <a:latin typeface="標楷體" panose="03000509000000000000" pitchFamily="65" charset="-120"/>
                <a:ea typeface="標楷體" panose="03000509000000000000" pitchFamily="65" charset="-120"/>
              </a:rPr>
              <a:t>年完成英國付費電視市場檢討報告，在檢討報告中指出</a:t>
            </a:r>
            <a:r>
              <a:rPr lang="en-US" altLang="zh-TW" dirty="0">
                <a:latin typeface="標楷體" panose="03000509000000000000" pitchFamily="65" charset="-120"/>
                <a:ea typeface="標楷體" panose="03000509000000000000" pitchFamily="65" charset="-120"/>
              </a:rPr>
              <a:t>Sky </a:t>
            </a:r>
            <a:r>
              <a:rPr lang="zh-TW" altLang="en-US" dirty="0">
                <a:latin typeface="標楷體" panose="03000509000000000000" pitchFamily="65" charset="-120"/>
                <a:ea typeface="標楷體" panose="03000509000000000000" pitchFamily="65" charset="-120"/>
              </a:rPr>
              <a:t>集團限制旗下</a:t>
            </a:r>
            <a:r>
              <a:rPr lang="en-US" altLang="zh-TW" dirty="0">
                <a:latin typeface="標楷體" panose="03000509000000000000" pitchFamily="65" charset="-120"/>
                <a:ea typeface="標楷體" panose="03000509000000000000" pitchFamily="65" charset="-120"/>
              </a:rPr>
              <a:t>Sky </a:t>
            </a:r>
            <a:r>
              <a:rPr lang="en-US" altLang="zh-TW" dirty="0" smtClean="0">
                <a:latin typeface="標楷體" panose="03000509000000000000" pitchFamily="65" charset="-120"/>
                <a:ea typeface="標楷體" panose="03000509000000000000" pitchFamily="65" charset="-120"/>
              </a:rPr>
              <a:t>Sports</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和</a:t>
            </a:r>
            <a:r>
              <a:rPr lang="en-US" altLang="zh-TW" dirty="0">
                <a:latin typeface="標楷體" panose="03000509000000000000" pitchFamily="65" charset="-120"/>
                <a:ea typeface="標楷體" panose="03000509000000000000" pitchFamily="65" charset="-120"/>
              </a:rPr>
              <a:t>Sports 2</a:t>
            </a:r>
            <a:r>
              <a:rPr lang="zh-TW" altLang="en-US" dirty="0">
                <a:latin typeface="標楷體" panose="03000509000000000000" pitchFamily="65" charset="-120"/>
                <a:ea typeface="標楷體" panose="03000509000000000000" pitchFamily="65" charset="-120"/>
              </a:rPr>
              <a:t>頻道的播出，而且兩頻道授權給其他視訊平臺的批發價格過高，讓新進業者不能進行有效的競爭</a:t>
            </a:r>
            <a:r>
              <a:rPr lang="zh-TW" altLang="en-US" dirty="0" smtClean="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英國視訊市場亦發展出若干關鍵頻道，必須強制授權給不同平台業者，以使不同平台間亦能產生競爭之效果。</a:t>
            </a:r>
          </a:p>
        </p:txBody>
      </p:sp>
    </p:spTree>
    <p:extLst>
      <p:ext uri="{BB962C8B-B14F-4D97-AF65-F5344CB8AC3E}">
        <p14:creationId xmlns:p14="http://schemas.microsoft.com/office/powerpoint/2010/main" xmlns="" val="2672553987"/>
      </p:ext>
    </p:extLst>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r>
              <a:rPr lang="zh-TW" altLang="en-US" dirty="0">
                <a:latin typeface="標楷體" panose="03000509000000000000" pitchFamily="65" charset="-120"/>
                <a:ea typeface="標楷體" panose="03000509000000000000" pitchFamily="65" charset="-120"/>
              </a:rPr>
              <a:t>壹、緒論</a:t>
            </a:r>
          </a:p>
        </p:txBody>
      </p:sp>
      <p:sp>
        <p:nvSpPr>
          <p:cNvPr id="3" name="內容版面配置區 2"/>
          <p:cNvSpPr>
            <a:spLocks noGrp="1"/>
          </p:cNvSpPr>
          <p:nvPr>
            <p:ph idx="1"/>
          </p:nvPr>
        </p:nvSpPr>
        <p:spPr>
          <a:xfrm>
            <a:off x="322709" y="1524000"/>
            <a:ext cx="8522353" cy="5096608"/>
          </a:xfrm>
        </p:spPr>
        <p:txBody>
          <a:bodyPr anchor="t"/>
          <a:lstStyle/>
          <a:p>
            <a:pPr marL="0" indent="0" algn="just">
              <a:lnSpc>
                <a:spcPts val="4000"/>
              </a:lnSpc>
              <a:buNone/>
            </a:pPr>
            <a:r>
              <a:rPr lang="zh-TW" altLang="en-US" dirty="0" smtClean="0">
                <a:latin typeface="標楷體" panose="03000509000000000000" pitchFamily="65" charset="-120"/>
                <a:ea typeface="標楷體" panose="03000509000000000000" pitchFamily="65" charset="-120"/>
              </a:rPr>
              <a:t>　　資本主義的社會，既定</a:t>
            </a:r>
            <a:r>
              <a:rPr lang="zh-TW" altLang="en-US" dirty="0">
                <a:latin typeface="標楷體" panose="03000509000000000000" pitchFamily="65" charset="-120"/>
                <a:ea typeface="標楷體" panose="03000509000000000000" pitchFamily="65" charset="-120"/>
              </a:rPr>
              <a:t>事業會採用間接的競爭手段進行競爭活動，它可能是藉由行銷通路的掌握，且不讓對手使用，使得競爭對手進入市場時，被逼要同時進入製造與行銷兩個或多階段市場，形成進入市場風險的提高，從而達到阻卻競爭對手之目的。</a:t>
            </a:r>
          </a:p>
        </p:txBody>
      </p:sp>
    </p:spTree>
    <p:extLst>
      <p:ext uri="{BB962C8B-B14F-4D97-AF65-F5344CB8AC3E}">
        <p14:creationId xmlns:p14="http://schemas.microsoft.com/office/powerpoint/2010/main" xmlns="" val="1939419714"/>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231900"/>
            <a:ext cx="8522353" cy="5388708"/>
          </a:xfrm>
        </p:spPr>
        <p:txBody>
          <a:bodyPr anchor="t">
            <a:normAutofit/>
          </a:bodyPr>
          <a:lstStyle/>
          <a:p>
            <a:pPr marL="0" indent="0" algn="just">
              <a:lnSpc>
                <a:spcPts val="4000"/>
              </a:lnSpc>
              <a:buNone/>
            </a:pPr>
            <a:r>
              <a:rPr lang="zh-TW" altLang="en-US" dirty="0">
                <a:latin typeface="標楷體" panose="03000509000000000000" pitchFamily="65" charset="-120"/>
                <a:ea typeface="標楷體" panose="03000509000000000000" pitchFamily="65" charset="-120"/>
              </a:rPr>
              <a:t>二、英美的規範對我們立法的啟示</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a:solidFill>
                  <a:srgbClr val="FF0000"/>
                </a:solidFill>
                <a:latin typeface="標楷體" panose="03000509000000000000" pitchFamily="65" charset="-120"/>
                <a:ea typeface="標楷體" panose="03000509000000000000" pitchFamily="65" charset="-120"/>
              </a:rPr>
              <a:t>尊重既有的市場機制</a:t>
            </a:r>
            <a:r>
              <a:rPr lang="zh-TW" altLang="en-US" dirty="0">
                <a:latin typeface="標楷體" panose="03000509000000000000" pitchFamily="65" charset="-120"/>
                <a:ea typeface="標楷體" panose="03000509000000000000" pitchFamily="65" charset="-120"/>
              </a:rPr>
              <a:t>，讓交易雙方自由決定其交易對象、交易內容、交易條件，例如美國無線電視與有線電視的交易關係，當技術發展讓有線電視擁有更多的平台時，「必載」與「再傳輸同意</a:t>
            </a:r>
            <a:r>
              <a:rPr lang="zh-TW" altLang="en-US" dirty="0" smtClean="0">
                <a:latin typeface="標楷體" panose="03000509000000000000" pitchFamily="65" charset="-120"/>
                <a:ea typeface="標楷體" panose="03000509000000000000" pitchFamily="65" charset="-120"/>
              </a:rPr>
              <a:t>」制度的建立。</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a:solidFill>
                  <a:srgbClr val="FF0000"/>
                </a:solidFill>
                <a:latin typeface="標楷體" panose="03000509000000000000" pitchFamily="65" charset="-120"/>
                <a:ea typeface="標楷體" panose="03000509000000000000" pitchFamily="65" charset="-120"/>
              </a:rPr>
              <a:t>確保</a:t>
            </a:r>
            <a:r>
              <a:rPr lang="zh-TW" altLang="en-US" dirty="0" smtClean="0">
                <a:solidFill>
                  <a:srgbClr val="FF0000"/>
                </a:solidFill>
                <a:latin typeface="標楷體" panose="03000509000000000000" pitchFamily="65" charset="-120"/>
                <a:ea typeface="標楷體" panose="03000509000000000000" pitchFamily="65" charset="-120"/>
              </a:rPr>
              <a:t>市場公平競爭</a:t>
            </a: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英國視訊市場亦發展出若干關鍵頻道，必須強制授權給不同平台業者，以使不同平台間亦能產生競爭之效果。</a:t>
            </a:r>
          </a:p>
        </p:txBody>
      </p:sp>
    </p:spTree>
    <p:extLst>
      <p:ext uri="{BB962C8B-B14F-4D97-AF65-F5344CB8AC3E}">
        <p14:creationId xmlns:p14="http://schemas.microsoft.com/office/powerpoint/2010/main" xmlns="" val="1796548772"/>
      </p:ext>
    </p:extLst>
  </p:cSld>
  <p:clrMapOvr>
    <a:masterClrMapping/>
  </p:clrMapOvr>
  <p:transition>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231900"/>
            <a:ext cx="8522353" cy="5388708"/>
          </a:xfrm>
        </p:spPr>
        <p:txBody>
          <a:bodyPr anchor="t">
            <a:normAutofit/>
          </a:bodyPr>
          <a:lstStyle/>
          <a:p>
            <a:pPr marL="457200" indent="-457200" algn="just">
              <a:lnSpc>
                <a:spcPts val="4000"/>
              </a:lnSpc>
              <a:buClrTx/>
              <a:buSzPct val="100000"/>
              <a:buFont typeface="+mj-lt"/>
              <a:buAutoNum type="arabicPeriod" startAt="3"/>
            </a:pPr>
            <a:r>
              <a:rPr lang="zh-TW" altLang="en-US" dirty="0">
                <a:latin typeface="標楷體" panose="03000509000000000000" pitchFamily="65" charset="-120"/>
                <a:ea typeface="標楷體" panose="03000509000000000000" pitchFamily="65" charset="-120"/>
              </a:rPr>
              <a:t>先進國家英國與美國監理機關，發覺視訊市場交易的複雜性，已經非單純視訊主管機關直接介入交易型態、交易條件、交易價格可以應付的</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startAt="3"/>
            </a:pPr>
            <a:r>
              <a:rPr lang="zh-TW" altLang="en-US" dirty="0">
                <a:latin typeface="標楷體" panose="03000509000000000000" pitchFamily="65" charset="-120"/>
                <a:ea typeface="標楷體" panose="03000509000000000000" pitchFamily="65" charset="-120"/>
              </a:rPr>
              <a:t>先進國家長期發展的結果，英美等先進國家的視訊</a:t>
            </a:r>
            <a:r>
              <a:rPr lang="zh-TW" altLang="en-US" dirty="0" smtClean="0">
                <a:latin typeface="標楷體" panose="03000509000000000000" pitchFamily="65" charset="-120"/>
                <a:ea typeface="標楷體" panose="03000509000000000000" pitchFamily="65" charset="-120"/>
              </a:rPr>
              <a:t>主管機關對市場</a:t>
            </a:r>
            <a:r>
              <a:rPr lang="zh-TW" altLang="en-US" dirty="0">
                <a:latin typeface="標楷體" panose="03000509000000000000" pitchFamily="65" charset="-120"/>
                <a:ea typeface="標楷體" panose="03000509000000000000" pitchFamily="65" charset="-120"/>
              </a:rPr>
              <a:t>間的不公平競爭的行為，實務上遂演變成同一視訊市場的不公平競爭行為，</a:t>
            </a:r>
            <a:r>
              <a:rPr lang="zh-TW" altLang="en-US" dirty="0">
                <a:solidFill>
                  <a:srgbClr val="FF0000"/>
                </a:solidFill>
                <a:latin typeface="標楷體" panose="03000509000000000000" pitchFamily="65" charset="-120"/>
                <a:ea typeface="標楷體" panose="03000509000000000000" pitchFamily="65" charset="-120"/>
              </a:rPr>
              <a:t>必須同時接受目的主管機關與競爭主管機關的規範</a:t>
            </a:r>
            <a:r>
              <a:rPr lang="zh-TW" altLang="en-US"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xmlns="" val="703629278"/>
      </p:ext>
    </p:extLst>
  </p:cSld>
  <p:clrMapOvr>
    <a:masterClrMapping/>
  </p:clrMapOvr>
  <p:transition>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231900"/>
            <a:ext cx="8522353" cy="5388708"/>
          </a:xfrm>
        </p:spPr>
        <p:txBody>
          <a:bodyPr anchor="t">
            <a:normAutofit/>
          </a:bodyPr>
          <a:lstStyle/>
          <a:p>
            <a:pPr marL="457200" indent="-457200" algn="just">
              <a:lnSpc>
                <a:spcPts val="4000"/>
              </a:lnSpc>
              <a:buClrTx/>
              <a:buSzPct val="100000"/>
              <a:buFont typeface="+mj-lt"/>
              <a:buAutoNum type="arabicPeriod" startAt="5"/>
            </a:pPr>
            <a:r>
              <a:rPr lang="zh-TW" altLang="en-US" dirty="0">
                <a:latin typeface="標楷體" panose="03000509000000000000" pitchFamily="65" charset="-120"/>
                <a:ea typeface="標楷體" panose="03000509000000000000" pitchFamily="65" charset="-120"/>
              </a:rPr>
              <a:t>對照我國匯流五法中「有線多頻道服務管理條例草案」與「無線廣播電視事業與頻道事業管理條例」對上下游交易之規定，與先進國家英美的</a:t>
            </a:r>
            <a:r>
              <a:rPr lang="zh-TW" altLang="en-US" dirty="0" smtClean="0">
                <a:latin typeface="標楷體" panose="03000509000000000000" pitchFamily="65" charset="-120"/>
                <a:ea typeface="標楷體" panose="03000509000000000000" pitchFamily="65" charset="-120"/>
              </a:rPr>
              <a:t>法制</a:t>
            </a:r>
            <a:r>
              <a:rPr lang="zh-TW" altLang="en-US" dirty="0" smtClean="0">
                <a:solidFill>
                  <a:srgbClr val="FF0000"/>
                </a:solidFill>
                <a:latin typeface="標楷體" panose="03000509000000000000" pitchFamily="65" charset="-120"/>
                <a:ea typeface="標楷體" panose="03000509000000000000" pitchFamily="65" charset="-120"/>
              </a:rPr>
              <a:t>相當接近</a:t>
            </a:r>
            <a:r>
              <a:rPr lang="zh-TW" altLang="en-US" dirty="0">
                <a:solidFill>
                  <a:srgbClr val="FF0000"/>
                </a:solidFill>
                <a:latin typeface="標楷體" panose="03000509000000000000" pitchFamily="65" charset="-120"/>
                <a:ea typeface="標楷體" panose="03000509000000000000" pitchFamily="65" charset="-120"/>
              </a:rPr>
              <a:t>，甚至是相同</a:t>
            </a:r>
            <a:r>
              <a:rPr lang="zh-TW" altLang="en-US" dirty="0" smtClean="0">
                <a:solidFill>
                  <a:srgbClr val="FF0000"/>
                </a:solidFill>
                <a:latin typeface="標楷體" panose="03000509000000000000" pitchFamily="65" charset="-120"/>
                <a:ea typeface="標楷體" panose="03000509000000000000" pitchFamily="65" charset="-120"/>
              </a:rPr>
              <a:t>的</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startAt="5"/>
            </a:pPr>
            <a:r>
              <a:rPr lang="zh-TW" altLang="en-US" dirty="0">
                <a:latin typeface="標楷體" panose="03000509000000000000" pitchFamily="65" charset="-120"/>
                <a:ea typeface="標楷體" panose="03000509000000000000" pitchFamily="65" charset="-120"/>
              </a:rPr>
              <a:t>參考美國的「必載」與「再傳輸同意」的制度，允許上下游雙方自由選擇，對自己最有利的交易方式進行，而非如過去的情形，強制有線電視一定必須全數必載</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42125466"/>
      </p:ext>
    </p:extLst>
  </p:cSld>
  <p:clrMapOvr>
    <a:masterClrMapping/>
  </p:clrMapOvr>
  <p:transition>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231900"/>
            <a:ext cx="8522353" cy="5388708"/>
          </a:xfrm>
        </p:spPr>
        <p:txBody>
          <a:bodyPr anchor="t">
            <a:normAutofit/>
          </a:bodyPr>
          <a:lstStyle/>
          <a:p>
            <a:pPr marL="457200" indent="-457200" algn="just">
              <a:lnSpc>
                <a:spcPts val="4000"/>
              </a:lnSpc>
              <a:buClrTx/>
              <a:buSzPct val="100000"/>
              <a:buFont typeface="+mj-lt"/>
              <a:buAutoNum type="arabicPeriod" startAt="7"/>
            </a:pPr>
            <a:r>
              <a:rPr lang="zh-TW" altLang="en-US" dirty="0">
                <a:latin typeface="標楷體" panose="03000509000000000000" pitchFamily="65" charset="-120"/>
                <a:ea typeface="標楷體" panose="03000509000000000000" pitchFamily="65" charset="-120"/>
              </a:rPr>
              <a:t>對於不同平台取得關鍵與重要頻道，則學習英國法制之處理方式，要求關鍵或重要頻道所有者，不能對不同平台採差別待遇的方式交易。在沒有正當理由的前提下，若採行拒絕交易等差別待遇之行為，將受到「有線多頻道服務管理條例草案」與「無線廣播電視事業與頻道事業管理條例」中的處罰規定處罰</a:t>
            </a:r>
            <a:r>
              <a:rPr lang="zh-TW" altLang="en-US"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047418430"/>
      </p:ext>
    </p:extLst>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3770"/>
            <a:ext cx="9143999" cy="817684"/>
          </a:xfrm>
        </p:spPr>
        <p:txBody>
          <a:bodyPr>
            <a:normAutofit fontScale="90000"/>
          </a:bodyPr>
          <a:lstStyle/>
          <a:p>
            <a:r>
              <a:rPr lang="zh-TW" altLang="en-US" spc="-100" dirty="0">
                <a:latin typeface="標楷體" panose="03000509000000000000" pitchFamily="65" charset="-120"/>
                <a:ea typeface="標楷體" panose="03000509000000000000" pitchFamily="65" charset="-120"/>
              </a:rPr>
              <a:t>捌、提高競爭對手成本的策略與公平法規範</a:t>
            </a:r>
          </a:p>
        </p:txBody>
      </p:sp>
      <p:sp>
        <p:nvSpPr>
          <p:cNvPr id="3" name="內容版面配置區 2"/>
          <p:cNvSpPr>
            <a:spLocks noGrp="1"/>
          </p:cNvSpPr>
          <p:nvPr>
            <p:ph idx="1"/>
          </p:nvPr>
        </p:nvSpPr>
        <p:spPr>
          <a:xfrm>
            <a:off x="322709" y="1524000"/>
            <a:ext cx="8522353" cy="5096608"/>
          </a:xfrm>
        </p:spPr>
        <p:txBody>
          <a:bodyPr anchor="t">
            <a:normAutofit/>
          </a:bodyPr>
          <a:lstStyle/>
          <a:p>
            <a:pPr marL="0" indent="0" algn="just">
              <a:lnSpc>
                <a:spcPts val="3500"/>
              </a:lnSpc>
              <a:buNone/>
            </a:pPr>
            <a:r>
              <a:rPr lang="zh-TW" altLang="en-US" dirty="0">
                <a:latin typeface="標楷體" panose="03000509000000000000" pitchFamily="65" charset="-120"/>
                <a:ea typeface="標楷體" panose="03000509000000000000" pitchFamily="65" charset="-120"/>
              </a:rPr>
              <a:t>一、公平法差別取價的分析</a:t>
            </a:r>
          </a:p>
          <a:p>
            <a:pPr marL="0" indent="0" algn="just">
              <a:lnSpc>
                <a:spcPts val="3500"/>
              </a:lnSpc>
              <a:buNone/>
            </a:pP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、公平法對差別待遇的規範</a:t>
            </a:r>
          </a:p>
          <a:p>
            <a:pPr marL="0" indent="0" algn="just">
              <a:lnSpc>
                <a:spcPts val="3500"/>
              </a:lnSpc>
              <a:buNone/>
            </a:pPr>
            <a:r>
              <a:rPr lang="zh-TW" altLang="en-US" dirty="0">
                <a:latin typeface="標楷體" panose="03000509000000000000" pitchFamily="65" charset="-120"/>
                <a:ea typeface="標楷體" panose="03000509000000000000" pitchFamily="65" charset="-120"/>
              </a:rPr>
              <a:t>　　上游的頻道商或頻道代理商事業不能在「無正當理由之下」，對下游的系統商進行差別待遇之行為；相對而言，只要是有正當理由時，上游的事業是可以進行差別待遇</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indent="0" algn="just">
              <a:lnSpc>
                <a:spcPts val="3500"/>
              </a:lnSpc>
              <a:buNone/>
            </a:pPr>
            <a:r>
              <a:rPr lang="zh-TW" altLang="en-US" dirty="0">
                <a:latin typeface="標楷體" panose="03000509000000000000" pitchFamily="65" charset="-120"/>
                <a:ea typeface="標楷體" panose="03000509000000000000" pitchFamily="65" charset="-120"/>
              </a:rPr>
              <a:t>　　因此在公平法施行細則第</a:t>
            </a:r>
            <a:r>
              <a:rPr lang="en-US" altLang="zh-TW" dirty="0">
                <a:latin typeface="標楷體" panose="03000509000000000000" pitchFamily="65" charset="-120"/>
                <a:ea typeface="標楷體" panose="03000509000000000000" pitchFamily="65" charset="-120"/>
              </a:rPr>
              <a:t>26</a:t>
            </a:r>
            <a:r>
              <a:rPr lang="zh-TW" altLang="en-US" dirty="0">
                <a:latin typeface="標楷體" panose="03000509000000000000" pitchFamily="65" charset="-120"/>
                <a:ea typeface="標楷體" panose="03000509000000000000" pitchFamily="65" charset="-120"/>
              </a:rPr>
              <a:t>條規定：「本法第</a:t>
            </a:r>
            <a:r>
              <a:rPr lang="en-US" altLang="zh-TW" dirty="0">
                <a:latin typeface="標楷體" panose="03000509000000000000" pitchFamily="65" charset="-120"/>
                <a:ea typeface="標楷體" panose="03000509000000000000" pitchFamily="65" charset="-120"/>
              </a:rPr>
              <a:t>20</a:t>
            </a:r>
            <a:r>
              <a:rPr lang="zh-TW" altLang="en-US" dirty="0">
                <a:latin typeface="標楷體" panose="03000509000000000000" pitchFamily="65" charset="-120"/>
                <a:ea typeface="標楷體" panose="03000509000000000000" pitchFamily="65" charset="-120"/>
              </a:rPr>
              <a:t>條</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款所稱正當理由，應審酌下列情形認定之：</a:t>
            </a:r>
            <a:r>
              <a:rPr lang="zh-TW" altLang="en-US" dirty="0">
                <a:solidFill>
                  <a:srgbClr val="FF0000"/>
                </a:solidFill>
                <a:latin typeface="標楷體" panose="03000509000000000000" pitchFamily="65" charset="-120"/>
                <a:ea typeface="標楷體" panose="03000509000000000000" pitchFamily="65" charset="-120"/>
              </a:rPr>
              <a:t>一、市場供需情況，二、成本差異，三、交易數額，四、信用風險，五、其他合理之事由。」</a:t>
            </a:r>
          </a:p>
        </p:txBody>
      </p:sp>
    </p:spTree>
    <p:extLst>
      <p:ext uri="{BB962C8B-B14F-4D97-AF65-F5344CB8AC3E}">
        <p14:creationId xmlns:p14="http://schemas.microsoft.com/office/powerpoint/2010/main" xmlns="" val="681417879"/>
      </p:ext>
    </p:extLst>
  </p:cSld>
  <p:clrMapOvr>
    <a:masterClrMapping/>
  </p:clrMapOvr>
  <mc:AlternateContent xmlns:mc="http://schemas.openxmlformats.org/markup-compatibility/2006">
    <mc:Choice xmlns:p14="http://schemas.microsoft.com/office/powerpoint/2010/main" xmlns="" Requires="p14">
      <p:transition spd="med" p14:dur="700">
        <p:push dir="u"/>
      </p:transition>
    </mc:Choice>
    <mc:Fallback>
      <p:transition spd="med">
        <p:push dir="u"/>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47648" y="534785"/>
            <a:ext cx="8522353" cy="712124"/>
          </a:xfrm>
        </p:spPr>
        <p:txBody>
          <a:bodyPr anchor="t">
            <a:normAutofit/>
          </a:bodyPr>
          <a:lstStyle/>
          <a:p>
            <a:pPr marL="0" indent="0" algn="just">
              <a:lnSpc>
                <a:spcPts val="4000"/>
              </a:lnSpc>
              <a:buNone/>
            </a:pP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、頻道</a:t>
            </a:r>
            <a:r>
              <a:rPr lang="zh-TW" altLang="en-US" dirty="0" smtClean="0">
                <a:latin typeface="標楷體" panose="03000509000000000000" pitchFamily="65" charset="-120"/>
                <a:ea typeface="標楷體" panose="03000509000000000000" pitchFamily="65" charset="-120"/>
              </a:rPr>
              <a:t>代理商出現</a:t>
            </a:r>
            <a:r>
              <a:rPr lang="zh-TW" altLang="en-US" dirty="0">
                <a:latin typeface="標楷體" panose="03000509000000000000" pitchFamily="65" charset="-120"/>
                <a:ea typeface="標楷體" panose="03000509000000000000" pitchFamily="65" charset="-120"/>
              </a:rPr>
              <a:t>的價值</a:t>
            </a:r>
          </a:p>
        </p:txBody>
      </p:sp>
      <p:sp>
        <p:nvSpPr>
          <p:cNvPr id="9" name="橢圓 8"/>
          <p:cNvSpPr/>
          <p:nvPr/>
        </p:nvSpPr>
        <p:spPr>
          <a:xfrm>
            <a:off x="3898666" y="2296393"/>
            <a:ext cx="1205345" cy="423949"/>
          </a:xfrm>
          <a:prstGeom prst="ellips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latin typeface="標楷體" panose="03000509000000000000" pitchFamily="65" charset="-120"/>
                <a:ea typeface="標楷體" panose="03000509000000000000" pitchFamily="65" charset="-120"/>
              </a:rPr>
              <a:t>頻道</a:t>
            </a:r>
            <a:r>
              <a:rPr lang="en-US" altLang="zh-TW" sz="1600" dirty="0" smtClean="0">
                <a:latin typeface="標楷體" panose="03000509000000000000" pitchFamily="65" charset="-120"/>
                <a:ea typeface="標楷體" panose="03000509000000000000" pitchFamily="65" charset="-120"/>
              </a:rPr>
              <a:t>1</a:t>
            </a:r>
            <a:endParaRPr lang="zh-TW" altLang="en-US" sz="1600" dirty="0">
              <a:latin typeface="標楷體" panose="03000509000000000000" pitchFamily="65" charset="-120"/>
              <a:ea typeface="標楷體" panose="03000509000000000000" pitchFamily="65" charset="-120"/>
            </a:endParaRPr>
          </a:p>
        </p:txBody>
      </p:sp>
      <p:sp>
        <p:nvSpPr>
          <p:cNvPr id="10" name="橢圓 9"/>
          <p:cNvSpPr/>
          <p:nvPr/>
        </p:nvSpPr>
        <p:spPr>
          <a:xfrm>
            <a:off x="3898666" y="2833950"/>
            <a:ext cx="1205345" cy="423949"/>
          </a:xfrm>
          <a:prstGeom prst="ellips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latin typeface="標楷體" panose="03000509000000000000" pitchFamily="65" charset="-120"/>
                <a:ea typeface="標楷體" panose="03000509000000000000" pitchFamily="65" charset="-120"/>
              </a:rPr>
              <a:t>頻道</a:t>
            </a:r>
            <a:r>
              <a:rPr lang="en-US" altLang="zh-TW" sz="1600" dirty="0">
                <a:latin typeface="標楷體" panose="03000509000000000000" pitchFamily="65" charset="-120"/>
                <a:ea typeface="標楷體" panose="03000509000000000000" pitchFamily="65" charset="-120"/>
              </a:rPr>
              <a:t>2</a:t>
            </a:r>
            <a:endParaRPr lang="zh-TW" altLang="en-US" sz="1600" dirty="0">
              <a:latin typeface="標楷體" panose="03000509000000000000" pitchFamily="65" charset="-120"/>
              <a:ea typeface="標楷體" panose="03000509000000000000" pitchFamily="65" charset="-120"/>
            </a:endParaRPr>
          </a:p>
        </p:txBody>
      </p:sp>
      <p:sp>
        <p:nvSpPr>
          <p:cNvPr id="11" name="橢圓 10"/>
          <p:cNvSpPr/>
          <p:nvPr/>
        </p:nvSpPr>
        <p:spPr>
          <a:xfrm>
            <a:off x="3898666" y="4150132"/>
            <a:ext cx="1205345" cy="423949"/>
          </a:xfrm>
          <a:prstGeom prst="ellips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latin typeface="標楷體" panose="03000509000000000000" pitchFamily="65" charset="-120"/>
                <a:ea typeface="標楷體" panose="03000509000000000000" pitchFamily="65" charset="-120"/>
              </a:rPr>
              <a:t>頻道</a:t>
            </a:r>
            <a:r>
              <a:rPr lang="en-US" altLang="zh-TW" sz="1600" dirty="0" smtClean="0">
                <a:latin typeface="標楷體" panose="03000509000000000000" pitchFamily="65" charset="-120"/>
                <a:ea typeface="標楷體" panose="03000509000000000000" pitchFamily="65" charset="-120"/>
              </a:rPr>
              <a:t>20</a:t>
            </a:r>
            <a:endParaRPr lang="zh-TW" altLang="en-US" sz="1600" dirty="0">
              <a:latin typeface="標楷體" panose="03000509000000000000" pitchFamily="65" charset="-120"/>
              <a:ea typeface="標楷體" panose="03000509000000000000" pitchFamily="65" charset="-120"/>
            </a:endParaRPr>
          </a:p>
        </p:txBody>
      </p:sp>
      <p:sp>
        <p:nvSpPr>
          <p:cNvPr id="12" name="流程圖: 替代處理程序 11"/>
          <p:cNvSpPr/>
          <p:nvPr/>
        </p:nvSpPr>
        <p:spPr>
          <a:xfrm>
            <a:off x="5823063" y="3108269"/>
            <a:ext cx="1404851" cy="72597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latin typeface="標楷體" panose="03000509000000000000" pitchFamily="65" charset="-120"/>
                <a:ea typeface="標楷體" panose="03000509000000000000" pitchFamily="65" charset="-120"/>
              </a:rPr>
              <a:t>頻道代理商</a:t>
            </a:r>
          </a:p>
        </p:txBody>
      </p:sp>
      <p:sp>
        <p:nvSpPr>
          <p:cNvPr id="13" name="按鈕形 12"/>
          <p:cNvSpPr/>
          <p:nvPr/>
        </p:nvSpPr>
        <p:spPr>
          <a:xfrm>
            <a:off x="3029987" y="1386149"/>
            <a:ext cx="2942704" cy="723207"/>
          </a:xfrm>
          <a:prstGeom prst="bevel">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有線電視頻道市場</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4" name="向右箭號 13"/>
          <p:cNvSpPr/>
          <p:nvPr/>
        </p:nvSpPr>
        <p:spPr>
          <a:xfrm>
            <a:off x="3279368" y="3073628"/>
            <a:ext cx="390699" cy="766157"/>
          </a:xfrm>
          <a:prstGeom prst="rightArrow">
            <a:avLst/>
          </a:prstGeom>
          <a:solidFill>
            <a:srgbClr val="92D05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向右箭號 14"/>
          <p:cNvSpPr/>
          <p:nvPr/>
        </p:nvSpPr>
        <p:spPr>
          <a:xfrm>
            <a:off x="5315987" y="3093719"/>
            <a:ext cx="390699" cy="766157"/>
          </a:xfrm>
          <a:prstGeom prst="rightArrow">
            <a:avLst/>
          </a:prstGeom>
          <a:solidFill>
            <a:srgbClr val="92D05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圓角化對角線角落矩形 15"/>
          <p:cNvSpPr/>
          <p:nvPr/>
        </p:nvSpPr>
        <p:spPr>
          <a:xfrm>
            <a:off x="3678379" y="5155970"/>
            <a:ext cx="1645920" cy="523702"/>
          </a:xfrm>
          <a:prstGeom prst="round2DiagRect">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節省市場成本</a:t>
            </a:r>
            <a:endParaRPr lang="zh-TW" altLang="en-US" dirty="0">
              <a:latin typeface="標楷體" panose="03000509000000000000" pitchFamily="65" charset="-120"/>
              <a:ea typeface="標楷體" panose="03000509000000000000" pitchFamily="65" charset="-120"/>
            </a:endParaRPr>
          </a:p>
        </p:txBody>
      </p:sp>
      <p:sp>
        <p:nvSpPr>
          <p:cNvPr id="17" name="文字方塊 16"/>
          <p:cNvSpPr txBox="1"/>
          <p:nvPr/>
        </p:nvSpPr>
        <p:spPr>
          <a:xfrm>
            <a:off x="4270506" y="3351448"/>
            <a:ext cx="461665" cy="784830"/>
          </a:xfrm>
          <a:prstGeom prst="rect">
            <a:avLst/>
          </a:prstGeom>
          <a:noFill/>
        </p:spPr>
        <p:txBody>
          <a:bodyPr vert="eaVert" wrap="none" rtlCol="0">
            <a:spAutoFit/>
          </a:bodyPr>
          <a:lstStyle/>
          <a:p>
            <a:r>
              <a:rPr lang="zh-TW" altLang="en-US" dirty="0"/>
              <a:t>．．．</a:t>
            </a:r>
          </a:p>
        </p:txBody>
      </p:sp>
      <p:sp>
        <p:nvSpPr>
          <p:cNvPr id="18" name="迴轉箭號 17"/>
          <p:cNvSpPr/>
          <p:nvPr/>
        </p:nvSpPr>
        <p:spPr>
          <a:xfrm rot="5400000">
            <a:off x="4741716" y="2735581"/>
            <a:ext cx="4332316" cy="1870366"/>
          </a:xfrm>
          <a:prstGeom prst="uturnArrow">
            <a:avLst>
              <a:gd name="adj1" fmla="val 25000"/>
              <a:gd name="adj2" fmla="val 24744"/>
              <a:gd name="adj3" fmla="val 25000"/>
              <a:gd name="adj4" fmla="val 43750"/>
              <a:gd name="adj5" fmla="val 100000"/>
            </a:avLst>
          </a:prstGeom>
          <a:solidFill>
            <a:schemeClr val="accent4">
              <a:lumMod val="20000"/>
              <a:lumOff val="8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1139274" y="1504606"/>
            <a:ext cx="1890713" cy="4352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圓角矩形 5"/>
          <p:cNvSpPr/>
          <p:nvPr/>
        </p:nvSpPr>
        <p:spPr>
          <a:xfrm>
            <a:off x="1766453" y="2709258"/>
            <a:ext cx="1263535" cy="3990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latin typeface="標楷體" panose="03000509000000000000" pitchFamily="65" charset="-120"/>
                <a:ea typeface="標楷體" panose="03000509000000000000" pitchFamily="65" charset="-120"/>
              </a:rPr>
              <a:t>A</a:t>
            </a:r>
            <a:r>
              <a:rPr lang="zh-TW" altLang="en-US" dirty="0" smtClean="0">
                <a:latin typeface="標楷體" panose="03000509000000000000" pitchFamily="65" charset="-120"/>
                <a:ea typeface="標楷體" panose="03000509000000000000" pitchFamily="65" charset="-120"/>
              </a:rPr>
              <a:t>頻道商</a:t>
            </a:r>
            <a:endParaRPr lang="zh-TW" altLang="en-US" dirty="0">
              <a:latin typeface="標楷體" panose="03000509000000000000" pitchFamily="65" charset="-120"/>
              <a:ea typeface="標楷體" panose="03000509000000000000" pitchFamily="65" charset="-120"/>
            </a:endParaRPr>
          </a:p>
        </p:txBody>
      </p:sp>
      <p:sp>
        <p:nvSpPr>
          <p:cNvPr id="7" name="圓角矩形 6"/>
          <p:cNvSpPr/>
          <p:nvPr/>
        </p:nvSpPr>
        <p:spPr>
          <a:xfrm>
            <a:off x="1766453" y="3260669"/>
            <a:ext cx="1263535" cy="3990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latin typeface="標楷體" panose="03000509000000000000" pitchFamily="65" charset="-120"/>
                <a:ea typeface="標楷體" panose="03000509000000000000" pitchFamily="65" charset="-120"/>
              </a:rPr>
              <a:t>B</a:t>
            </a:r>
            <a:r>
              <a:rPr lang="zh-TW" altLang="en-US" dirty="0" smtClean="0">
                <a:latin typeface="標楷體" panose="03000509000000000000" pitchFamily="65" charset="-120"/>
                <a:ea typeface="標楷體" panose="03000509000000000000" pitchFamily="65" charset="-120"/>
              </a:rPr>
              <a:t>頻道商</a:t>
            </a:r>
            <a:endParaRPr lang="zh-TW" altLang="en-US" dirty="0">
              <a:latin typeface="標楷體" panose="03000509000000000000" pitchFamily="65" charset="-120"/>
              <a:ea typeface="標楷體" panose="03000509000000000000" pitchFamily="65" charset="-120"/>
            </a:endParaRPr>
          </a:p>
        </p:txBody>
      </p:sp>
      <p:sp>
        <p:nvSpPr>
          <p:cNvPr id="8" name="圓角矩形 7"/>
          <p:cNvSpPr/>
          <p:nvPr/>
        </p:nvSpPr>
        <p:spPr>
          <a:xfrm>
            <a:off x="1766453" y="3800997"/>
            <a:ext cx="1263535" cy="3990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latin typeface="標楷體" panose="03000509000000000000" pitchFamily="65" charset="-120"/>
                <a:ea typeface="標楷體" panose="03000509000000000000" pitchFamily="65" charset="-120"/>
              </a:rPr>
              <a:t>C</a:t>
            </a:r>
            <a:r>
              <a:rPr lang="zh-TW" altLang="en-US" dirty="0" smtClean="0">
                <a:latin typeface="標楷體" panose="03000509000000000000" pitchFamily="65" charset="-120"/>
                <a:ea typeface="標楷體" panose="03000509000000000000" pitchFamily="65" charset="-120"/>
              </a:rPr>
              <a:t>頻道商</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459691107"/>
      </p:ext>
    </p:extLst>
  </p:cSld>
  <p:clrMapOvr>
    <a:masterClrMapping/>
  </p:clrMapOvr>
  <mc:AlternateContent xmlns:mc="http://schemas.openxmlformats.org/markup-compatibility/2006">
    <mc:Choice xmlns:p14="http://schemas.microsoft.com/office/powerpoint/2010/main" xmlns="" Requires="p14">
      <p:transition spd="med" p14:dur="700">
        <p:push dir="u"/>
      </p:transition>
    </mc:Choice>
    <mc:Fallback>
      <p:transition spd="med">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up)">
                                      <p:cBhvr>
                                        <p:cTn id="10" dur="500"/>
                                        <p:tgtEl>
                                          <p:spTgt spid="18"/>
                                        </p:tgtEl>
                                      </p:cBhvr>
                                    </p:animEffect>
                                  </p:childTnLst>
                                </p:cTn>
                              </p:par>
                              <p:par>
                                <p:cTn id="11" presetID="22" presetClass="entr" presetSubtype="1"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wipe(up)">
                                      <p:cBhvr>
                                        <p:cTn id="13"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31022" y="1091738"/>
            <a:ext cx="8522353" cy="645622"/>
          </a:xfrm>
        </p:spPr>
        <p:txBody>
          <a:bodyPr anchor="t">
            <a:normAutofit/>
          </a:bodyPr>
          <a:lstStyle/>
          <a:p>
            <a:pPr marL="0" indent="0" algn="just">
              <a:lnSpc>
                <a:spcPts val="4000"/>
              </a:lnSpc>
              <a:buNone/>
            </a:pPr>
            <a:r>
              <a:rPr lang="en-US" altLang="zh-TW" dirty="0">
                <a:latin typeface="標楷體" panose="03000509000000000000" pitchFamily="65" charset="-120"/>
                <a:ea typeface="標楷體" panose="03000509000000000000" pitchFamily="65" charset="-120"/>
              </a:rPr>
              <a:t>3</a:t>
            </a: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頻道商或頻道代理商訂定最低頻道交易量的理由</a:t>
            </a:r>
          </a:p>
        </p:txBody>
      </p:sp>
      <p:sp>
        <p:nvSpPr>
          <p:cNvPr id="4" name="圓角矩形 3"/>
          <p:cNvSpPr/>
          <p:nvPr/>
        </p:nvSpPr>
        <p:spPr>
          <a:xfrm>
            <a:off x="1388226" y="2446723"/>
            <a:ext cx="648393" cy="17124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頻道商</a:t>
            </a:r>
            <a:endParaRPr lang="zh-TW" altLang="en-US" dirty="0">
              <a:latin typeface="標楷體" panose="03000509000000000000" pitchFamily="65" charset="-120"/>
              <a:ea typeface="標楷體" panose="03000509000000000000" pitchFamily="65" charset="-120"/>
            </a:endParaRPr>
          </a:p>
        </p:txBody>
      </p:sp>
      <p:sp>
        <p:nvSpPr>
          <p:cNvPr id="5" name="圓角矩形 4"/>
          <p:cNvSpPr/>
          <p:nvPr/>
        </p:nvSpPr>
        <p:spPr>
          <a:xfrm>
            <a:off x="4195156" y="2446723"/>
            <a:ext cx="648393" cy="17124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頻道代理商</a:t>
            </a:r>
            <a:endParaRPr lang="zh-TW" altLang="en-US" dirty="0">
              <a:latin typeface="標楷體" panose="03000509000000000000" pitchFamily="65" charset="-120"/>
              <a:ea typeface="標楷體" panose="03000509000000000000" pitchFamily="65" charset="-120"/>
            </a:endParaRPr>
          </a:p>
        </p:txBody>
      </p:sp>
      <p:sp>
        <p:nvSpPr>
          <p:cNvPr id="6" name="圓角矩形 5"/>
          <p:cNvSpPr/>
          <p:nvPr/>
        </p:nvSpPr>
        <p:spPr>
          <a:xfrm>
            <a:off x="7162800" y="2443952"/>
            <a:ext cx="648393" cy="17124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系統商</a:t>
            </a:r>
            <a:endParaRPr lang="zh-TW" altLang="en-US" dirty="0">
              <a:latin typeface="標楷體" panose="03000509000000000000" pitchFamily="65" charset="-120"/>
              <a:ea typeface="標楷體" panose="03000509000000000000" pitchFamily="65" charset="-120"/>
            </a:endParaRPr>
          </a:p>
        </p:txBody>
      </p:sp>
      <p:sp>
        <p:nvSpPr>
          <p:cNvPr id="7" name="向右箭號 6"/>
          <p:cNvSpPr/>
          <p:nvPr/>
        </p:nvSpPr>
        <p:spPr>
          <a:xfrm>
            <a:off x="2335877" y="2635134"/>
            <a:ext cx="1620982" cy="13356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統包定價</a:t>
            </a:r>
            <a:endParaRPr lang="zh-TW" altLang="en-US" dirty="0">
              <a:latin typeface="標楷體" panose="03000509000000000000" pitchFamily="65" charset="-120"/>
              <a:ea typeface="標楷體" panose="03000509000000000000" pitchFamily="65" charset="-120"/>
            </a:endParaRPr>
          </a:p>
        </p:txBody>
      </p:sp>
      <p:sp>
        <p:nvSpPr>
          <p:cNvPr id="8" name="向右箭號 7"/>
          <p:cNvSpPr/>
          <p:nvPr/>
        </p:nvSpPr>
        <p:spPr>
          <a:xfrm>
            <a:off x="5206539" y="2633066"/>
            <a:ext cx="1620982" cy="1334193"/>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最低頻道</a:t>
            </a:r>
            <a:endParaRPr lang="en-US" altLang="zh-TW" dirty="0" smtClean="0">
              <a:latin typeface="標楷體" panose="03000509000000000000" pitchFamily="65" charset="-120"/>
              <a:ea typeface="標楷體" panose="03000509000000000000" pitchFamily="65" charset="-120"/>
            </a:endParaRPr>
          </a:p>
          <a:p>
            <a:pPr algn="ctr"/>
            <a:r>
              <a:rPr lang="zh-TW" altLang="en-US" dirty="0" smtClean="0">
                <a:latin typeface="標楷體" panose="03000509000000000000" pitchFamily="65" charset="-120"/>
                <a:ea typeface="標楷體" panose="03000509000000000000" pitchFamily="65" charset="-120"/>
              </a:rPr>
              <a:t>交易量</a:t>
            </a:r>
            <a:endParaRPr lang="zh-TW" altLang="en-US" dirty="0">
              <a:latin typeface="標楷體" panose="03000509000000000000" pitchFamily="65" charset="-120"/>
              <a:ea typeface="標楷體" panose="03000509000000000000" pitchFamily="65" charset="-120"/>
            </a:endParaRPr>
          </a:p>
        </p:txBody>
      </p:sp>
      <p:sp>
        <p:nvSpPr>
          <p:cNvPr id="9" name="迴轉箭號 8"/>
          <p:cNvSpPr/>
          <p:nvPr/>
        </p:nvSpPr>
        <p:spPr>
          <a:xfrm rot="10800000">
            <a:off x="1518455" y="4159145"/>
            <a:ext cx="4553989" cy="1124005"/>
          </a:xfrm>
          <a:prstGeom prst="uturnArrow">
            <a:avLst/>
          </a:prstGeom>
          <a:solidFill>
            <a:schemeClr val="accent4">
              <a:lumMod val="40000"/>
              <a:lumOff val="60000"/>
            </a:schemeClr>
          </a:solidFill>
          <a:ln>
            <a:solidFill>
              <a:schemeClr val="accent3">
                <a:lumMod val="40000"/>
                <a:lumOff val="6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dirty="0">
              <a:solidFill>
                <a:schemeClr val="tx1"/>
              </a:solidFill>
            </a:endParaRPr>
          </a:p>
        </p:txBody>
      </p:sp>
      <p:sp>
        <p:nvSpPr>
          <p:cNvPr id="10" name="文字方塊 9"/>
          <p:cNvSpPr txBox="1"/>
          <p:nvPr/>
        </p:nvSpPr>
        <p:spPr>
          <a:xfrm>
            <a:off x="1914644" y="5283151"/>
            <a:ext cx="3877985" cy="369332"/>
          </a:xfrm>
          <a:prstGeom prst="rect">
            <a:avLst/>
          </a:prstGeom>
          <a:noFill/>
        </p:spPr>
        <p:txBody>
          <a:bodyPr wrap="none" rtlCol="0">
            <a:spAutoFit/>
          </a:bodyPr>
          <a:lstStyle/>
          <a:p>
            <a:r>
              <a:rPr lang="zh-TW" altLang="en-US" dirty="0" smtClean="0">
                <a:latin typeface="標楷體" panose="03000509000000000000" pitchFamily="65" charset="-120"/>
                <a:ea typeface="標楷體" panose="03000509000000000000" pitchFamily="65" charset="-120"/>
              </a:rPr>
              <a:t>其目的為盡快完成頻道商要求的數量</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695724678"/>
      </p:ext>
    </p:extLst>
  </p:cSld>
  <p:clrMapOvr>
    <a:masterClrMapping/>
  </p:clrMapOvr>
  <mc:AlternateContent xmlns:mc="http://schemas.openxmlformats.org/markup-compatibility/2006">
    <mc:Choice xmlns:p14="http://schemas.microsoft.com/office/powerpoint/2010/main" xmlns="" Requires="p14">
      <p:transition spd="med" p14:dur="700">
        <p:push dir="u"/>
      </p:transition>
    </mc:Choice>
    <mc:Fallback>
      <p:transition spd="med">
        <p:push dir="u"/>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22709" y="856211"/>
            <a:ext cx="8522353" cy="5764397"/>
          </a:xfrm>
        </p:spPr>
        <p:txBody>
          <a:bodyPr anchor="t">
            <a:normAutofit/>
          </a:bodyPr>
          <a:lstStyle/>
          <a:p>
            <a:pPr marL="0" indent="0" algn="just">
              <a:lnSpc>
                <a:spcPts val="3500"/>
              </a:lnSpc>
              <a:buNone/>
            </a:pPr>
            <a:r>
              <a:rPr lang="zh-TW" altLang="en-US" dirty="0">
                <a:latin typeface="標楷體" panose="03000509000000000000" pitchFamily="65" charset="-120"/>
                <a:ea typeface="標楷體" panose="03000509000000000000" pitchFamily="65" charset="-120"/>
              </a:rPr>
              <a:t>二、公平法聯合行為之分析</a:t>
            </a:r>
          </a:p>
          <a:p>
            <a:pPr marL="0" indent="0" algn="just">
              <a:lnSpc>
                <a:spcPts val="3500"/>
              </a:lnSpc>
              <a:buNone/>
            </a:pP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一）、公平法聯合行為的</a:t>
            </a:r>
            <a:r>
              <a:rPr lang="zh-TW" altLang="en-US" dirty="0" smtClean="0">
                <a:latin typeface="標楷體" panose="03000509000000000000" pitchFamily="65" charset="-120"/>
                <a:ea typeface="標楷體" panose="03000509000000000000" pitchFamily="65" charset="-120"/>
              </a:rPr>
              <a:t>定義</a:t>
            </a:r>
            <a:endParaRPr lang="en-US" altLang="zh-TW" dirty="0" smtClean="0">
              <a:latin typeface="標楷體" panose="03000509000000000000" pitchFamily="65" charset="-120"/>
              <a:ea typeface="標楷體" panose="03000509000000000000" pitchFamily="65" charset="-120"/>
            </a:endParaRPr>
          </a:p>
          <a:p>
            <a:pPr algn="just">
              <a:lnSpc>
                <a:spcPts val="3500"/>
              </a:lnSpc>
              <a:buFont typeface="Arial" panose="020B0604020202020204" pitchFamily="34" charset="0"/>
              <a:buChar char="•"/>
            </a:pPr>
            <a:r>
              <a:rPr lang="zh-TW" altLang="en-US" dirty="0" smtClean="0">
                <a:latin typeface="標楷體" panose="03000509000000000000" pitchFamily="65" charset="-120"/>
                <a:ea typeface="標楷體" panose="03000509000000000000" pitchFamily="65" charset="-120"/>
              </a:rPr>
              <a:t>公平</a:t>
            </a:r>
            <a:r>
              <a:rPr lang="zh-TW" altLang="en-US" dirty="0">
                <a:latin typeface="標楷體" panose="03000509000000000000" pitchFamily="65" charset="-120"/>
                <a:ea typeface="標楷體" panose="03000509000000000000" pitchFamily="65" charset="-120"/>
              </a:rPr>
              <a:t>法</a:t>
            </a: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14</a:t>
            </a:r>
            <a:r>
              <a:rPr lang="zh-TW" altLang="en-US" dirty="0" smtClean="0">
                <a:latin typeface="標楷體" panose="03000509000000000000" pitchFamily="65" charset="-120"/>
                <a:ea typeface="標楷體" panose="03000509000000000000" pitchFamily="65" charset="-120"/>
              </a:rPr>
              <a:t>條</a:t>
            </a:r>
            <a:r>
              <a:rPr lang="zh-TW" altLang="en-US" dirty="0">
                <a:latin typeface="標楷體" panose="03000509000000000000" pitchFamily="65" charset="-120"/>
                <a:ea typeface="標楷體" panose="03000509000000000000" pitchFamily="65" charset="-120"/>
              </a:rPr>
              <a:t>聯合行為的定義為：「本法所稱聯合行為，謂事業以契約、協議或其他方式之合意，與有競爭關係之他事業共同決定商品或服務之價格，或限制數量、技術、產品、設備、交易地區等，相互約束事業活動之行為而言。」</a:t>
            </a:r>
          </a:p>
          <a:p>
            <a:pPr marL="0" indent="0" algn="just">
              <a:lnSpc>
                <a:spcPts val="3500"/>
              </a:lnSpc>
              <a:buNone/>
            </a:pP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二）、頻道代理商要求最低購買數量與聯合行為</a:t>
            </a:r>
          </a:p>
          <a:p>
            <a:pPr marL="0" indent="0" algn="just">
              <a:lnSpc>
                <a:spcPts val="3500"/>
              </a:lnSpc>
              <a:buNone/>
            </a:pP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三）、聯合行為的認定</a:t>
            </a:r>
          </a:p>
          <a:p>
            <a:pPr marL="0" indent="0" algn="just">
              <a:lnSpc>
                <a:spcPts val="3500"/>
              </a:lnSpc>
              <a:buNone/>
            </a:pP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四）、找出聯合行為例外的適用</a:t>
            </a:r>
          </a:p>
        </p:txBody>
      </p:sp>
    </p:spTree>
    <p:extLst>
      <p:ext uri="{BB962C8B-B14F-4D97-AF65-F5344CB8AC3E}">
        <p14:creationId xmlns:p14="http://schemas.microsoft.com/office/powerpoint/2010/main" xmlns="" val="423259207"/>
      </p:ext>
    </p:extLst>
  </p:cSld>
  <p:clrMapOvr>
    <a:masterClrMapping/>
  </p:clrMapOvr>
  <mc:AlternateContent xmlns:mc="http://schemas.openxmlformats.org/markup-compatibility/2006">
    <mc:Choice xmlns:p14="http://schemas.microsoft.com/office/powerpoint/2010/main" xmlns="" Requires="p14">
      <p:transition spd="med" p14:dur="700">
        <p:push dir="u"/>
      </p:transition>
    </mc:Choice>
    <mc:Fallback>
      <p:transition spd="med">
        <p:push dir="u"/>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r>
              <a:rPr lang="zh-TW" altLang="en-US" dirty="0">
                <a:latin typeface="標楷體" panose="03000509000000000000" pitchFamily="65" charset="-120"/>
                <a:ea typeface="標楷體" panose="03000509000000000000" pitchFamily="65" charset="-120"/>
              </a:rPr>
              <a:t>玖、結論</a:t>
            </a:r>
          </a:p>
        </p:txBody>
      </p:sp>
      <p:sp>
        <p:nvSpPr>
          <p:cNvPr id="3" name="內容版面配置區 2"/>
          <p:cNvSpPr>
            <a:spLocks noGrp="1"/>
          </p:cNvSpPr>
          <p:nvPr>
            <p:ph idx="1"/>
          </p:nvPr>
        </p:nvSpPr>
        <p:spPr>
          <a:xfrm>
            <a:off x="322709" y="1221971"/>
            <a:ext cx="8522353" cy="5398637"/>
          </a:xfrm>
        </p:spPr>
        <p:txBody>
          <a:bodyPr anchor="t">
            <a:normAutofit/>
          </a:bodyPr>
          <a:lstStyle/>
          <a:p>
            <a:pPr marL="0" indent="0" algn="just">
              <a:lnSpc>
                <a:spcPts val="5000"/>
              </a:lnSpc>
              <a:buNone/>
            </a:pPr>
            <a:r>
              <a:rPr lang="zh-TW" altLang="en-US" dirty="0" smtClean="0">
                <a:latin typeface="標楷體" panose="03000509000000000000" pitchFamily="65" charset="-120"/>
                <a:ea typeface="標楷體" panose="03000509000000000000" pitchFamily="65" charset="-120"/>
              </a:rPr>
              <a:t>　　一</a:t>
            </a:r>
            <a:r>
              <a:rPr lang="zh-TW" altLang="en-US" dirty="0" smtClean="0">
                <a:latin typeface="新細明體"/>
                <a:ea typeface="新細明體"/>
              </a:rPr>
              <a:t>、</a:t>
            </a:r>
            <a:r>
              <a:rPr lang="zh-TW" altLang="en-US" dirty="0" smtClean="0">
                <a:latin typeface="標楷體" panose="03000509000000000000" pitchFamily="65" charset="-120"/>
                <a:ea typeface="標楷體" panose="03000509000000000000" pitchFamily="65" charset="-120"/>
              </a:rPr>
              <a:t>就</a:t>
            </a:r>
            <a:r>
              <a:rPr lang="zh-TW" altLang="en-US" dirty="0">
                <a:latin typeface="標楷體" panose="03000509000000000000" pitchFamily="65" charset="-120"/>
                <a:ea typeface="標楷體" panose="03000509000000000000" pitchFamily="65" charset="-120"/>
              </a:rPr>
              <a:t>匯流五法「有線多頻道服務管理條例草案」與「無線廣播電視事業與頻道事業管理條例」法制內容，</a:t>
            </a:r>
            <a:r>
              <a:rPr lang="zh-TW" altLang="en-US" dirty="0">
                <a:solidFill>
                  <a:srgbClr val="FF0000"/>
                </a:solidFill>
                <a:latin typeface="標楷體" panose="03000509000000000000" pitchFamily="65" charset="-120"/>
                <a:ea typeface="標楷體" panose="03000509000000000000" pitchFamily="65" charset="-120"/>
              </a:rPr>
              <a:t>似乎已參照美國先進國家法制之內容，允許必載與再傳輸同意併行，讓頻道業者與平台業者間的交易有更多彈性的選擇</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450003503"/>
      </p:ext>
    </p:extLst>
  </p:cSld>
  <p:clrMapOvr>
    <a:masterClrMapping/>
  </p:clrMapOvr>
  <p:transition>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 y="1221971"/>
            <a:ext cx="9144000" cy="5398637"/>
          </a:xfrm>
        </p:spPr>
        <p:txBody>
          <a:bodyPr anchor="t">
            <a:normAutofit/>
          </a:bodyPr>
          <a:lstStyle/>
          <a:p>
            <a:pPr marL="0" indent="0" algn="just">
              <a:lnSpc>
                <a:spcPts val="5000"/>
              </a:lnSpc>
              <a:buNone/>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二</a:t>
            </a:r>
            <a:r>
              <a:rPr lang="zh-TW" altLang="en-US" dirty="0" smtClean="0">
                <a:latin typeface="新細明體"/>
                <a:ea typeface="新細明體"/>
              </a:rPr>
              <a:t>、</a:t>
            </a:r>
            <a:r>
              <a:rPr lang="zh-TW" altLang="en-US" dirty="0" smtClean="0">
                <a:latin typeface="標楷體" panose="03000509000000000000" pitchFamily="65" charset="-120"/>
                <a:ea typeface="標楷體" panose="03000509000000000000" pitchFamily="65" charset="-120"/>
              </a:rPr>
              <a:t>對於</a:t>
            </a:r>
            <a:r>
              <a:rPr lang="zh-TW" altLang="en-US" dirty="0">
                <a:latin typeface="標楷體" panose="03000509000000000000" pitchFamily="65" charset="-120"/>
                <a:ea typeface="標楷體" panose="03000509000000000000" pitchFamily="65" charset="-120"/>
              </a:rPr>
              <a:t>關鍵性頻道的處理，則參照英國之法制方向，</a:t>
            </a:r>
            <a:r>
              <a:rPr lang="zh-TW" altLang="en-US" dirty="0">
                <a:solidFill>
                  <a:srgbClr val="FF0000"/>
                </a:solidFill>
                <a:latin typeface="標楷體" panose="03000509000000000000" pitchFamily="65" charset="-120"/>
                <a:ea typeface="標楷體" panose="03000509000000000000" pitchFamily="65" charset="-120"/>
              </a:rPr>
              <a:t>要求頻道業者公平授權各個平台，不能有差別待遇的行為</a:t>
            </a:r>
            <a:r>
              <a:rPr lang="zh-TW" altLang="en-US" dirty="0">
                <a:latin typeface="標楷體" panose="03000509000000000000" pitchFamily="65" charset="-120"/>
                <a:ea typeface="標楷體" panose="03000509000000000000" pitchFamily="65" charset="-120"/>
              </a:rPr>
              <a:t>，以至於影響視訊市場的公平競爭</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indent="0" algn="just">
              <a:lnSpc>
                <a:spcPts val="5000"/>
              </a:lnSpc>
              <a:buNone/>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三</a:t>
            </a:r>
            <a:r>
              <a:rPr lang="zh-TW" altLang="en-US" dirty="0" smtClean="0">
                <a:latin typeface="新細明體"/>
                <a:ea typeface="新細明體"/>
              </a:rPr>
              <a:t>、</a:t>
            </a:r>
            <a:r>
              <a:rPr lang="zh-TW" altLang="en-US" dirty="0" smtClean="0">
                <a:latin typeface="標楷體" panose="03000509000000000000" pitchFamily="65" charset="-120"/>
                <a:ea typeface="標楷體" panose="03000509000000000000" pitchFamily="65" charset="-120"/>
              </a:rPr>
              <a:t>另外</a:t>
            </a:r>
            <a:r>
              <a:rPr lang="zh-TW" altLang="en-US" dirty="0">
                <a:latin typeface="標楷體" panose="03000509000000000000" pitchFamily="65" charset="-120"/>
                <a:ea typeface="標楷體" panose="03000509000000000000" pitchFamily="65" charset="-120"/>
              </a:rPr>
              <a:t>英美先進家對視訊市場的執法經驗，顯示其大都由目的主管機關與競爭主管機關共同處理違法之視訊交易行為，其效果不差。</a:t>
            </a:r>
            <a:r>
              <a:rPr lang="zh-TW" altLang="en-US" dirty="0">
                <a:solidFill>
                  <a:srgbClr val="FF0000"/>
                </a:solidFill>
                <a:latin typeface="標楷體" panose="03000509000000000000" pitchFamily="65" charset="-120"/>
                <a:ea typeface="標楷體" panose="03000509000000000000" pitchFamily="65" charset="-120"/>
              </a:rPr>
              <a:t>就市場行為型態而言，這些違法行為的本質確是屬於競爭法的範圍，競爭主管機關顯而易見是責無旁貸</a:t>
            </a:r>
            <a:r>
              <a:rPr lang="zh-TW" altLang="en-US"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xmlns="" val="965919721"/>
      </p:ext>
    </p:extLst>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524000"/>
            <a:ext cx="8522353" cy="5096608"/>
          </a:xfrm>
        </p:spPr>
        <p:txBody>
          <a:bodyPr anchor="t"/>
          <a:lstStyle/>
          <a:p>
            <a:pPr marL="0" indent="0" algn="just">
              <a:lnSpc>
                <a:spcPts val="4000"/>
              </a:lnSpc>
              <a:buNone/>
            </a:pPr>
            <a:r>
              <a:rPr lang="zh-TW" altLang="en-US" dirty="0">
                <a:latin typeface="標楷體" panose="03000509000000000000" pitchFamily="65" charset="-120"/>
                <a:ea typeface="標楷體" panose="03000509000000000000" pitchFamily="65" charset="-120"/>
              </a:rPr>
              <a:t>　　另外一種情況是，特定事業掌控上游的關鍵投入因素，新的競爭事業除非取得特定事業的許可、授權或銷售，才能取得該關鍵投入因素，參與最終市場的競爭。</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更值得注意的是，它不是特定廠商直接以</a:t>
            </a:r>
            <a:r>
              <a:rPr lang="zh-TW" altLang="en-US" u="sng" dirty="0">
                <a:latin typeface="標楷體" panose="03000509000000000000" pitchFamily="65" charset="-120"/>
                <a:ea typeface="標楷體" panose="03000509000000000000" pitchFamily="65" charset="-120"/>
              </a:rPr>
              <a:t>有利價格</a:t>
            </a:r>
            <a:r>
              <a:rPr lang="zh-TW" altLang="en-US" dirty="0">
                <a:latin typeface="標楷體" panose="03000509000000000000" pitchFamily="65" charset="-120"/>
                <a:ea typeface="標楷體" panose="03000509000000000000" pitchFamily="65" charset="-120"/>
              </a:rPr>
              <a:t>、</a:t>
            </a:r>
            <a:r>
              <a:rPr lang="zh-TW" altLang="en-US" u="sng" dirty="0">
                <a:latin typeface="標楷體" panose="03000509000000000000" pitchFamily="65" charset="-120"/>
                <a:ea typeface="標楷體" panose="03000509000000000000" pitchFamily="65" charset="-120"/>
              </a:rPr>
              <a:t>數量</a:t>
            </a:r>
            <a:r>
              <a:rPr lang="zh-TW" altLang="en-US" dirty="0">
                <a:latin typeface="標楷體" panose="03000509000000000000" pitchFamily="65" charset="-120"/>
                <a:ea typeface="標楷體" panose="03000509000000000000" pitchFamily="65" charset="-120"/>
              </a:rPr>
              <a:t>、</a:t>
            </a:r>
            <a:r>
              <a:rPr lang="zh-TW" altLang="en-US" u="sng" dirty="0">
                <a:latin typeface="標楷體" panose="03000509000000000000" pitchFamily="65" charset="-120"/>
                <a:ea typeface="標楷體" panose="03000509000000000000" pitchFamily="65" charset="-120"/>
              </a:rPr>
              <a:t>品質</a:t>
            </a:r>
            <a:r>
              <a:rPr lang="zh-TW" altLang="en-US" dirty="0">
                <a:latin typeface="標楷體" panose="03000509000000000000" pitchFamily="65" charset="-120"/>
                <a:ea typeface="標楷體" panose="03000509000000000000" pitchFamily="65" charset="-120"/>
              </a:rPr>
              <a:t>、</a:t>
            </a:r>
            <a:r>
              <a:rPr lang="zh-TW" altLang="en-US" u="sng" dirty="0">
                <a:latin typeface="標楷體" panose="03000509000000000000" pitchFamily="65" charset="-120"/>
                <a:ea typeface="標楷體" panose="03000509000000000000" pitchFamily="65" charset="-120"/>
              </a:rPr>
              <a:t>服務</a:t>
            </a:r>
            <a:r>
              <a:rPr lang="zh-TW" altLang="en-US" dirty="0">
                <a:latin typeface="標楷體" panose="03000509000000000000" pitchFamily="65" charset="-120"/>
                <a:ea typeface="標楷體" panose="03000509000000000000" pitchFamily="65" charset="-120"/>
              </a:rPr>
              <a:t>或</a:t>
            </a:r>
            <a:r>
              <a:rPr lang="zh-TW" altLang="en-US" u="sng" dirty="0">
                <a:latin typeface="標楷體" panose="03000509000000000000" pitchFamily="65" charset="-120"/>
                <a:ea typeface="標楷體" panose="03000509000000000000" pitchFamily="65" charset="-120"/>
              </a:rPr>
              <a:t>其他條件</a:t>
            </a:r>
            <a:r>
              <a:rPr lang="zh-TW" altLang="en-US" dirty="0">
                <a:latin typeface="標楷體" panose="03000509000000000000" pitchFamily="65" charset="-120"/>
                <a:ea typeface="標楷體" panose="03000509000000000000" pitchFamily="65" charset="-120"/>
              </a:rPr>
              <a:t>為手段的「紅海策略」，而是以</a:t>
            </a:r>
            <a:r>
              <a:rPr lang="zh-TW" altLang="en-US" u="sng" dirty="0">
                <a:latin typeface="標楷體" panose="03000509000000000000" pitchFamily="65" charset="-120"/>
                <a:ea typeface="標楷體" panose="03000509000000000000" pitchFamily="65" charset="-120"/>
              </a:rPr>
              <a:t>提高競爭者成本</a:t>
            </a:r>
            <a:r>
              <a:rPr lang="zh-TW" altLang="en-US" dirty="0">
                <a:latin typeface="標楷體" panose="03000509000000000000" pitchFamily="65" charset="-120"/>
                <a:ea typeface="標楷體" panose="03000509000000000000" pitchFamily="65" charset="-120"/>
              </a:rPr>
              <a:t>為手段的間接方法，不以傷害特定事業本身而以傷害競爭對手為特徵，它屬於企業競爭手段的「藍海策略」。</a:t>
            </a:r>
          </a:p>
        </p:txBody>
      </p:sp>
    </p:spTree>
    <p:extLst>
      <p:ext uri="{BB962C8B-B14F-4D97-AF65-F5344CB8AC3E}">
        <p14:creationId xmlns:p14="http://schemas.microsoft.com/office/powerpoint/2010/main" xmlns="" val="402300140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r>
              <a:rPr lang="zh-TW" altLang="en-US" dirty="0">
                <a:latin typeface="標楷體" panose="03000509000000000000" pitchFamily="65" charset="-120"/>
                <a:ea typeface="標楷體" panose="03000509000000000000" pitchFamily="65" charset="-120"/>
              </a:rPr>
              <a:t>貳、提高競爭對手成本的理論分析</a:t>
            </a:r>
          </a:p>
        </p:txBody>
      </p:sp>
      <p:sp>
        <p:nvSpPr>
          <p:cNvPr id="3" name="內容版面配置區 2"/>
          <p:cNvSpPr>
            <a:spLocks noGrp="1"/>
          </p:cNvSpPr>
          <p:nvPr>
            <p:ph idx="1"/>
          </p:nvPr>
        </p:nvSpPr>
        <p:spPr>
          <a:xfrm>
            <a:off x="322709" y="1323474"/>
            <a:ext cx="8522353" cy="5297134"/>
          </a:xfrm>
        </p:spPr>
        <p:txBody>
          <a:bodyPr anchor="t">
            <a:normAutofit/>
          </a:bodyPr>
          <a:lstStyle/>
          <a:p>
            <a:pPr marL="0" indent="0" algn="just">
              <a:lnSpc>
                <a:spcPts val="5000"/>
              </a:lnSpc>
              <a:buNone/>
            </a:pPr>
            <a:r>
              <a:rPr lang="zh-TW" altLang="en-US" dirty="0">
                <a:latin typeface="標楷體" panose="03000509000000000000" pitchFamily="65" charset="-120"/>
                <a:ea typeface="標楷體" panose="03000509000000000000" pitchFamily="65" charset="-120"/>
              </a:rPr>
              <a:t>　　如緒論所云，在資本主義的社會之下，</a:t>
            </a:r>
            <a:r>
              <a:rPr lang="zh-TW" altLang="en-US" dirty="0">
                <a:solidFill>
                  <a:srgbClr val="FF0000"/>
                </a:solidFill>
                <a:latin typeface="標楷體" panose="03000509000000000000" pitchFamily="65" charset="-120"/>
                <a:ea typeface="標楷體" panose="03000509000000000000" pitchFamily="65" charset="-120"/>
              </a:rPr>
              <a:t>賺取利潤是任何企業的天職</a:t>
            </a:r>
            <a:r>
              <a:rPr lang="zh-TW" altLang="en-US" dirty="0">
                <a:latin typeface="標楷體" panose="03000509000000000000" pitchFamily="65" charset="-120"/>
                <a:ea typeface="標楷體" panose="03000509000000000000" pitchFamily="65" charset="-120"/>
              </a:rPr>
              <a:t>，所以企業會竭盡所能採行各種</a:t>
            </a:r>
            <a:r>
              <a:rPr lang="zh-TW" altLang="en-US" dirty="0" smtClean="0">
                <a:latin typeface="標楷體" panose="03000509000000000000" pitchFamily="65" charset="-120"/>
                <a:ea typeface="標楷體" panose="03000509000000000000" pitchFamily="65" charset="-120"/>
              </a:rPr>
              <a:t>策略手段，</a:t>
            </a:r>
            <a:r>
              <a:rPr lang="zh-TW" altLang="en-US" dirty="0">
                <a:latin typeface="標楷體" panose="03000509000000000000" pitchFamily="65" charset="-120"/>
                <a:ea typeface="標楷體" panose="03000509000000000000" pitchFamily="65" charset="-120"/>
              </a:rPr>
              <a:t>以造就自己在競爭的過程中處於市場有利的地位</a:t>
            </a:r>
            <a:r>
              <a:rPr lang="zh-TW" altLang="en-US" dirty="0" smtClean="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760736263"/>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30266" y="1096764"/>
            <a:ext cx="8522353" cy="5297134"/>
          </a:xfrm>
        </p:spPr>
        <p:txBody>
          <a:bodyPr anchor="t">
            <a:normAutofit/>
          </a:bodyPr>
          <a:lstStyle/>
          <a:p>
            <a:pPr marL="0" indent="0" algn="just">
              <a:lnSpc>
                <a:spcPts val="4000"/>
              </a:lnSpc>
              <a:buNone/>
            </a:pPr>
            <a:r>
              <a:rPr lang="zh-TW" altLang="en-US" dirty="0" smtClean="0">
                <a:latin typeface="標楷體" panose="03000509000000000000" pitchFamily="65" charset="-120"/>
                <a:ea typeface="標楷體" panose="03000509000000000000" pitchFamily="65" charset="-120"/>
              </a:rPr>
              <a:t>促使</a:t>
            </a:r>
            <a:r>
              <a:rPr lang="zh-TW" altLang="en-US" dirty="0">
                <a:latin typeface="標楷體" panose="03000509000000000000" pitchFamily="65" charset="-120"/>
                <a:ea typeface="標楷體" panose="03000509000000000000" pitchFamily="65" charset="-120"/>
              </a:rPr>
              <a:t>對手事業成本上升的方法，在實務上曾經發生過的有：</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、直接提升對手事業成本。</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、藉由政府管制達成對手成本上升。</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、藉由產品或服務的搭售為手段，提升對手廠商的成本。</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、提高產品使用的轉換成本為手段。</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5</a:t>
            </a:r>
            <a:r>
              <a:rPr lang="zh-TW" altLang="en-US" dirty="0">
                <a:latin typeface="標楷體" panose="03000509000000000000" pitchFamily="65" charset="-120"/>
                <a:ea typeface="標楷體" panose="03000509000000000000" pitchFamily="65" charset="-120"/>
              </a:rPr>
              <a:t>、以提高整體工資成本為工具。</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6</a:t>
            </a:r>
            <a:r>
              <a:rPr lang="zh-TW" altLang="en-US" dirty="0">
                <a:latin typeface="標楷體" panose="03000509000000000000" pitchFamily="65" charset="-120"/>
                <a:ea typeface="標楷體" panose="03000509000000000000" pitchFamily="65" charset="-120"/>
              </a:rPr>
              <a:t>、</a:t>
            </a:r>
            <a:r>
              <a:rPr lang="zh-TW" altLang="en-US" dirty="0">
                <a:solidFill>
                  <a:srgbClr val="FF0000"/>
                </a:solidFill>
                <a:latin typeface="標楷體" panose="03000509000000000000" pitchFamily="65" charset="-120"/>
                <a:ea typeface="標楷體" panose="03000509000000000000" pitchFamily="65" charset="-120"/>
              </a:rPr>
              <a:t>提高關鍵因素的成本為手段</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7</a:t>
            </a:r>
            <a:r>
              <a:rPr lang="zh-TW" altLang="en-US" dirty="0">
                <a:latin typeface="標楷體" panose="03000509000000000000" pitchFamily="65" charset="-120"/>
                <a:ea typeface="標楷體" panose="03000509000000000000" pitchFamily="65" charset="-120"/>
              </a:rPr>
              <a:t>、提高所有事業的成本。</a:t>
            </a:r>
          </a:p>
        </p:txBody>
      </p:sp>
    </p:spTree>
    <p:extLst>
      <p:ext uri="{BB962C8B-B14F-4D97-AF65-F5344CB8AC3E}">
        <p14:creationId xmlns:p14="http://schemas.microsoft.com/office/powerpoint/2010/main" xmlns="" val="3904312803"/>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524000"/>
            <a:ext cx="8522353" cy="5096608"/>
          </a:xfrm>
        </p:spPr>
        <p:txBody>
          <a:bodyPr anchor="t">
            <a:normAutofit/>
          </a:bodyPr>
          <a:lstStyle/>
          <a:p>
            <a:pPr marL="0" indent="0" algn="just">
              <a:lnSpc>
                <a:spcPts val="4000"/>
              </a:lnSpc>
              <a:buNone/>
            </a:pPr>
            <a:r>
              <a:rPr lang="zh-TW" altLang="en-US" dirty="0" smtClean="0">
                <a:latin typeface="標楷體" panose="03000509000000000000" pitchFamily="65" charset="-120"/>
                <a:ea typeface="標楷體" panose="03000509000000000000" pitchFamily="65" charset="-120"/>
              </a:rPr>
              <a:t>直接</a:t>
            </a:r>
            <a:r>
              <a:rPr lang="zh-TW" altLang="en-US" dirty="0">
                <a:latin typeface="標楷體" panose="03000509000000000000" pitchFamily="65" charset="-120"/>
                <a:ea typeface="標楷體" panose="03000509000000000000" pitchFamily="65" charset="-120"/>
              </a:rPr>
              <a:t>提升對手事業</a:t>
            </a:r>
            <a:r>
              <a:rPr lang="zh-TW" altLang="en-US" dirty="0" smtClean="0">
                <a:latin typeface="標楷體" panose="03000509000000000000" pitchFamily="65" charset="-120"/>
                <a:ea typeface="標楷體" panose="03000509000000000000" pitchFamily="65" charset="-120"/>
              </a:rPr>
              <a:t>成本</a:t>
            </a:r>
            <a:r>
              <a:rPr lang="zh-TW" altLang="en-US" dirty="0">
                <a:latin typeface="標楷體" panose="03000509000000000000" pitchFamily="65" charset="-120"/>
                <a:ea typeface="標楷體" panose="03000509000000000000" pitchFamily="65" charset="-120"/>
              </a:rPr>
              <a:t>的</a:t>
            </a:r>
            <a:r>
              <a:rPr lang="zh-TW" altLang="en-US" dirty="0" smtClean="0">
                <a:latin typeface="標楷體" panose="03000509000000000000" pitchFamily="65" charset="-120"/>
                <a:ea typeface="標楷體" panose="03000509000000000000" pitchFamily="65" charset="-120"/>
              </a:rPr>
              <a:t>例子有</a:t>
            </a:r>
            <a:r>
              <a:rPr lang="zh-TW" altLang="en-US" dirty="0" smtClean="0">
                <a:latin typeface="新細明體"/>
                <a:ea typeface="新細明體"/>
              </a:rPr>
              <a:t>：</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、大英國協航空公司破壞對手商業形象的例子</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Facebook</a:t>
            </a:r>
            <a:r>
              <a:rPr lang="zh-TW" altLang="en-US" dirty="0">
                <a:latin typeface="標楷體" panose="03000509000000000000" pitchFamily="65" charset="-120"/>
                <a:ea typeface="標楷體" panose="03000509000000000000" pitchFamily="65" charset="-120"/>
              </a:rPr>
              <a:t>雇用公關公司毀謗</a:t>
            </a:r>
            <a:r>
              <a:rPr lang="en-US" altLang="zh-TW" dirty="0">
                <a:latin typeface="標楷體" panose="03000509000000000000" pitchFamily="65" charset="-120"/>
                <a:ea typeface="標楷體" panose="03000509000000000000" pitchFamily="65" charset="-120"/>
              </a:rPr>
              <a:t>Google</a:t>
            </a:r>
            <a:r>
              <a:rPr lang="zh-TW" altLang="en-US" dirty="0">
                <a:latin typeface="標楷體" panose="03000509000000000000" pitchFamily="65" charset="-120"/>
                <a:ea typeface="標楷體" panose="03000509000000000000" pitchFamily="65" charset="-120"/>
              </a:rPr>
              <a:t>公司業務</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Amway</a:t>
            </a:r>
            <a:r>
              <a:rPr lang="zh-TW" altLang="en-US" dirty="0">
                <a:latin typeface="標楷體" panose="03000509000000000000" pitchFamily="65" charset="-120"/>
                <a:ea typeface="標楷體" panose="03000509000000000000" pitchFamily="65" charset="-120"/>
              </a:rPr>
              <a:t>公司與</a:t>
            </a:r>
            <a:r>
              <a:rPr lang="en-US" altLang="zh-TW" dirty="0">
                <a:latin typeface="標楷體" panose="03000509000000000000" pitchFamily="65" charset="-120"/>
                <a:ea typeface="標楷體" panose="03000509000000000000" pitchFamily="65" charset="-120"/>
              </a:rPr>
              <a:t>Procter &amp; Gamble</a:t>
            </a:r>
            <a:r>
              <a:rPr lang="zh-TW" altLang="en-US" dirty="0">
                <a:latin typeface="標楷體" panose="03000509000000000000" pitchFamily="65" charset="-120"/>
                <a:ea typeface="標楷體" panose="03000509000000000000" pitchFamily="65" charset="-120"/>
              </a:rPr>
              <a:t>公司清潔產品的造謠戰爭</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、竊取不當訊息</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5</a:t>
            </a:r>
            <a:r>
              <a:rPr lang="zh-TW" altLang="en-US" dirty="0">
                <a:latin typeface="標楷體" panose="03000509000000000000" pitchFamily="65" charset="-120"/>
                <a:ea typeface="標楷體" panose="03000509000000000000" pitchFamily="65" charset="-120"/>
              </a:rPr>
              <a:t>、干擾對手取得正確的市場消息</a:t>
            </a:r>
          </a:p>
        </p:txBody>
      </p:sp>
    </p:spTree>
    <p:extLst>
      <p:ext uri="{BB962C8B-B14F-4D97-AF65-F5344CB8AC3E}">
        <p14:creationId xmlns:p14="http://schemas.microsoft.com/office/powerpoint/2010/main" xmlns="" val="414376569"/>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r>
              <a:rPr lang="zh-TW" altLang="en-US" dirty="0">
                <a:latin typeface="標楷體" panose="03000509000000000000" pitchFamily="65" charset="-120"/>
                <a:ea typeface="標楷體" panose="03000509000000000000" pitchFamily="65" charset="-120"/>
              </a:rPr>
              <a:t>參、台灣有線電視市場的結構分析</a:t>
            </a:r>
          </a:p>
        </p:txBody>
      </p:sp>
      <p:sp>
        <p:nvSpPr>
          <p:cNvPr id="3" name="內容版面配置區 2"/>
          <p:cNvSpPr>
            <a:spLocks noGrp="1"/>
          </p:cNvSpPr>
          <p:nvPr>
            <p:ph idx="1"/>
          </p:nvPr>
        </p:nvSpPr>
        <p:spPr>
          <a:xfrm>
            <a:off x="322709" y="1524000"/>
            <a:ext cx="8522353" cy="5096608"/>
          </a:xfrm>
        </p:spPr>
        <p:txBody>
          <a:bodyPr anchor="t">
            <a:normAutofit/>
          </a:bodyPr>
          <a:lstStyle/>
          <a:p>
            <a:pPr marL="0" indent="0" algn="just">
              <a:lnSpc>
                <a:spcPts val="3000"/>
              </a:lnSpc>
              <a:buNone/>
            </a:pPr>
            <a:r>
              <a:rPr lang="zh-TW" altLang="en-US" dirty="0">
                <a:latin typeface="標楷體" panose="03000509000000000000" pitchFamily="65" charset="-120"/>
                <a:ea typeface="標楷體" panose="03000509000000000000" pitchFamily="65" charset="-120"/>
              </a:rPr>
              <a:t>一、有線電視系統市場</a:t>
            </a:r>
          </a:p>
          <a:p>
            <a:pPr marL="0" indent="0" algn="just">
              <a:lnSpc>
                <a:spcPts val="3000"/>
              </a:lnSpc>
              <a:buNone/>
            </a:pP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一）、有線電視市場的原始</a:t>
            </a:r>
            <a:r>
              <a:rPr lang="zh-TW" altLang="en-US" dirty="0" smtClean="0">
                <a:latin typeface="標楷體" panose="03000509000000000000" pitchFamily="65" charset="-120"/>
                <a:ea typeface="標楷體" panose="03000509000000000000" pitchFamily="65" charset="-120"/>
              </a:rPr>
              <a:t>規劃</a:t>
            </a:r>
            <a:endParaRPr lang="en-US" altLang="zh-TW" dirty="0" smtClean="0">
              <a:latin typeface="標楷體" panose="03000509000000000000" pitchFamily="65" charset="-120"/>
              <a:ea typeface="標楷體" panose="03000509000000000000" pitchFamily="65" charset="-120"/>
            </a:endParaRPr>
          </a:p>
          <a:p>
            <a:pPr marL="0" indent="0" algn="just">
              <a:lnSpc>
                <a:spcPts val="3000"/>
              </a:lnSpc>
              <a:buNone/>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最早是將台灣劃分</a:t>
            </a:r>
            <a:r>
              <a:rPr lang="en-US" altLang="zh-TW" dirty="0" smtClean="0">
                <a:latin typeface="標楷體" panose="03000509000000000000" pitchFamily="65" charset="-120"/>
                <a:ea typeface="標楷體" panose="03000509000000000000" pitchFamily="65" charset="-120"/>
              </a:rPr>
              <a:t>8</a:t>
            </a:r>
            <a:r>
              <a:rPr lang="zh-TW" altLang="en-US" dirty="0" smtClean="0">
                <a:latin typeface="標楷體" panose="03000509000000000000" pitchFamily="65" charset="-120"/>
                <a:ea typeface="標楷體" panose="03000509000000000000" pitchFamily="65" charset="-120"/>
              </a:rPr>
              <a:t>區</a:t>
            </a:r>
            <a:r>
              <a:rPr lang="zh-TW" altLang="en-US" dirty="0" smtClean="0">
                <a:latin typeface="新細明體"/>
                <a:ea typeface="新細明體"/>
              </a:rPr>
              <a:t>，</a:t>
            </a:r>
            <a:r>
              <a:rPr lang="zh-TW" altLang="en-US" dirty="0" smtClean="0">
                <a:latin typeface="標楷體" panose="03000509000000000000" pitchFamily="65" charset="-120"/>
                <a:ea typeface="標楷體" panose="03000509000000000000" pitchFamily="65" charset="-120"/>
              </a:rPr>
              <a:t>每區</a:t>
            </a:r>
            <a:r>
              <a:rPr lang="en-US" altLang="zh-TW" dirty="0" smtClean="0">
                <a:latin typeface="標楷體" panose="03000509000000000000" pitchFamily="65" charset="-120"/>
                <a:ea typeface="標楷體" panose="03000509000000000000" pitchFamily="65" charset="-120"/>
              </a:rPr>
              <a:t>3</a:t>
            </a:r>
            <a:r>
              <a:rPr lang="zh-TW" altLang="en-US" dirty="0" smtClean="0">
                <a:latin typeface="標楷體" panose="03000509000000000000" pitchFamily="65" charset="-120"/>
                <a:ea typeface="標楷體" panose="03000509000000000000" pitchFamily="65" charset="-120"/>
              </a:rPr>
              <a:t>家廠商</a:t>
            </a:r>
            <a:r>
              <a:rPr lang="zh-TW" altLang="en-US" dirty="0" smtClean="0">
                <a:latin typeface="新細明體"/>
                <a:ea typeface="新細明體"/>
              </a:rPr>
              <a:t>。</a:t>
            </a:r>
            <a:endParaRPr lang="en-US" altLang="zh-TW" dirty="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後來則</a:t>
            </a:r>
            <a:r>
              <a:rPr lang="zh-TW" altLang="en-US" dirty="0">
                <a:latin typeface="標楷體" panose="03000509000000000000" pitchFamily="65" charset="-120"/>
                <a:ea typeface="標楷體" panose="03000509000000000000" pitchFamily="65" charset="-120"/>
              </a:rPr>
              <a:t>重新</a:t>
            </a:r>
            <a:r>
              <a:rPr lang="zh-TW" altLang="en-US" dirty="0" smtClean="0">
                <a:latin typeface="標楷體" panose="03000509000000000000" pitchFamily="65" charset="-120"/>
                <a:ea typeface="標楷體" panose="03000509000000000000" pitchFamily="65" charset="-120"/>
              </a:rPr>
              <a:t>劃分</a:t>
            </a:r>
            <a:r>
              <a:rPr lang="zh-TW" altLang="en-US" dirty="0">
                <a:latin typeface="標楷體" panose="03000509000000000000" pitchFamily="65" charset="-120"/>
                <a:ea typeface="標楷體" panose="03000509000000000000" pitchFamily="65" charset="-120"/>
              </a:rPr>
              <a:t>經營區時，是以新聞局（</a:t>
            </a:r>
            <a:r>
              <a:rPr lang="en-US" altLang="zh-TW" dirty="0">
                <a:latin typeface="標楷體" panose="03000509000000000000" pitchFamily="65" charset="-120"/>
                <a:ea typeface="標楷體" panose="03000509000000000000" pitchFamily="65" charset="-120"/>
              </a:rPr>
              <a:t>1990</a:t>
            </a:r>
            <a:r>
              <a:rPr lang="zh-TW" altLang="en-US" dirty="0">
                <a:latin typeface="標楷體" panose="03000509000000000000" pitchFamily="65" charset="-120"/>
                <a:ea typeface="標楷體" panose="03000509000000000000" pitchFamily="65" charset="-120"/>
              </a:rPr>
              <a:t>）的委外研究「台灣地區有線電視分區之研究」 為依據，將全國分成</a:t>
            </a:r>
            <a:r>
              <a:rPr lang="en-US" altLang="zh-TW" dirty="0">
                <a:latin typeface="標楷體" panose="03000509000000000000" pitchFamily="65" charset="-120"/>
                <a:ea typeface="標楷體" panose="03000509000000000000" pitchFamily="65" charset="-120"/>
              </a:rPr>
              <a:t>51</a:t>
            </a:r>
            <a:r>
              <a:rPr lang="zh-TW" altLang="en-US" dirty="0">
                <a:latin typeface="標楷體" panose="03000509000000000000" pitchFamily="65" charset="-120"/>
                <a:ea typeface="標楷體" panose="03000509000000000000" pitchFamily="65" charset="-120"/>
              </a:rPr>
              <a:t>個經營區</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indent="0" algn="just">
              <a:lnSpc>
                <a:spcPts val="4000"/>
              </a:lnSpc>
              <a:buNone/>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每區最多五家有線電視廠商為限</a:t>
            </a:r>
            <a:r>
              <a:rPr lang="zh-TW" altLang="en-US" dirty="0" smtClean="0">
                <a:latin typeface="新細明體"/>
                <a:ea typeface="新細明體"/>
              </a:rPr>
              <a:t>，</a:t>
            </a:r>
            <a:r>
              <a:rPr lang="zh-TW" altLang="en-US" dirty="0" smtClean="0">
                <a:latin typeface="標楷體" panose="03000509000000000000" pitchFamily="65" charset="-120"/>
                <a:ea typeface="標楷體" panose="03000509000000000000" pitchFamily="65" charset="-120"/>
              </a:rPr>
              <a:t>以滿足當時全台第四台共有</a:t>
            </a:r>
            <a:r>
              <a:rPr lang="en-US" altLang="zh-TW" dirty="0" smtClean="0">
                <a:latin typeface="標楷體" panose="03000509000000000000" pitchFamily="65" charset="-120"/>
                <a:ea typeface="標楷體" panose="03000509000000000000" pitchFamily="65" charset="-120"/>
              </a:rPr>
              <a:t>800</a:t>
            </a:r>
            <a:r>
              <a:rPr lang="zh-TW" altLang="en-US" dirty="0" smtClean="0">
                <a:latin typeface="標楷體" panose="03000509000000000000" pitchFamily="65" charset="-120"/>
                <a:ea typeface="標楷體" panose="03000509000000000000" pitchFamily="65" charset="-120"/>
              </a:rPr>
              <a:t>家的需求</a:t>
            </a:r>
            <a:r>
              <a:rPr lang="zh-TW" altLang="en-US" dirty="0" smtClean="0">
                <a:latin typeface="新細明體"/>
                <a:ea typeface="新細明體"/>
              </a:rPr>
              <a:t>。</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96548121"/>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709" y="263770"/>
            <a:ext cx="8522353" cy="817684"/>
          </a:xfrm>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2709" y="1524000"/>
            <a:ext cx="8522353" cy="5096608"/>
          </a:xfrm>
        </p:spPr>
        <p:txBody>
          <a:bodyPr anchor="t">
            <a:normAutofit/>
          </a:bodyPr>
          <a:lstStyle/>
          <a:p>
            <a:pPr marL="0" indent="0" algn="just">
              <a:lnSpc>
                <a:spcPts val="4000"/>
              </a:lnSpc>
              <a:buNone/>
            </a:pPr>
            <a:r>
              <a:rPr lang="zh-TW" altLang="en-US" dirty="0" smtClean="0">
                <a:latin typeface="標楷體" panose="03000509000000000000" pitchFamily="65" charset="-120"/>
                <a:ea typeface="標楷體" panose="03000509000000000000" pitchFamily="65" charset="-120"/>
              </a:rPr>
              <a:t>此</a:t>
            </a:r>
            <a:r>
              <a:rPr lang="zh-TW" altLang="en-US" dirty="0">
                <a:latin typeface="標楷體" panose="03000509000000000000" pitchFamily="65" charset="-120"/>
                <a:ea typeface="標楷體" panose="03000509000000000000" pitchFamily="65" charset="-120"/>
              </a:rPr>
              <a:t>項分區規劃的基本理由有二：</a:t>
            </a:r>
            <a:endParaRPr lang="en-US" altLang="zh-TW" dirty="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a:latin typeface="標楷體" panose="03000509000000000000" pitchFamily="65" charset="-120"/>
                <a:ea typeface="標楷體" panose="03000509000000000000" pitchFamily="65" charset="-120"/>
              </a:rPr>
              <a:t>有線電視系統是自然獨占產業，其與電力、自來水及導管瓦斯等公用事業一樣，具備規模經濟的屬性，一經營區僅能容納一家業者經營。</a:t>
            </a:r>
            <a:endParaRPr lang="en-US" altLang="zh-TW" dirty="0">
              <a:latin typeface="標楷體" panose="03000509000000000000" pitchFamily="65" charset="-120"/>
              <a:ea typeface="標楷體" panose="03000509000000000000" pitchFamily="65" charset="-120"/>
            </a:endParaRPr>
          </a:p>
          <a:p>
            <a:pPr marL="457200" indent="-457200" algn="just">
              <a:lnSpc>
                <a:spcPts val="4000"/>
              </a:lnSpc>
              <a:buClrTx/>
              <a:buSzPct val="100000"/>
              <a:buFont typeface="+mj-lt"/>
              <a:buAutoNum type="arabicPeriod"/>
            </a:pPr>
            <a:r>
              <a:rPr lang="zh-TW" altLang="en-US" dirty="0">
                <a:latin typeface="標楷體" panose="03000509000000000000" pitchFamily="65" charset="-120"/>
                <a:ea typeface="標楷體" panose="03000509000000000000" pitchFamily="65" charset="-120"/>
              </a:rPr>
              <a:t>受限於當時的技術限制 ，有線電視系統的最適經營規模預估為</a:t>
            </a:r>
            <a:r>
              <a:rPr lang="en-US" altLang="zh-TW" dirty="0">
                <a:latin typeface="標楷體" panose="03000509000000000000" pitchFamily="65" charset="-120"/>
                <a:ea typeface="標楷體" panose="03000509000000000000" pitchFamily="65" charset="-120"/>
              </a:rPr>
              <a:t>15</a:t>
            </a:r>
            <a:r>
              <a:rPr lang="zh-TW" altLang="en-US" dirty="0">
                <a:latin typeface="標楷體" panose="03000509000000000000" pitchFamily="65" charset="-120"/>
                <a:ea typeface="標楷體" panose="03000509000000000000" pitchFamily="65" charset="-120"/>
              </a:rPr>
              <a:t>萬收視戶。</a:t>
            </a:r>
          </a:p>
        </p:txBody>
      </p:sp>
    </p:spTree>
    <p:extLst>
      <p:ext uri="{BB962C8B-B14F-4D97-AF65-F5344CB8AC3E}">
        <p14:creationId xmlns:p14="http://schemas.microsoft.com/office/powerpoint/2010/main" xmlns="" val="2737968105"/>
      </p:ext>
    </p:extLst>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自訂 1">
      <a:dk1>
        <a:srgbClr val="212121"/>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TM03457496[[fn=視差]]</Template>
  <TotalTime>572</TotalTime>
  <Words>2044</Words>
  <Application>Microsoft Office PowerPoint</Application>
  <PresentationFormat>如螢幕大小 (4:3)</PresentationFormat>
  <Paragraphs>378</Paragraphs>
  <Slides>39</Slides>
  <Notes>0</Notes>
  <HiddenSlides>0</HiddenSlides>
  <MMClips>0</MMClips>
  <ScaleCrop>false</ScaleCrop>
  <HeadingPairs>
    <vt:vector size="4" baseType="variant">
      <vt:variant>
        <vt:lpstr>佈景主題</vt:lpstr>
      </vt:variant>
      <vt:variant>
        <vt:i4>1</vt:i4>
      </vt:variant>
      <vt:variant>
        <vt:lpstr>投影片標題</vt:lpstr>
      </vt:variant>
      <vt:variant>
        <vt:i4>39</vt:i4>
      </vt:variant>
    </vt:vector>
  </HeadingPairs>
  <TitlesOfParts>
    <vt:vector size="40" baseType="lpstr">
      <vt:lpstr>視差</vt:lpstr>
      <vt:lpstr>提高競爭對手成本阻卻市場進入之研究----頻道最低收視戶制度的分析</vt:lpstr>
      <vt:lpstr>摘要</vt:lpstr>
      <vt:lpstr>壹、緒論</vt:lpstr>
      <vt:lpstr>投影片 4</vt:lpstr>
      <vt:lpstr>貳、提高競爭對手成本的理論分析</vt:lpstr>
      <vt:lpstr>投影片 6</vt:lpstr>
      <vt:lpstr>投影片 7</vt:lpstr>
      <vt:lpstr>參、台灣有線電視市場的結構分析</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肆、提高競爭對手成本阻卻對手進入市場的實證分析</vt:lpstr>
      <vt:lpstr>投影片 20</vt:lpstr>
      <vt:lpstr>伍、廣電三法對頻道最低購買數量限制的規範</vt:lpstr>
      <vt:lpstr>投影片 22</vt:lpstr>
      <vt:lpstr>投影片 23</vt:lpstr>
      <vt:lpstr>陸、匯流五法草案對最低購買數量限制的規範</vt:lpstr>
      <vt:lpstr>投影片 25</vt:lpstr>
      <vt:lpstr>柒、先進國家法制的參考與啟示</vt:lpstr>
      <vt:lpstr>投影片 27</vt:lpstr>
      <vt:lpstr>投影片 28</vt:lpstr>
      <vt:lpstr>投影片 29</vt:lpstr>
      <vt:lpstr>投影片 30</vt:lpstr>
      <vt:lpstr>投影片 31</vt:lpstr>
      <vt:lpstr>投影片 32</vt:lpstr>
      <vt:lpstr>投影片 33</vt:lpstr>
      <vt:lpstr>捌、提高競爭對手成本的策略與公平法規範</vt:lpstr>
      <vt:lpstr>投影片 35</vt:lpstr>
      <vt:lpstr>投影片 36</vt:lpstr>
      <vt:lpstr>投影片 37</vt:lpstr>
      <vt:lpstr>玖、結論</vt:lpstr>
      <vt:lpstr>投影片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Judy Liang</dc:creator>
  <cp:lastModifiedBy>綜合規劃處競爭政策科黃天陽</cp:lastModifiedBy>
  <cp:revision>79</cp:revision>
  <dcterms:created xsi:type="dcterms:W3CDTF">2016-05-30T12:29:56Z</dcterms:created>
  <dcterms:modified xsi:type="dcterms:W3CDTF">2016-06-17T05:20:27Z</dcterms:modified>
</cp:coreProperties>
</file>