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540" r:id="rId2"/>
    <p:sldId id="992" r:id="rId3"/>
    <p:sldId id="995" r:id="rId4"/>
    <p:sldId id="1021" r:id="rId5"/>
    <p:sldId id="1031" r:id="rId6"/>
    <p:sldId id="1033" r:id="rId7"/>
    <p:sldId id="1034" r:id="rId8"/>
    <p:sldId id="1035" r:id="rId9"/>
    <p:sldId id="1041" r:id="rId10"/>
    <p:sldId id="1042" r:id="rId11"/>
    <p:sldId id="1043" r:id="rId12"/>
    <p:sldId id="1044" r:id="rId13"/>
    <p:sldId id="1045" r:id="rId14"/>
    <p:sldId id="1046" r:id="rId15"/>
    <p:sldId id="1047" r:id="rId16"/>
    <p:sldId id="1048" r:id="rId17"/>
    <p:sldId id="1049" r:id="rId18"/>
    <p:sldId id="1040" r:id="rId19"/>
    <p:sldId id="1030" r:id="rId20"/>
  </p:sldIdLst>
  <p:sldSz cx="9144000" cy="6858000" type="screen4x3"/>
  <p:notesSz cx="6735763" cy="9866313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000" b="1" kern="1200">
        <a:solidFill>
          <a:srgbClr val="FF0000"/>
        </a:solidFill>
        <a:latin typeface="新細明體" charset="-12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000" b="1" kern="1200">
        <a:solidFill>
          <a:srgbClr val="FF0000"/>
        </a:solidFill>
        <a:latin typeface="新細明體" charset="-12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000" b="1" kern="1200">
        <a:solidFill>
          <a:srgbClr val="FF0000"/>
        </a:solidFill>
        <a:latin typeface="新細明體" charset="-12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000" b="1" kern="1200">
        <a:solidFill>
          <a:srgbClr val="FF0000"/>
        </a:solidFill>
        <a:latin typeface="新細明體" charset="-12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000" b="1" kern="1200">
        <a:solidFill>
          <a:srgbClr val="FF0000"/>
        </a:solidFill>
        <a:latin typeface="新細明體" charset="-120"/>
        <a:ea typeface="新細明體" charset="-120"/>
        <a:cs typeface="+mn-cs"/>
      </a:defRPr>
    </a:lvl5pPr>
    <a:lvl6pPr marL="2286000" algn="l" defTabSz="914400" rtl="0" eaLnBrk="1" latinLnBrk="0" hangingPunct="1">
      <a:defRPr kumimoji="1" sz="2000" b="1" kern="1200">
        <a:solidFill>
          <a:srgbClr val="FF0000"/>
        </a:solidFill>
        <a:latin typeface="新細明體" charset="-120"/>
        <a:ea typeface="新細明體" charset="-120"/>
        <a:cs typeface="+mn-cs"/>
      </a:defRPr>
    </a:lvl6pPr>
    <a:lvl7pPr marL="2743200" algn="l" defTabSz="914400" rtl="0" eaLnBrk="1" latinLnBrk="0" hangingPunct="1">
      <a:defRPr kumimoji="1" sz="2000" b="1" kern="1200">
        <a:solidFill>
          <a:srgbClr val="FF0000"/>
        </a:solidFill>
        <a:latin typeface="新細明體" charset="-120"/>
        <a:ea typeface="新細明體" charset="-120"/>
        <a:cs typeface="+mn-cs"/>
      </a:defRPr>
    </a:lvl7pPr>
    <a:lvl8pPr marL="3200400" algn="l" defTabSz="914400" rtl="0" eaLnBrk="1" latinLnBrk="0" hangingPunct="1">
      <a:defRPr kumimoji="1" sz="2000" b="1" kern="1200">
        <a:solidFill>
          <a:srgbClr val="FF0000"/>
        </a:solidFill>
        <a:latin typeface="新細明體" charset="-120"/>
        <a:ea typeface="新細明體" charset="-120"/>
        <a:cs typeface="+mn-cs"/>
      </a:defRPr>
    </a:lvl8pPr>
    <a:lvl9pPr marL="3657600" algn="l" defTabSz="914400" rtl="0" eaLnBrk="1" latinLnBrk="0" hangingPunct="1">
      <a:defRPr kumimoji="1" sz="2000" b="1" kern="1200">
        <a:solidFill>
          <a:srgbClr val="FF0000"/>
        </a:solidFill>
        <a:latin typeface="新細明體" charset="-12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3300"/>
    <a:srgbClr val="FF0000"/>
    <a:srgbClr val="660066"/>
    <a:srgbClr val="000099"/>
    <a:srgbClr val="0000FF"/>
    <a:srgbClr val="CC3300"/>
    <a:srgbClr val="990000"/>
    <a:srgbClr val="33CCCC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77" autoAdjust="0"/>
    <p:restoredTop sz="94668" autoAdjust="0"/>
  </p:normalViewPr>
  <p:slideViewPr>
    <p:cSldViewPr>
      <p:cViewPr>
        <p:scale>
          <a:sx n="80" d="100"/>
          <a:sy n="80" d="100"/>
        </p:scale>
        <p:origin x="-2484" y="-6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8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970" y="-84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89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17" tIns="46062" rIns="92117" bIns="46062" numCol="1" anchor="t" anchorCtr="0" compatLnSpc="1">
            <a:prstTxWarp prst="textNoShape">
              <a:avLst/>
            </a:prstTxWarp>
          </a:bodyPr>
          <a:lstStyle>
            <a:lvl1pPr algn="l" defTabSz="915988">
              <a:defRPr sz="1200" b="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85115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17" tIns="46062" rIns="92117" bIns="46062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 b="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39263"/>
            <a:ext cx="2928938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17" tIns="46062" rIns="92117" bIns="46062" numCol="1" anchor="b" anchorCtr="0" compatLnSpc="1">
            <a:prstTxWarp prst="textNoShape">
              <a:avLst/>
            </a:prstTxWarp>
          </a:bodyPr>
          <a:lstStyle>
            <a:lvl1pPr algn="l" defTabSz="915988">
              <a:defRPr sz="1200" b="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339263"/>
            <a:ext cx="285115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17" tIns="46062" rIns="92117" bIns="46062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 b="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fld id="{64FE599C-FB4D-4D56-84A6-76BCFD4D3E6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80461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0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17" tIns="46062" rIns="92117" bIns="46062" numCol="1" anchor="t" anchorCtr="0" compatLnSpc="1">
            <a:prstTxWarp prst="textNoShape">
              <a:avLst/>
            </a:prstTxWarp>
          </a:bodyPr>
          <a:lstStyle>
            <a:lvl1pPr algn="l" defTabSz="915988">
              <a:defRPr sz="1200" b="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210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17" tIns="46062" rIns="92117" bIns="46062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 b="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9638" y="741363"/>
            <a:ext cx="4929187" cy="36972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15950" y="4668838"/>
            <a:ext cx="5472113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17" tIns="46062" rIns="92117" bIns="460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noProof="0" smtClean="0"/>
              <a:t>My presentation today is to give you an overall picture on the telecommunications development of Taiwan.  I hope that this presentation will be helpful for your understanding of our telecom sector.</a:t>
            </a:r>
          </a:p>
          <a:p>
            <a:pPr lvl="0"/>
            <a:endParaRPr lang="en-US" altLang="zh-TW" noProof="0" smtClean="0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5775"/>
            <a:ext cx="29210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17" tIns="46062" rIns="92117" bIns="46062" numCol="1" anchor="b" anchorCtr="0" compatLnSpc="1">
            <a:prstTxWarp prst="textNoShape">
              <a:avLst/>
            </a:prstTxWarp>
          </a:bodyPr>
          <a:lstStyle>
            <a:lvl1pPr algn="l" defTabSz="915988">
              <a:defRPr sz="1200" b="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5775"/>
            <a:ext cx="29210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17" tIns="46062" rIns="92117" bIns="46062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 b="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fld id="{1B69F1D7-3099-448C-BF25-49EB6E4270A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233614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30000"/>
      </a:spcAft>
      <a:defRPr kumimoji="1" sz="1300" b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742950" indent="-28575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1143000" indent="-228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600200" indent="-228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2057400" indent="-228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 txBox="1">
            <a:spLocks noGrp="1" noChangeArrowheads="1"/>
          </p:cNvSpPr>
          <p:nvPr/>
        </p:nvSpPr>
        <p:spPr bwMode="auto">
          <a:xfrm>
            <a:off x="3814763" y="9375775"/>
            <a:ext cx="29210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117" tIns="46062" rIns="92117" bIns="46062" anchor="b"/>
          <a:lstStyle/>
          <a:p>
            <a:pPr algn="r" defTabSz="915988"/>
            <a:fld id="{F9F9D68E-05DF-4CF1-B57E-258A55E26E6F}" type="slidenum">
              <a:rPr lang="en-US" altLang="zh-TW" sz="1200" b="0">
                <a:solidFill>
                  <a:schemeClr val="tx1"/>
                </a:solidFill>
                <a:latin typeface="Times New Roman" pitchFamily="18" charset="0"/>
              </a:rPr>
              <a:pPr algn="r" defTabSz="915988"/>
              <a:t>0</a:t>
            </a:fld>
            <a:endParaRPr lang="en-US" altLang="zh-TW" sz="12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625475" indent="-625475" eaLnBrk="1" hangingPunct="1"/>
            <a:endParaRPr lang="en-US" altLang="zh-TW" smtClean="0">
              <a:ea typeface="新細明體" charset="-12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9" descr="A6-01-4B"/>
          <p:cNvPicPr>
            <a:picLocks noChangeAspect="1" noChangeArrowheads="1"/>
          </p:cNvPicPr>
          <p:nvPr/>
        </p:nvPicPr>
        <p:blipFill>
          <a:blip r:embed="rId2" cstate="print">
            <a:lum bright="76000" contrast="-82000"/>
          </a:blip>
          <a:srcRect/>
          <a:stretch>
            <a:fillRect/>
          </a:stretch>
        </p:blipFill>
        <p:spPr bwMode="auto">
          <a:xfrm>
            <a:off x="1692275" y="620713"/>
            <a:ext cx="5759450" cy="547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42"/>
          <p:cNvSpPr>
            <a:spLocks noChangeArrowheads="1"/>
          </p:cNvSpPr>
          <p:nvPr/>
        </p:nvSpPr>
        <p:spPr bwMode="auto">
          <a:xfrm flipH="1">
            <a:off x="7740650" y="0"/>
            <a:ext cx="1439863" cy="6858000"/>
          </a:xfrm>
          <a:prstGeom prst="rect">
            <a:avLst/>
          </a:prstGeom>
          <a:gradFill rotWithShape="1">
            <a:gsLst>
              <a:gs pos="0">
                <a:srgbClr val="C9E7E9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zh-TW" altLang="en-US" sz="2800"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5" name="Rectangle 21"/>
          <p:cNvSpPr>
            <a:spLocks noChangeArrowheads="1"/>
          </p:cNvSpPr>
          <p:nvPr/>
        </p:nvSpPr>
        <p:spPr bwMode="auto">
          <a:xfrm>
            <a:off x="0" y="0"/>
            <a:ext cx="1439863" cy="6858000"/>
          </a:xfrm>
          <a:prstGeom prst="rect">
            <a:avLst/>
          </a:prstGeom>
          <a:gradFill rotWithShape="1">
            <a:gsLst>
              <a:gs pos="0">
                <a:srgbClr val="C9E7E9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zh-TW" altLang="zh-TW" sz="28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57150" y="6400800"/>
            <a:ext cx="23050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>
              <a:buSzPct val="120000"/>
              <a:defRPr/>
            </a:pPr>
            <a:endParaRPr lang="zh-TW" altLang="zh-TW" sz="1000" b="0">
              <a:solidFill>
                <a:srgbClr val="000099"/>
              </a:solidFill>
              <a:latin typeface="Times New Roman" pitchFamily="18" charset="0"/>
              <a:ea typeface="全真中圓體" pitchFamily="49" charset="-120"/>
            </a:endParaRPr>
          </a:p>
        </p:txBody>
      </p:sp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171450" y="5810250"/>
            <a:ext cx="152400" cy="15398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 sz="2800"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auto">
          <a:xfrm>
            <a:off x="152400" y="5791200"/>
            <a:ext cx="152400" cy="152400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 sz="2800"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auto">
          <a:xfrm>
            <a:off x="171450" y="6040438"/>
            <a:ext cx="152400" cy="15398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 sz="2800"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10" name="Rectangle 25"/>
          <p:cNvSpPr>
            <a:spLocks noChangeArrowheads="1"/>
          </p:cNvSpPr>
          <p:nvPr/>
        </p:nvSpPr>
        <p:spPr bwMode="auto">
          <a:xfrm>
            <a:off x="152400" y="6021388"/>
            <a:ext cx="152400" cy="152400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 sz="2800"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11" name="Rectangle 26"/>
          <p:cNvSpPr>
            <a:spLocks noChangeArrowheads="1"/>
          </p:cNvSpPr>
          <p:nvPr/>
        </p:nvSpPr>
        <p:spPr bwMode="auto">
          <a:xfrm>
            <a:off x="171450" y="6270625"/>
            <a:ext cx="152400" cy="15398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 sz="2800"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12" name="Rectangle 27"/>
          <p:cNvSpPr>
            <a:spLocks noChangeArrowheads="1"/>
          </p:cNvSpPr>
          <p:nvPr/>
        </p:nvSpPr>
        <p:spPr bwMode="auto">
          <a:xfrm>
            <a:off x="152400" y="6251575"/>
            <a:ext cx="152400" cy="153988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 sz="2800"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13" name="Rectangle 28"/>
          <p:cNvSpPr>
            <a:spLocks noChangeArrowheads="1"/>
          </p:cNvSpPr>
          <p:nvPr/>
        </p:nvSpPr>
        <p:spPr bwMode="auto">
          <a:xfrm>
            <a:off x="171450" y="6500813"/>
            <a:ext cx="152400" cy="15398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 sz="2800"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14" name="Rectangle 29"/>
          <p:cNvSpPr>
            <a:spLocks noChangeArrowheads="1"/>
          </p:cNvSpPr>
          <p:nvPr/>
        </p:nvSpPr>
        <p:spPr bwMode="auto">
          <a:xfrm>
            <a:off x="152400" y="6481763"/>
            <a:ext cx="152400" cy="153987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 sz="2800"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15" name="Rectangle 30"/>
          <p:cNvSpPr>
            <a:spLocks noChangeArrowheads="1"/>
          </p:cNvSpPr>
          <p:nvPr/>
        </p:nvSpPr>
        <p:spPr bwMode="auto">
          <a:xfrm>
            <a:off x="401638" y="6040438"/>
            <a:ext cx="152400" cy="15398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 sz="2800"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16" name="Rectangle 31"/>
          <p:cNvSpPr>
            <a:spLocks noChangeArrowheads="1"/>
          </p:cNvSpPr>
          <p:nvPr/>
        </p:nvSpPr>
        <p:spPr bwMode="auto">
          <a:xfrm>
            <a:off x="382588" y="6021388"/>
            <a:ext cx="152400" cy="152400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 sz="2800"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17" name="Rectangle 32"/>
          <p:cNvSpPr>
            <a:spLocks noChangeArrowheads="1"/>
          </p:cNvSpPr>
          <p:nvPr/>
        </p:nvSpPr>
        <p:spPr bwMode="auto">
          <a:xfrm>
            <a:off x="401638" y="6270625"/>
            <a:ext cx="152400" cy="15398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 sz="2800"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18" name="Rectangle 33"/>
          <p:cNvSpPr>
            <a:spLocks noChangeArrowheads="1"/>
          </p:cNvSpPr>
          <p:nvPr/>
        </p:nvSpPr>
        <p:spPr bwMode="auto">
          <a:xfrm>
            <a:off x="382588" y="6251575"/>
            <a:ext cx="152400" cy="153988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 sz="2800"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19" name="Rectangle 34"/>
          <p:cNvSpPr>
            <a:spLocks noChangeArrowheads="1"/>
          </p:cNvSpPr>
          <p:nvPr/>
        </p:nvSpPr>
        <p:spPr bwMode="auto">
          <a:xfrm>
            <a:off x="401638" y="6500813"/>
            <a:ext cx="152400" cy="15398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 sz="2800"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20" name="Rectangle 35"/>
          <p:cNvSpPr>
            <a:spLocks noChangeArrowheads="1"/>
          </p:cNvSpPr>
          <p:nvPr/>
        </p:nvSpPr>
        <p:spPr bwMode="auto">
          <a:xfrm>
            <a:off x="382588" y="6481763"/>
            <a:ext cx="152400" cy="153987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 sz="2800"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21" name="Rectangle 36"/>
          <p:cNvSpPr>
            <a:spLocks noChangeArrowheads="1"/>
          </p:cNvSpPr>
          <p:nvPr/>
        </p:nvSpPr>
        <p:spPr bwMode="auto">
          <a:xfrm>
            <a:off x="630238" y="6270625"/>
            <a:ext cx="153987" cy="15398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 sz="2800"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22" name="Rectangle 37"/>
          <p:cNvSpPr>
            <a:spLocks noChangeArrowheads="1"/>
          </p:cNvSpPr>
          <p:nvPr/>
        </p:nvSpPr>
        <p:spPr bwMode="auto">
          <a:xfrm>
            <a:off x="611188" y="6251575"/>
            <a:ext cx="153987" cy="153988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 sz="2800"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23" name="Rectangle 38"/>
          <p:cNvSpPr>
            <a:spLocks noChangeArrowheads="1"/>
          </p:cNvSpPr>
          <p:nvPr/>
        </p:nvSpPr>
        <p:spPr bwMode="auto">
          <a:xfrm>
            <a:off x="630238" y="6500813"/>
            <a:ext cx="153987" cy="15398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 sz="2800"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24" name="Rectangle 39"/>
          <p:cNvSpPr>
            <a:spLocks noChangeArrowheads="1"/>
          </p:cNvSpPr>
          <p:nvPr/>
        </p:nvSpPr>
        <p:spPr bwMode="auto">
          <a:xfrm>
            <a:off x="611188" y="6481763"/>
            <a:ext cx="153987" cy="153987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 sz="2800"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25" name="Rectangle 40"/>
          <p:cNvSpPr>
            <a:spLocks noChangeArrowheads="1"/>
          </p:cNvSpPr>
          <p:nvPr/>
        </p:nvSpPr>
        <p:spPr bwMode="auto">
          <a:xfrm>
            <a:off x="860425" y="6500813"/>
            <a:ext cx="153988" cy="15398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 sz="2800"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26" name="Rectangle 41"/>
          <p:cNvSpPr>
            <a:spLocks noChangeArrowheads="1"/>
          </p:cNvSpPr>
          <p:nvPr/>
        </p:nvSpPr>
        <p:spPr bwMode="auto">
          <a:xfrm>
            <a:off x="841375" y="6481763"/>
            <a:ext cx="153988" cy="153987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 sz="2800">
              <a:latin typeface="新細明體" pitchFamily="18" charset="-120"/>
              <a:ea typeface="新細明體" pitchFamily="18" charset="-120"/>
            </a:endParaRPr>
          </a:p>
        </p:txBody>
      </p:sp>
      <p:grpSp>
        <p:nvGrpSpPr>
          <p:cNvPr id="27" name="Group 43"/>
          <p:cNvGrpSpPr>
            <a:grpSpLocks/>
          </p:cNvGrpSpPr>
          <p:nvPr/>
        </p:nvGrpSpPr>
        <p:grpSpPr bwMode="auto">
          <a:xfrm>
            <a:off x="8843963" y="893763"/>
            <a:ext cx="173037" cy="173037"/>
            <a:chOff x="5603" y="534"/>
            <a:chExt cx="109" cy="109"/>
          </a:xfrm>
        </p:grpSpPr>
        <p:sp>
          <p:nvSpPr>
            <p:cNvPr id="28" name="Rectangle 44"/>
            <p:cNvSpPr>
              <a:spLocks noChangeArrowheads="1"/>
            </p:cNvSpPr>
            <p:nvPr/>
          </p:nvSpPr>
          <p:spPr bwMode="auto">
            <a:xfrm>
              <a:off x="5615" y="546"/>
              <a:ext cx="97" cy="97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 sz="2800">
                <a:latin typeface="新細明體" pitchFamily="18" charset="-120"/>
                <a:ea typeface="新細明體" pitchFamily="18" charset="-120"/>
              </a:endParaRPr>
            </a:p>
          </p:txBody>
        </p:sp>
        <p:sp>
          <p:nvSpPr>
            <p:cNvPr id="29" name="Rectangle 45"/>
            <p:cNvSpPr>
              <a:spLocks noChangeArrowheads="1"/>
            </p:cNvSpPr>
            <p:nvPr/>
          </p:nvSpPr>
          <p:spPr bwMode="auto">
            <a:xfrm>
              <a:off x="5603" y="534"/>
              <a:ext cx="97" cy="97"/>
            </a:xfrm>
            <a:prstGeom prst="rec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 sz="2800">
                <a:latin typeface="新細明體" pitchFamily="18" charset="-120"/>
                <a:ea typeface="新細明體" pitchFamily="18" charset="-120"/>
              </a:endParaRPr>
            </a:p>
          </p:txBody>
        </p:sp>
      </p:grpSp>
      <p:grpSp>
        <p:nvGrpSpPr>
          <p:cNvPr id="30" name="Group 46"/>
          <p:cNvGrpSpPr>
            <a:grpSpLocks/>
          </p:cNvGrpSpPr>
          <p:nvPr/>
        </p:nvGrpSpPr>
        <p:grpSpPr bwMode="auto">
          <a:xfrm>
            <a:off x="8843963" y="663575"/>
            <a:ext cx="173037" cy="173038"/>
            <a:chOff x="5603" y="389"/>
            <a:chExt cx="109" cy="109"/>
          </a:xfrm>
        </p:grpSpPr>
        <p:sp>
          <p:nvSpPr>
            <p:cNvPr id="31" name="Rectangle 47"/>
            <p:cNvSpPr>
              <a:spLocks noChangeArrowheads="1"/>
            </p:cNvSpPr>
            <p:nvPr/>
          </p:nvSpPr>
          <p:spPr bwMode="auto">
            <a:xfrm>
              <a:off x="5615" y="401"/>
              <a:ext cx="97" cy="97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 sz="2800">
                <a:latin typeface="新細明體" pitchFamily="18" charset="-120"/>
                <a:ea typeface="新細明體" pitchFamily="18" charset="-120"/>
              </a:endParaRPr>
            </a:p>
          </p:txBody>
        </p:sp>
        <p:sp>
          <p:nvSpPr>
            <p:cNvPr id="32" name="Rectangle 48"/>
            <p:cNvSpPr>
              <a:spLocks noChangeArrowheads="1"/>
            </p:cNvSpPr>
            <p:nvPr/>
          </p:nvSpPr>
          <p:spPr bwMode="auto">
            <a:xfrm>
              <a:off x="5603" y="389"/>
              <a:ext cx="97" cy="96"/>
            </a:xfrm>
            <a:prstGeom prst="rec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 sz="2800">
                <a:latin typeface="新細明體" pitchFamily="18" charset="-120"/>
                <a:ea typeface="新細明體" pitchFamily="18" charset="-120"/>
              </a:endParaRPr>
            </a:p>
          </p:txBody>
        </p:sp>
      </p:grpSp>
      <p:grpSp>
        <p:nvGrpSpPr>
          <p:cNvPr id="33" name="Group 49"/>
          <p:cNvGrpSpPr>
            <a:grpSpLocks/>
          </p:cNvGrpSpPr>
          <p:nvPr/>
        </p:nvGrpSpPr>
        <p:grpSpPr bwMode="auto">
          <a:xfrm>
            <a:off x="8843963" y="433388"/>
            <a:ext cx="173037" cy="173037"/>
            <a:chOff x="5603" y="244"/>
            <a:chExt cx="109" cy="109"/>
          </a:xfrm>
        </p:grpSpPr>
        <p:sp>
          <p:nvSpPr>
            <p:cNvPr id="34" name="Rectangle 50"/>
            <p:cNvSpPr>
              <a:spLocks noChangeArrowheads="1"/>
            </p:cNvSpPr>
            <p:nvPr/>
          </p:nvSpPr>
          <p:spPr bwMode="auto">
            <a:xfrm>
              <a:off x="5615" y="256"/>
              <a:ext cx="97" cy="97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 sz="2800">
                <a:latin typeface="新細明體" pitchFamily="18" charset="-120"/>
                <a:ea typeface="新細明體" pitchFamily="18" charset="-120"/>
              </a:endParaRPr>
            </a:p>
          </p:txBody>
        </p:sp>
        <p:sp>
          <p:nvSpPr>
            <p:cNvPr id="35" name="Rectangle 51"/>
            <p:cNvSpPr>
              <a:spLocks noChangeArrowheads="1"/>
            </p:cNvSpPr>
            <p:nvPr/>
          </p:nvSpPr>
          <p:spPr bwMode="auto">
            <a:xfrm>
              <a:off x="5603" y="244"/>
              <a:ext cx="97" cy="96"/>
            </a:xfrm>
            <a:prstGeom prst="rec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 sz="2800">
                <a:latin typeface="新細明體" pitchFamily="18" charset="-120"/>
                <a:ea typeface="新細明體" pitchFamily="18" charset="-120"/>
              </a:endParaRPr>
            </a:p>
          </p:txBody>
        </p:sp>
      </p:grpSp>
      <p:grpSp>
        <p:nvGrpSpPr>
          <p:cNvPr id="36" name="Group 52"/>
          <p:cNvGrpSpPr>
            <a:grpSpLocks/>
          </p:cNvGrpSpPr>
          <p:nvPr/>
        </p:nvGrpSpPr>
        <p:grpSpPr bwMode="auto">
          <a:xfrm>
            <a:off x="8843963" y="203200"/>
            <a:ext cx="173037" cy="171450"/>
            <a:chOff x="5603" y="99"/>
            <a:chExt cx="109" cy="108"/>
          </a:xfrm>
        </p:grpSpPr>
        <p:sp>
          <p:nvSpPr>
            <p:cNvPr id="37" name="Rectangle 53"/>
            <p:cNvSpPr>
              <a:spLocks noChangeArrowheads="1"/>
            </p:cNvSpPr>
            <p:nvPr/>
          </p:nvSpPr>
          <p:spPr bwMode="auto">
            <a:xfrm>
              <a:off x="5615" y="111"/>
              <a:ext cx="97" cy="96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 sz="2800">
                <a:latin typeface="新細明體" pitchFamily="18" charset="-120"/>
                <a:ea typeface="新細明體" pitchFamily="18" charset="-120"/>
              </a:endParaRPr>
            </a:p>
          </p:txBody>
        </p:sp>
        <p:sp>
          <p:nvSpPr>
            <p:cNvPr id="38" name="Rectangle 54"/>
            <p:cNvSpPr>
              <a:spLocks noChangeArrowheads="1"/>
            </p:cNvSpPr>
            <p:nvPr/>
          </p:nvSpPr>
          <p:spPr bwMode="auto">
            <a:xfrm>
              <a:off x="5603" y="99"/>
              <a:ext cx="97" cy="96"/>
            </a:xfrm>
            <a:prstGeom prst="rec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 sz="2800">
                <a:latin typeface="新細明體" pitchFamily="18" charset="-120"/>
                <a:ea typeface="新細明體" pitchFamily="18" charset="-120"/>
              </a:endParaRPr>
            </a:p>
          </p:txBody>
        </p:sp>
      </p:grpSp>
      <p:grpSp>
        <p:nvGrpSpPr>
          <p:cNvPr id="39" name="Group 55"/>
          <p:cNvGrpSpPr>
            <a:grpSpLocks/>
          </p:cNvGrpSpPr>
          <p:nvPr/>
        </p:nvGrpSpPr>
        <p:grpSpPr bwMode="auto">
          <a:xfrm>
            <a:off x="8613775" y="663575"/>
            <a:ext cx="173038" cy="173038"/>
            <a:chOff x="5458" y="389"/>
            <a:chExt cx="109" cy="109"/>
          </a:xfrm>
        </p:grpSpPr>
        <p:sp>
          <p:nvSpPr>
            <p:cNvPr id="40" name="Rectangle 56"/>
            <p:cNvSpPr>
              <a:spLocks noChangeArrowheads="1"/>
            </p:cNvSpPr>
            <p:nvPr/>
          </p:nvSpPr>
          <p:spPr bwMode="auto">
            <a:xfrm>
              <a:off x="5470" y="401"/>
              <a:ext cx="97" cy="97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 sz="2800">
                <a:latin typeface="新細明體" pitchFamily="18" charset="-120"/>
                <a:ea typeface="新細明體" pitchFamily="18" charset="-120"/>
              </a:endParaRPr>
            </a:p>
          </p:txBody>
        </p:sp>
        <p:sp>
          <p:nvSpPr>
            <p:cNvPr id="41" name="Rectangle 57"/>
            <p:cNvSpPr>
              <a:spLocks noChangeArrowheads="1"/>
            </p:cNvSpPr>
            <p:nvPr/>
          </p:nvSpPr>
          <p:spPr bwMode="auto">
            <a:xfrm>
              <a:off x="5458" y="389"/>
              <a:ext cx="97" cy="96"/>
            </a:xfrm>
            <a:prstGeom prst="rec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 sz="2800">
                <a:latin typeface="新細明體" pitchFamily="18" charset="-120"/>
                <a:ea typeface="新細明體" pitchFamily="18" charset="-120"/>
              </a:endParaRPr>
            </a:p>
          </p:txBody>
        </p:sp>
      </p:grpSp>
      <p:grpSp>
        <p:nvGrpSpPr>
          <p:cNvPr id="42" name="Group 58"/>
          <p:cNvGrpSpPr>
            <a:grpSpLocks/>
          </p:cNvGrpSpPr>
          <p:nvPr/>
        </p:nvGrpSpPr>
        <p:grpSpPr bwMode="auto">
          <a:xfrm>
            <a:off x="8613775" y="433388"/>
            <a:ext cx="173038" cy="173037"/>
            <a:chOff x="5458" y="244"/>
            <a:chExt cx="109" cy="109"/>
          </a:xfrm>
        </p:grpSpPr>
        <p:sp>
          <p:nvSpPr>
            <p:cNvPr id="43" name="Rectangle 59"/>
            <p:cNvSpPr>
              <a:spLocks noChangeArrowheads="1"/>
            </p:cNvSpPr>
            <p:nvPr/>
          </p:nvSpPr>
          <p:spPr bwMode="auto">
            <a:xfrm>
              <a:off x="5470" y="256"/>
              <a:ext cx="97" cy="97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 sz="2800">
                <a:latin typeface="新細明體" pitchFamily="18" charset="-120"/>
                <a:ea typeface="新細明體" pitchFamily="18" charset="-120"/>
              </a:endParaRPr>
            </a:p>
          </p:txBody>
        </p:sp>
        <p:sp>
          <p:nvSpPr>
            <p:cNvPr id="44" name="Rectangle 60"/>
            <p:cNvSpPr>
              <a:spLocks noChangeArrowheads="1"/>
            </p:cNvSpPr>
            <p:nvPr/>
          </p:nvSpPr>
          <p:spPr bwMode="auto">
            <a:xfrm>
              <a:off x="5458" y="244"/>
              <a:ext cx="97" cy="96"/>
            </a:xfrm>
            <a:prstGeom prst="rec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 sz="2800">
                <a:latin typeface="新細明體" pitchFamily="18" charset="-120"/>
                <a:ea typeface="新細明體" pitchFamily="18" charset="-120"/>
              </a:endParaRPr>
            </a:p>
          </p:txBody>
        </p:sp>
      </p:grpSp>
      <p:grpSp>
        <p:nvGrpSpPr>
          <p:cNvPr id="45" name="Group 61"/>
          <p:cNvGrpSpPr>
            <a:grpSpLocks/>
          </p:cNvGrpSpPr>
          <p:nvPr/>
        </p:nvGrpSpPr>
        <p:grpSpPr bwMode="auto">
          <a:xfrm>
            <a:off x="8613775" y="203200"/>
            <a:ext cx="173038" cy="171450"/>
            <a:chOff x="5458" y="99"/>
            <a:chExt cx="109" cy="108"/>
          </a:xfrm>
        </p:grpSpPr>
        <p:sp>
          <p:nvSpPr>
            <p:cNvPr id="46" name="Rectangle 62"/>
            <p:cNvSpPr>
              <a:spLocks noChangeArrowheads="1"/>
            </p:cNvSpPr>
            <p:nvPr/>
          </p:nvSpPr>
          <p:spPr bwMode="auto">
            <a:xfrm>
              <a:off x="5470" y="111"/>
              <a:ext cx="97" cy="96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 sz="2800">
                <a:latin typeface="新細明體" pitchFamily="18" charset="-120"/>
                <a:ea typeface="新細明體" pitchFamily="18" charset="-120"/>
              </a:endParaRPr>
            </a:p>
          </p:txBody>
        </p:sp>
        <p:sp>
          <p:nvSpPr>
            <p:cNvPr id="47" name="Rectangle 63"/>
            <p:cNvSpPr>
              <a:spLocks noChangeArrowheads="1"/>
            </p:cNvSpPr>
            <p:nvPr/>
          </p:nvSpPr>
          <p:spPr bwMode="auto">
            <a:xfrm>
              <a:off x="5458" y="99"/>
              <a:ext cx="97" cy="96"/>
            </a:xfrm>
            <a:prstGeom prst="rec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 sz="2800">
                <a:latin typeface="新細明體" pitchFamily="18" charset="-120"/>
                <a:ea typeface="新細明體" pitchFamily="18" charset="-120"/>
              </a:endParaRPr>
            </a:p>
          </p:txBody>
        </p:sp>
      </p:grpSp>
      <p:grpSp>
        <p:nvGrpSpPr>
          <p:cNvPr id="48" name="Group 64"/>
          <p:cNvGrpSpPr>
            <a:grpSpLocks/>
          </p:cNvGrpSpPr>
          <p:nvPr/>
        </p:nvGrpSpPr>
        <p:grpSpPr bwMode="auto">
          <a:xfrm>
            <a:off x="8383588" y="433388"/>
            <a:ext cx="173037" cy="173037"/>
            <a:chOff x="5313" y="244"/>
            <a:chExt cx="109" cy="109"/>
          </a:xfrm>
        </p:grpSpPr>
        <p:sp>
          <p:nvSpPr>
            <p:cNvPr id="49" name="Rectangle 65"/>
            <p:cNvSpPr>
              <a:spLocks noChangeArrowheads="1"/>
            </p:cNvSpPr>
            <p:nvPr/>
          </p:nvSpPr>
          <p:spPr bwMode="auto">
            <a:xfrm>
              <a:off x="5325" y="256"/>
              <a:ext cx="97" cy="97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 sz="2800">
                <a:latin typeface="新細明體" pitchFamily="18" charset="-120"/>
                <a:ea typeface="新細明體" pitchFamily="18" charset="-120"/>
              </a:endParaRPr>
            </a:p>
          </p:txBody>
        </p:sp>
        <p:sp>
          <p:nvSpPr>
            <p:cNvPr id="50" name="Rectangle 66"/>
            <p:cNvSpPr>
              <a:spLocks noChangeArrowheads="1"/>
            </p:cNvSpPr>
            <p:nvPr/>
          </p:nvSpPr>
          <p:spPr bwMode="auto">
            <a:xfrm>
              <a:off x="5313" y="244"/>
              <a:ext cx="97" cy="96"/>
            </a:xfrm>
            <a:prstGeom prst="rec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 sz="2800">
                <a:latin typeface="新細明體" pitchFamily="18" charset="-120"/>
                <a:ea typeface="新細明體" pitchFamily="18" charset="-120"/>
              </a:endParaRPr>
            </a:p>
          </p:txBody>
        </p:sp>
      </p:grpSp>
      <p:grpSp>
        <p:nvGrpSpPr>
          <p:cNvPr id="51" name="Group 67"/>
          <p:cNvGrpSpPr>
            <a:grpSpLocks/>
          </p:cNvGrpSpPr>
          <p:nvPr/>
        </p:nvGrpSpPr>
        <p:grpSpPr bwMode="auto">
          <a:xfrm>
            <a:off x="8383588" y="203200"/>
            <a:ext cx="173037" cy="171450"/>
            <a:chOff x="5313" y="99"/>
            <a:chExt cx="109" cy="108"/>
          </a:xfrm>
        </p:grpSpPr>
        <p:sp>
          <p:nvSpPr>
            <p:cNvPr id="52" name="Rectangle 68"/>
            <p:cNvSpPr>
              <a:spLocks noChangeArrowheads="1"/>
            </p:cNvSpPr>
            <p:nvPr/>
          </p:nvSpPr>
          <p:spPr bwMode="auto">
            <a:xfrm>
              <a:off x="5325" y="111"/>
              <a:ext cx="97" cy="96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 sz="2800">
                <a:latin typeface="新細明體" pitchFamily="18" charset="-120"/>
                <a:ea typeface="新細明體" pitchFamily="18" charset="-120"/>
              </a:endParaRPr>
            </a:p>
          </p:txBody>
        </p:sp>
        <p:sp>
          <p:nvSpPr>
            <p:cNvPr id="53" name="Rectangle 69"/>
            <p:cNvSpPr>
              <a:spLocks noChangeArrowheads="1"/>
            </p:cNvSpPr>
            <p:nvPr/>
          </p:nvSpPr>
          <p:spPr bwMode="auto">
            <a:xfrm>
              <a:off x="5313" y="99"/>
              <a:ext cx="97" cy="96"/>
            </a:xfrm>
            <a:prstGeom prst="rec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 sz="2800">
                <a:latin typeface="新細明體" pitchFamily="18" charset="-120"/>
                <a:ea typeface="新細明體" pitchFamily="18" charset="-120"/>
              </a:endParaRPr>
            </a:p>
          </p:txBody>
        </p:sp>
      </p:grpSp>
      <p:grpSp>
        <p:nvGrpSpPr>
          <p:cNvPr id="54" name="Group 70"/>
          <p:cNvGrpSpPr>
            <a:grpSpLocks/>
          </p:cNvGrpSpPr>
          <p:nvPr/>
        </p:nvGrpSpPr>
        <p:grpSpPr bwMode="auto">
          <a:xfrm>
            <a:off x="8153400" y="203200"/>
            <a:ext cx="173038" cy="171450"/>
            <a:chOff x="5168" y="99"/>
            <a:chExt cx="109" cy="108"/>
          </a:xfrm>
        </p:grpSpPr>
        <p:sp>
          <p:nvSpPr>
            <p:cNvPr id="55" name="Rectangle 71"/>
            <p:cNvSpPr>
              <a:spLocks noChangeArrowheads="1"/>
            </p:cNvSpPr>
            <p:nvPr/>
          </p:nvSpPr>
          <p:spPr bwMode="auto">
            <a:xfrm>
              <a:off x="5180" y="111"/>
              <a:ext cx="97" cy="96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 sz="2800">
                <a:latin typeface="新細明體" pitchFamily="18" charset="-120"/>
                <a:ea typeface="新細明體" pitchFamily="18" charset="-120"/>
              </a:endParaRPr>
            </a:p>
          </p:txBody>
        </p:sp>
        <p:sp>
          <p:nvSpPr>
            <p:cNvPr id="56" name="Rectangle 72"/>
            <p:cNvSpPr>
              <a:spLocks noChangeArrowheads="1"/>
            </p:cNvSpPr>
            <p:nvPr/>
          </p:nvSpPr>
          <p:spPr bwMode="auto">
            <a:xfrm>
              <a:off x="5168" y="99"/>
              <a:ext cx="97" cy="96"/>
            </a:xfrm>
            <a:prstGeom prst="rec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 sz="2800">
                <a:latin typeface="新細明體" pitchFamily="18" charset="-120"/>
                <a:ea typeface="新細明體" pitchFamily="18" charset="-120"/>
              </a:endParaRPr>
            </a:p>
          </p:txBody>
        </p:sp>
      </p:grpSp>
      <p:pic>
        <p:nvPicPr>
          <p:cNvPr id="57" name="Picture 79" descr="A6-01-4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813" y="133350"/>
            <a:ext cx="67945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882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92600"/>
            <a:ext cx="6400800" cy="1346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mtClean="0">
                <a:solidFill>
                  <a:srgbClr val="0000FF"/>
                </a:solidFill>
              </a:defRPr>
            </a:lvl1pPr>
          </a:lstStyle>
          <a:p>
            <a:r>
              <a:rPr lang="zh-TW" altLang="en-US" smtClean="0"/>
              <a:t>按一下以編輯母片副標題樣式</a:t>
            </a:r>
          </a:p>
        </p:txBody>
      </p:sp>
      <p:sp>
        <p:nvSpPr>
          <p:cNvPr id="5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48869-D029-4462-939E-9438F0135846}" type="datetime1">
              <a:rPr lang="zh-TW" altLang="en-US"/>
              <a:pPr>
                <a:defRPr/>
              </a:pPr>
              <a:t>2016/6/17</a:t>
            </a:fld>
            <a:endParaRPr lang="en-US" altLang="zh-TW"/>
          </a:p>
        </p:txBody>
      </p:sp>
    </p:spTree>
  </p:cSld>
  <p:clrMapOvr>
    <a:masterClrMapping/>
  </p:clrMapOvr>
  <p:transition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6A2C6-2509-4C93-80BF-B8E87C03C6C4}" type="datetime1">
              <a:rPr lang="zh-TW" altLang="en-US"/>
              <a:pPr>
                <a:defRPr/>
              </a:pPr>
              <a:t>2016/6/17</a:t>
            </a:fld>
            <a:endParaRPr lang="en-US" altLang="zh-TW"/>
          </a:p>
        </p:txBody>
      </p:sp>
    </p:spTree>
  </p:cSld>
  <p:clrMapOvr>
    <a:masterClrMapping/>
  </p:clrMapOvr>
  <p:transition>
    <p:blinds/>
    <p:sndAc>
      <p:stSnd>
        <p:snd r:embed="rId1" name="CAMERA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15125" y="115888"/>
            <a:ext cx="2105025" cy="6056312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95288" y="115888"/>
            <a:ext cx="6167437" cy="6056312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A242A-AB7E-4B66-AF92-885073C85595}" type="datetime1">
              <a:rPr lang="zh-TW" altLang="en-US"/>
              <a:pPr>
                <a:defRPr/>
              </a:pPr>
              <a:t>2016/6/17</a:t>
            </a:fld>
            <a:endParaRPr lang="en-US" altLang="zh-TW"/>
          </a:p>
        </p:txBody>
      </p:sp>
    </p:spTree>
  </p:cSld>
  <p:clrMapOvr>
    <a:masterClrMapping/>
  </p:clrMapOvr>
  <p:transition>
    <p:blinds/>
    <p:sndAc>
      <p:stSnd>
        <p:snd r:embed="rId1" name="CAMERA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424862" cy="762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539750" y="1484313"/>
            <a:ext cx="3959225" cy="468788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51375" y="1484313"/>
            <a:ext cx="3959225" cy="468788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F91D6-2B54-4A7E-A333-F3102CBFCDF9}" type="datetime1">
              <a:rPr lang="zh-TW" altLang="en-US"/>
              <a:pPr>
                <a:defRPr/>
              </a:pPr>
              <a:t>2016/6/17</a:t>
            </a:fld>
            <a:endParaRPr lang="en-US" altLang="zh-TW"/>
          </a:p>
        </p:txBody>
      </p:sp>
    </p:spTree>
  </p:cSld>
  <p:clrMapOvr>
    <a:masterClrMapping/>
  </p:clrMapOvr>
  <p:transition>
    <p:blinds/>
    <p:sndAc>
      <p:stSnd>
        <p:snd r:embed="rId1" name="CAMERA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424862" cy="762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539750" y="1484313"/>
            <a:ext cx="8070850" cy="4687887"/>
          </a:xfrm>
        </p:spPr>
        <p:txBody>
          <a:bodyPr/>
          <a:lstStyle/>
          <a:p>
            <a:pPr lvl="0"/>
            <a:r>
              <a:rPr lang="zh-TW" altLang="en-US" noProof="0" smtClean="0"/>
              <a:t>按一下圖示以新增表格</a:t>
            </a:r>
            <a:endParaRPr lang="zh-TW" alt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F2F8C-93E6-415A-B62E-ADCA055B8FC1}" type="datetime1">
              <a:rPr lang="zh-TW" altLang="en-US"/>
              <a:pPr>
                <a:defRPr/>
              </a:pPr>
              <a:t>2016/6/17</a:t>
            </a:fld>
            <a:endParaRPr lang="en-US" altLang="zh-TW"/>
          </a:p>
        </p:txBody>
      </p:sp>
    </p:spTree>
  </p:cSld>
  <p:clrMapOvr>
    <a:masterClrMapping/>
  </p:clrMapOvr>
  <p:transition>
    <p:blinds/>
    <p:sndAc>
      <p:stSnd>
        <p:snd r:embed="rId1" name="CAMERA.WAV"/>
      </p:stSnd>
    </p:sndAc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標題，四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sz="quarter"/>
          </p:nvPr>
        </p:nvSpPr>
        <p:spPr>
          <a:xfrm>
            <a:off x="395288" y="115888"/>
            <a:ext cx="8424862" cy="762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539750" y="1484313"/>
            <a:ext cx="3959225" cy="226695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51375" y="1484313"/>
            <a:ext cx="3959225" cy="226695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539750" y="3903663"/>
            <a:ext cx="3959225" cy="226853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51375" y="3903663"/>
            <a:ext cx="3959225" cy="226853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3E95C-93A2-46AD-89F3-ECB7F46AF84D}" type="datetime1">
              <a:rPr lang="zh-TW" altLang="en-US"/>
              <a:pPr>
                <a:defRPr/>
              </a:pPr>
              <a:t>2016/6/17</a:t>
            </a:fld>
            <a:endParaRPr lang="en-US" altLang="zh-TW"/>
          </a:p>
        </p:txBody>
      </p:sp>
    </p:spTree>
  </p:cSld>
  <p:clrMapOvr>
    <a:masterClrMapping/>
  </p:clrMapOvr>
  <p:transition>
    <p:blinds/>
    <p:sndAc>
      <p:stSnd>
        <p:snd r:embed="rId1" name="CAMERA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69950" y="116632"/>
            <a:ext cx="7231063" cy="763587"/>
          </a:xfrm>
        </p:spPr>
        <p:txBody>
          <a:bodyPr/>
          <a:lstStyle>
            <a:lvl1pPr>
              <a:defRPr>
                <a:solidFill>
                  <a:schemeClr val="accent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pc="100" baseline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 b="0" spc="100" baseline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40F8A-D319-49EE-9984-B44F57682340}" type="datetime1">
              <a:rPr lang="zh-TW" altLang="en-US"/>
              <a:pPr>
                <a:defRPr/>
              </a:pPr>
              <a:t>2016/6/17</a:t>
            </a:fld>
            <a:endParaRPr lang="en-US" altLang="zh-TW"/>
          </a:p>
        </p:txBody>
      </p:sp>
    </p:spTree>
  </p:cSld>
  <p:clrMapOvr>
    <a:masterClrMapping/>
  </p:clrMapOvr>
  <p:transition>
    <p:blinds/>
    <p:sndAc>
      <p:stSnd>
        <p:snd r:embed="rId1" name="CAMERA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86FCC-FD30-489A-924C-4E602FF70756}" type="datetime1">
              <a:rPr lang="zh-TW" altLang="en-US"/>
              <a:pPr>
                <a:defRPr/>
              </a:pPr>
              <a:t>2016/6/17</a:t>
            </a:fld>
            <a:endParaRPr lang="en-US" altLang="zh-TW"/>
          </a:p>
        </p:txBody>
      </p:sp>
    </p:spTree>
  </p:cSld>
  <p:clrMapOvr>
    <a:masterClrMapping/>
  </p:clrMapOvr>
  <p:transition>
    <p:blinds/>
    <p:sndAc>
      <p:stSnd>
        <p:snd r:embed="rId1" name="CAMERA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39750" y="1484313"/>
            <a:ext cx="3959225" cy="46878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51375" y="1484313"/>
            <a:ext cx="3959225" cy="46878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23DD8-F0BF-4339-9FCA-392EE1F46A29}" type="datetime1">
              <a:rPr lang="zh-TW" altLang="en-US"/>
              <a:pPr>
                <a:defRPr/>
              </a:pPr>
              <a:t>2016/6/17</a:t>
            </a:fld>
            <a:endParaRPr lang="en-US" altLang="zh-TW"/>
          </a:p>
        </p:txBody>
      </p:sp>
    </p:spTree>
  </p:cSld>
  <p:clrMapOvr>
    <a:masterClrMapping/>
  </p:clrMapOvr>
  <p:transition>
    <p:blinds/>
    <p:sndAc>
      <p:stSnd>
        <p:snd r:embed="rId1" name="CAMERA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0BDD6-3786-46F0-9E23-7C5E87C17653}" type="datetime1">
              <a:rPr lang="zh-TW" altLang="en-US"/>
              <a:pPr>
                <a:defRPr/>
              </a:pPr>
              <a:t>2016/6/17</a:t>
            </a:fld>
            <a:endParaRPr lang="en-US" altLang="zh-TW"/>
          </a:p>
        </p:txBody>
      </p:sp>
    </p:spTree>
  </p:cSld>
  <p:clrMapOvr>
    <a:masterClrMapping/>
  </p:clrMapOvr>
  <p:transition>
    <p:blinds/>
    <p:sndAc>
      <p:stSnd>
        <p:snd r:embed="rId1" name="CAMERA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105E9-C41E-48FE-9913-AE08D8F757EB}" type="datetime1">
              <a:rPr lang="zh-TW" altLang="en-US"/>
              <a:pPr>
                <a:defRPr/>
              </a:pPr>
              <a:t>2016/6/17</a:t>
            </a:fld>
            <a:endParaRPr lang="en-US" altLang="zh-TW"/>
          </a:p>
        </p:txBody>
      </p:sp>
    </p:spTree>
  </p:cSld>
  <p:clrMapOvr>
    <a:masterClrMapping/>
  </p:clrMapOvr>
  <p:transition>
    <p:blinds/>
    <p:sndAc>
      <p:stSnd>
        <p:snd r:embed="rId1" name="CAMERA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79223-27DA-4F2B-BE0F-AAAC43076EF3}" type="datetime1">
              <a:rPr lang="zh-TW" altLang="en-US"/>
              <a:pPr>
                <a:defRPr/>
              </a:pPr>
              <a:t>2016/6/17</a:t>
            </a:fld>
            <a:endParaRPr lang="en-US" altLang="zh-TW"/>
          </a:p>
        </p:txBody>
      </p:sp>
    </p:spTree>
  </p:cSld>
  <p:clrMapOvr>
    <a:masterClrMapping/>
  </p:clrMapOvr>
  <p:transition>
    <p:blinds/>
    <p:sndAc>
      <p:stSnd>
        <p:snd r:embed="rId1" name="CAMERA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13F45-6F36-4AE1-92C3-6A2BD4D79E77}" type="datetime1">
              <a:rPr lang="zh-TW" altLang="en-US"/>
              <a:pPr>
                <a:defRPr/>
              </a:pPr>
              <a:t>2016/6/17</a:t>
            </a:fld>
            <a:endParaRPr lang="en-US" altLang="zh-TW"/>
          </a:p>
        </p:txBody>
      </p:sp>
    </p:spTree>
  </p:cSld>
  <p:clrMapOvr>
    <a:masterClrMapping/>
  </p:clrMapOvr>
  <p:transition>
    <p:blinds/>
    <p:sndAc>
      <p:stSnd>
        <p:snd r:embed="rId1" name="CAMERA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C6DA4-F8C0-4E4E-B0A9-B8FA503219CC}" type="datetime1">
              <a:rPr lang="zh-TW" altLang="en-US"/>
              <a:pPr>
                <a:defRPr/>
              </a:pPr>
              <a:t>2016/6/17</a:t>
            </a:fld>
            <a:endParaRPr lang="en-US" altLang="zh-TW"/>
          </a:p>
        </p:txBody>
      </p:sp>
    </p:spTree>
  </p:cSld>
  <p:clrMapOvr>
    <a:masterClrMapping/>
  </p:clrMapOvr>
  <p:transition>
    <p:blinds/>
    <p:sndAc>
      <p:stSnd>
        <p:snd r:embed="rId1" name="CAMERA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6" name="Rectangle 42"/>
          <p:cNvSpPr>
            <a:spLocks noChangeArrowheads="1"/>
          </p:cNvSpPr>
          <p:nvPr/>
        </p:nvSpPr>
        <p:spPr bwMode="auto">
          <a:xfrm flipH="1">
            <a:off x="7740650" y="0"/>
            <a:ext cx="1439863" cy="6858000"/>
          </a:xfrm>
          <a:prstGeom prst="rect">
            <a:avLst/>
          </a:prstGeom>
          <a:gradFill rotWithShape="1">
            <a:gsLst>
              <a:gs pos="0">
                <a:srgbClr val="C9E7E9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zh-TW" altLang="en-US" sz="2800"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0"/>
            <a:ext cx="1439863" cy="6858000"/>
          </a:xfrm>
          <a:prstGeom prst="rect">
            <a:avLst/>
          </a:prstGeom>
          <a:gradFill rotWithShape="1">
            <a:gsLst>
              <a:gs pos="0">
                <a:srgbClr val="C9E7E9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zh-TW" altLang="zh-TW" sz="28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4770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fontAlgn="base">
              <a:defRPr sz="1400" b="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</a:lstStyle>
          <a:p>
            <a:pPr>
              <a:defRPr/>
            </a:pPr>
            <a:fld id="{F7AF4940-530E-4244-A92A-13005923B2BE}" type="datetime1">
              <a:rPr lang="zh-TW" altLang="en-US"/>
              <a:pPr>
                <a:defRPr/>
              </a:pPr>
              <a:t>2016/6/17</a:t>
            </a:fld>
            <a:endParaRPr lang="en-US" altLang="zh-TW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57150" y="6400800"/>
            <a:ext cx="23050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>
              <a:buSzPct val="120000"/>
              <a:defRPr/>
            </a:pPr>
            <a:endParaRPr lang="zh-TW" altLang="zh-TW" sz="1000" b="0">
              <a:solidFill>
                <a:srgbClr val="000099"/>
              </a:solidFill>
              <a:latin typeface="Times New Roman" pitchFamily="18" charset="0"/>
              <a:ea typeface="全真中圓體" pitchFamily="49" charset="-120"/>
            </a:endParaRPr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auto">
          <a:xfrm flipV="1">
            <a:off x="857250" y="908720"/>
            <a:ext cx="7416800" cy="0"/>
          </a:xfrm>
          <a:prstGeom prst="line">
            <a:avLst/>
          </a:prstGeom>
          <a:noFill/>
          <a:ln w="28575">
            <a:solidFill>
              <a:srgbClr val="CCCC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zh-TW" altLang="en-US" sz="2800"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69950" y="73125"/>
            <a:ext cx="7231063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zh-TW" altLang="en-US" dirty="0" smtClean="0"/>
          </a:p>
        </p:txBody>
      </p:sp>
      <p:sp>
        <p:nvSpPr>
          <p:cNvPr id="103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1" y="1052736"/>
            <a:ext cx="8634412" cy="5525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171450" y="5810250"/>
            <a:ext cx="152400" cy="15398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 sz="2800"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152400" y="5791200"/>
            <a:ext cx="152400" cy="152400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 sz="2800"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171450" y="6040438"/>
            <a:ext cx="152400" cy="15398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 sz="2800"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152400" y="6021388"/>
            <a:ext cx="152400" cy="152400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 sz="2800"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171450" y="6270625"/>
            <a:ext cx="152400" cy="15398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 sz="2800"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152400" y="6251575"/>
            <a:ext cx="152400" cy="153988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 sz="2800"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171450" y="6500813"/>
            <a:ext cx="152400" cy="15398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 sz="2800"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152400" y="6481763"/>
            <a:ext cx="152400" cy="153987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 sz="2800"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401638" y="6040438"/>
            <a:ext cx="152400" cy="15398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 sz="2800"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auto">
          <a:xfrm>
            <a:off x="382588" y="6021388"/>
            <a:ext cx="152400" cy="152400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 sz="2800"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auto">
          <a:xfrm>
            <a:off x="401638" y="6270625"/>
            <a:ext cx="152400" cy="15398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 sz="2800"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382588" y="6251575"/>
            <a:ext cx="152400" cy="153988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 sz="2800"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401638" y="6500813"/>
            <a:ext cx="152400" cy="15398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 sz="2800"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1059" name="Rectangle 35"/>
          <p:cNvSpPr>
            <a:spLocks noChangeArrowheads="1"/>
          </p:cNvSpPr>
          <p:nvPr/>
        </p:nvSpPr>
        <p:spPr bwMode="auto">
          <a:xfrm>
            <a:off x="382588" y="6481763"/>
            <a:ext cx="152400" cy="153987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 sz="2800"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1060" name="Rectangle 36"/>
          <p:cNvSpPr>
            <a:spLocks noChangeArrowheads="1"/>
          </p:cNvSpPr>
          <p:nvPr/>
        </p:nvSpPr>
        <p:spPr bwMode="auto">
          <a:xfrm>
            <a:off x="630238" y="6270625"/>
            <a:ext cx="153987" cy="15398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 sz="2800"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1061" name="Rectangle 37"/>
          <p:cNvSpPr>
            <a:spLocks noChangeArrowheads="1"/>
          </p:cNvSpPr>
          <p:nvPr/>
        </p:nvSpPr>
        <p:spPr bwMode="auto">
          <a:xfrm>
            <a:off x="611188" y="6251575"/>
            <a:ext cx="153987" cy="153988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 sz="2800"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1062" name="Rectangle 38"/>
          <p:cNvSpPr>
            <a:spLocks noChangeArrowheads="1"/>
          </p:cNvSpPr>
          <p:nvPr/>
        </p:nvSpPr>
        <p:spPr bwMode="auto">
          <a:xfrm>
            <a:off x="630238" y="6500813"/>
            <a:ext cx="153987" cy="15398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 sz="2800"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1063" name="Rectangle 39"/>
          <p:cNvSpPr>
            <a:spLocks noChangeArrowheads="1"/>
          </p:cNvSpPr>
          <p:nvPr/>
        </p:nvSpPr>
        <p:spPr bwMode="auto">
          <a:xfrm>
            <a:off x="611188" y="6481763"/>
            <a:ext cx="153987" cy="153987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 sz="2800"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1064" name="Rectangle 40"/>
          <p:cNvSpPr>
            <a:spLocks noChangeArrowheads="1"/>
          </p:cNvSpPr>
          <p:nvPr/>
        </p:nvSpPr>
        <p:spPr bwMode="auto">
          <a:xfrm>
            <a:off x="860425" y="6500813"/>
            <a:ext cx="153988" cy="15398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 sz="2800"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1065" name="Rectangle 41"/>
          <p:cNvSpPr>
            <a:spLocks noChangeArrowheads="1"/>
          </p:cNvSpPr>
          <p:nvPr/>
        </p:nvSpPr>
        <p:spPr bwMode="auto">
          <a:xfrm>
            <a:off x="841375" y="6481763"/>
            <a:ext cx="153988" cy="153987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 sz="2800">
              <a:latin typeface="新細明體" pitchFamily="18" charset="-120"/>
              <a:ea typeface="新細明體" pitchFamily="18" charset="-120"/>
            </a:endParaRPr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8843963" y="735187"/>
            <a:ext cx="173037" cy="173037"/>
            <a:chOff x="5603" y="534"/>
            <a:chExt cx="109" cy="109"/>
          </a:xfrm>
        </p:grpSpPr>
        <p:sp>
          <p:nvSpPr>
            <p:cNvPr id="1068" name="Rectangle 44"/>
            <p:cNvSpPr>
              <a:spLocks noChangeArrowheads="1"/>
            </p:cNvSpPr>
            <p:nvPr/>
          </p:nvSpPr>
          <p:spPr bwMode="auto">
            <a:xfrm>
              <a:off x="5615" y="546"/>
              <a:ext cx="97" cy="97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 sz="2800">
                <a:latin typeface="新細明體" pitchFamily="18" charset="-120"/>
                <a:ea typeface="新細明體" pitchFamily="18" charset="-120"/>
              </a:endParaRPr>
            </a:p>
          </p:txBody>
        </p:sp>
        <p:sp>
          <p:nvSpPr>
            <p:cNvPr id="1069" name="Rectangle 45"/>
            <p:cNvSpPr>
              <a:spLocks noChangeArrowheads="1"/>
            </p:cNvSpPr>
            <p:nvPr/>
          </p:nvSpPr>
          <p:spPr bwMode="auto">
            <a:xfrm>
              <a:off x="5603" y="534"/>
              <a:ext cx="97" cy="97"/>
            </a:xfrm>
            <a:prstGeom prst="rec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 sz="2800">
                <a:latin typeface="新細明體" pitchFamily="18" charset="-120"/>
                <a:ea typeface="新細明體" pitchFamily="18" charset="-120"/>
              </a:endParaRPr>
            </a:p>
          </p:txBody>
        </p:sp>
      </p:grpSp>
      <p:grpSp>
        <p:nvGrpSpPr>
          <p:cNvPr id="3" name="Group 46"/>
          <p:cNvGrpSpPr>
            <a:grpSpLocks/>
          </p:cNvGrpSpPr>
          <p:nvPr/>
        </p:nvGrpSpPr>
        <p:grpSpPr bwMode="auto">
          <a:xfrm>
            <a:off x="8843963" y="504999"/>
            <a:ext cx="173037" cy="173038"/>
            <a:chOff x="5603" y="389"/>
            <a:chExt cx="109" cy="109"/>
          </a:xfrm>
        </p:grpSpPr>
        <p:sp>
          <p:nvSpPr>
            <p:cNvPr id="1071" name="Rectangle 47"/>
            <p:cNvSpPr>
              <a:spLocks noChangeArrowheads="1"/>
            </p:cNvSpPr>
            <p:nvPr/>
          </p:nvSpPr>
          <p:spPr bwMode="auto">
            <a:xfrm>
              <a:off x="5615" y="401"/>
              <a:ext cx="97" cy="97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 sz="2800">
                <a:latin typeface="新細明體" pitchFamily="18" charset="-120"/>
                <a:ea typeface="新細明體" pitchFamily="18" charset="-120"/>
              </a:endParaRPr>
            </a:p>
          </p:txBody>
        </p:sp>
        <p:sp>
          <p:nvSpPr>
            <p:cNvPr id="1072" name="Rectangle 48"/>
            <p:cNvSpPr>
              <a:spLocks noChangeArrowheads="1"/>
            </p:cNvSpPr>
            <p:nvPr/>
          </p:nvSpPr>
          <p:spPr bwMode="auto">
            <a:xfrm>
              <a:off x="5603" y="389"/>
              <a:ext cx="97" cy="96"/>
            </a:xfrm>
            <a:prstGeom prst="rec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 sz="2800">
                <a:latin typeface="新細明體" pitchFamily="18" charset="-120"/>
                <a:ea typeface="新細明體" pitchFamily="18" charset="-120"/>
              </a:endParaRPr>
            </a:p>
          </p:txBody>
        </p:sp>
      </p:grpSp>
      <p:grpSp>
        <p:nvGrpSpPr>
          <p:cNvPr id="4" name="Group 49"/>
          <p:cNvGrpSpPr>
            <a:grpSpLocks/>
          </p:cNvGrpSpPr>
          <p:nvPr/>
        </p:nvGrpSpPr>
        <p:grpSpPr bwMode="auto">
          <a:xfrm>
            <a:off x="8843963" y="274812"/>
            <a:ext cx="173037" cy="173037"/>
            <a:chOff x="5603" y="244"/>
            <a:chExt cx="109" cy="109"/>
          </a:xfrm>
        </p:grpSpPr>
        <p:sp>
          <p:nvSpPr>
            <p:cNvPr id="1074" name="Rectangle 50"/>
            <p:cNvSpPr>
              <a:spLocks noChangeArrowheads="1"/>
            </p:cNvSpPr>
            <p:nvPr/>
          </p:nvSpPr>
          <p:spPr bwMode="auto">
            <a:xfrm>
              <a:off x="5615" y="256"/>
              <a:ext cx="97" cy="97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 sz="2800">
                <a:latin typeface="新細明體" pitchFamily="18" charset="-120"/>
                <a:ea typeface="新細明體" pitchFamily="18" charset="-120"/>
              </a:endParaRPr>
            </a:p>
          </p:txBody>
        </p:sp>
        <p:sp>
          <p:nvSpPr>
            <p:cNvPr id="1075" name="Rectangle 51"/>
            <p:cNvSpPr>
              <a:spLocks noChangeArrowheads="1"/>
            </p:cNvSpPr>
            <p:nvPr/>
          </p:nvSpPr>
          <p:spPr bwMode="auto">
            <a:xfrm>
              <a:off x="5603" y="244"/>
              <a:ext cx="97" cy="96"/>
            </a:xfrm>
            <a:prstGeom prst="rec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 sz="2800">
                <a:latin typeface="新細明體" pitchFamily="18" charset="-120"/>
                <a:ea typeface="新細明體" pitchFamily="18" charset="-120"/>
              </a:endParaRPr>
            </a:p>
          </p:txBody>
        </p:sp>
      </p:grpSp>
      <p:grpSp>
        <p:nvGrpSpPr>
          <p:cNvPr id="5" name="Group 52"/>
          <p:cNvGrpSpPr>
            <a:grpSpLocks/>
          </p:cNvGrpSpPr>
          <p:nvPr/>
        </p:nvGrpSpPr>
        <p:grpSpPr bwMode="auto">
          <a:xfrm>
            <a:off x="8843963" y="44624"/>
            <a:ext cx="173037" cy="171450"/>
            <a:chOff x="5603" y="99"/>
            <a:chExt cx="109" cy="108"/>
          </a:xfrm>
        </p:grpSpPr>
        <p:sp>
          <p:nvSpPr>
            <p:cNvPr id="1077" name="Rectangle 53"/>
            <p:cNvSpPr>
              <a:spLocks noChangeArrowheads="1"/>
            </p:cNvSpPr>
            <p:nvPr/>
          </p:nvSpPr>
          <p:spPr bwMode="auto">
            <a:xfrm>
              <a:off x="5615" y="111"/>
              <a:ext cx="97" cy="96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 sz="2800">
                <a:latin typeface="新細明體" pitchFamily="18" charset="-120"/>
                <a:ea typeface="新細明體" pitchFamily="18" charset="-120"/>
              </a:endParaRPr>
            </a:p>
          </p:txBody>
        </p:sp>
        <p:sp>
          <p:nvSpPr>
            <p:cNvPr id="1078" name="Rectangle 54"/>
            <p:cNvSpPr>
              <a:spLocks noChangeArrowheads="1"/>
            </p:cNvSpPr>
            <p:nvPr/>
          </p:nvSpPr>
          <p:spPr bwMode="auto">
            <a:xfrm>
              <a:off x="5603" y="99"/>
              <a:ext cx="97" cy="96"/>
            </a:xfrm>
            <a:prstGeom prst="rec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 sz="2800">
                <a:latin typeface="新細明體" pitchFamily="18" charset="-120"/>
                <a:ea typeface="新細明體" pitchFamily="18" charset="-120"/>
              </a:endParaRPr>
            </a:p>
          </p:txBody>
        </p:sp>
      </p:grpSp>
      <p:grpSp>
        <p:nvGrpSpPr>
          <p:cNvPr id="6" name="Group 55"/>
          <p:cNvGrpSpPr>
            <a:grpSpLocks/>
          </p:cNvGrpSpPr>
          <p:nvPr/>
        </p:nvGrpSpPr>
        <p:grpSpPr bwMode="auto">
          <a:xfrm>
            <a:off x="8613775" y="504999"/>
            <a:ext cx="173038" cy="173038"/>
            <a:chOff x="5458" y="389"/>
            <a:chExt cx="109" cy="109"/>
          </a:xfrm>
        </p:grpSpPr>
        <p:sp>
          <p:nvSpPr>
            <p:cNvPr id="1080" name="Rectangle 56"/>
            <p:cNvSpPr>
              <a:spLocks noChangeArrowheads="1"/>
            </p:cNvSpPr>
            <p:nvPr/>
          </p:nvSpPr>
          <p:spPr bwMode="auto">
            <a:xfrm>
              <a:off x="5470" y="401"/>
              <a:ext cx="97" cy="97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 sz="2800">
                <a:latin typeface="新細明體" pitchFamily="18" charset="-120"/>
                <a:ea typeface="新細明體" pitchFamily="18" charset="-120"/>
              </a:endParaRPr>
            </a:p>
          </p:txBody>
        </p:sp>
        <p:sp>
          <p:nvSpPr>
            <p:cNvPr id="1081" name="Rectangle 57"/>
            <p:cNvSpPr>
              <a:spLocks noChangeArrowheads="1"/>
            </p:cNvSpPr>
            <p:nvPr/>
          </p:nvSpPr>
          <p:spPr bwMode="auto">
            <a:xfrm>
              <a:off x="5458" y="389"/>
              <a:ext cx="97" cy="96"/>
            </a:xfrm>
            <a:prstGeom prst="rec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 sz="2800">
                <a:latin typeface="新細明體" pitchFamily="18" charset="-120"/>
                <a:ea typeface="新細明體" pitchFamily="18" charset="-120"/>
              </a:endParaRPr>
            </a:p>
          </p:txBody>
        </p:sp>
      </p:grpSp>
      <p:grpSp>
        <p:nvGrpSpPr>
          <p:cNvPr id="7" name="Group 58"/>
          <p:cNvGrpSpPr>
            <a:grpSpLocks/>
          </p:cNvGrpSpPr>
          <p:nvPr/>
        </p:nvGrpSpPr>
        <p:grpSpPr bwMode="auto">
          <a:xfrm>
            <a:off x="8613775" y="274812"/>
            <a:ext cx="173038" cy="173037"/>
            <a:chOff x="5458" y="244"/>
            <a:chExt cx="109" cy="109"/>
          </a:xfrm>
        </p:grpSpPr>
        <p:sp>
          <p:nvSpPr>
            <p:cNvPr id="1083" name="Rectangle 59"/>
            <p:cNvSpPr>
              <a:spLocks noChangeArrowheads="1"/>
            </p:cNvSpPr>
            <p:nvPr/>
          </p:nvSpPr>
          <p:spPr bwMode="auto">
            <a:xfrm>
              <a:off x="5470" y="256"/>
              <a:ext cx="97" cy="97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 sz="2800">
                <a:latin typeface="新細明體" pitchFamily="18" charset="-120"/>
                <a:ea typeface="新細明體" pitchFamily="18" charset="-120"/>
              </a:endParaRPr>
            </a:p>
          </p:txBody>
        </p:sp>
        <p:sp>
          <p:nvSpPr>
            <p:cNvPr id="1084" name="Rectangle 60"/>
            <p:cNvSpPr>
              <a:spLocks noChangeArrowheads="1"/>
            </p:cNvSpPr>
            <p:nvPr/>
          </p:nvSpPr>
          <p:spPr bwMode="auto">
            <a:xfrm>
              <a:off x="5458" y="244"/>
              <a:ext cx="97" cy="96"/>
            </a:xfrm>
            <a:prstGeom prst="rec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 sz="2800">
                <a:latin typeface="新細明體" pitchFamily="18" charset="-120"/>
                <a:ea typeface="新細明體" pitchFamily="18" charset="-120"/>
              </a:endParaRPr>
            </a:p>
          </p:txBody>
        </p:sp>
      </p:grpSp>
      <p:grpSp>
        <p:nvGrpSpPr>
          <p:cNvPr id="8" name="Group 61"/>
          <p:cNvGrpSpPr>
            <a:grpSpLocks/>
          </p:cNvGrpSpPr>
          <p:nvPr/>
        </p:nvGrpSpPr>
        <p:grpSpPr bwMode="auto">
          <a:xfrm>
            <a:off x="8613775" y="44624"/>
            <a:ext cx="173038" cy="171450"/>
            <a:chOff x="5458" y="99"/>
            <a:chExt cx="109" cy="108"/>
          </a:xfrm>
        </p:grpSpPr>
        <p:sp>
          <p:nvSpPr>
            <p:cNvPr id="1086" name="Rectangle 62"/>
            <p:cNvSpPr>
              <a:spLocks noChangeArrowheads="1"/>
            </p:cNvSpPr>
            <p:nvPr/>
          </p:nvSpPr>
          <p:spPr bwMode="auto">
            <a:xfrm>
              <a:off x="5470" y="111"/>
              <a:ext cx="97" cy="96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 sz="2800">
                <a:latin typeface="新細明體" pitchFamily="18" charset="-120"/>
                <a:ea typeface="新細明體" pitchFamily="18" charset="-120"/>
              </a:endParaRPr>
            </a:p>
          </p:txBody>
        </p:sp>
        <p:sp>
          <p:nvSpPr>
            <p:cNvPr id="1087" name="Rectangle 63"/>
            <p:cNvSpPr>
              <a:spLocks noChangeArrowheads="1"/>
            </p:cNvSpPr>
            <p:nvPr/>
          </p:nvSpPr>
          <p:spPr bwMode="auto">
            <a:xfrm>
              <a:off x="5458" y="99"/>
              <a:ext cx="97" cy="96"/>
            </a:xfrm>
            <a:prstGeom prst="rec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 sz="2800">
                <a:latin typeface="新細明體" pitchFamily="18" charset="-120"/>
                <a:ea typeface="新細明體" pitchFamily="18" charset="-120"/>
              </a:endParaRPr>
            </a:p>
          </p:txBody>
        </p:sp>
      </p:grpSp>
      <p:grpSp>
        <p:nvGrpSpPr>
          <p:cNvPr id="9" name="Group 64"/>
          <p:cNvGrpSpPr>
            <a:grpSpLocks/>
          </p:cNvGrpSpPr>
          <p:nvPr/>
        </p:nvGrpSpPr>
        <p:grpSpPr bwMode="auto">
          <a:xfrm>
            <a:off x="8383588" y="274812"/>
            <a:ext cx="173037" cy="173037"/>
            <a:chOff x="5313" y="244"/>
            <a:chExt cx="109" cy="109"/>
          </a:xfrm>
        </p:grpSpPr>
        <p:sp>
          <p:nvSpPr>
            <p:cNvPr id="1089" name="Rectangle 65"/>
            <p:cNvSpPr>
              <a:spLocks noChangeArrowheads="1"/>
            </p:cNvSpPr>
            <p:nvPr/>
          </p:nvSpPr>
          <p:spPr bwMode="auto">
            <a:xfrm>
              <a:off x="5325" y="256"/>
              <a:ext cx="97" cy="97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 sz="2800">
                <a:latin typeface="新細明體" pitchFamily="18" charset="-120"/>
                <a:ea typeface="新細明體" pitchFamily="18" charset="-120"/>
              </a:endParaRPr>
            </a:p>
          </p:txBody>
        </p:sp>
        <p:sp>
          <p:nvSpPr>
            <p:cNvPr id="1090" name="Rectangle 66"/>
            <p:cNvSpPr>
              <a:spLocks noChangeArrowheads="1"/>
            </p:cNvSpPr>
            <p:nvPr/>
          </p:nvSpPr>
          <p:spPr bwMode="auto">
            <a:xfrm>
              <a:off x="5313" y="244"/>
              <a:ext cx="97" cy="96"/>
            </a:xfrm>
            <a:prstGeom prst="rec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 sz="2800">
                <a:latin typeface="新細明體" pitchFamily="18" charset="-120"/>
                <a:ea typeface="新細明體" pitchFamily="18" charset="-120"/>
              </a:endParaRPr>
            </a:p>
          </p:txBody>
        </p:sp>
      </p:grpSp>
      <p:grpSp>
        <p:nvGrpSpPr>
          <p:cNvPr id="10" name="Group 67"/>
          <p:cNvGrpSpPr>
            <a:grpSpLocks/>
          </p:cNvGrpSpPr>
          <p:nvPr/>
        </p:nvGrpSpPr>
        <p:grpSpPr bwMode="auto">
          <a:xfrm>
            <a:off x="8383588" y="44624"/>
            <a:ext cx="173037" cy="171450"/>
            <a:chOff x="5313" y="99"/>
            <a:chExt cx="109" cy="108"/>
          </a:xfrm>
        </p:grpSpPr>
        <p:sp>
          <p:nvSpPr>
            <p:cNvPr id="1092" name="Rectangle 68"/>
            <p:cNvSpPr>
              <a:spLocks noChangeArrowheads="1"/>
            </p:cNvSpPr>
            <p:nvPr/>
          </p:nvSpPr>
          <p:spPr bwMode="auto">
            <a:xfrm>
              <a:off x="5325" y="111"/>
              <a:ext cx="97" cy="96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 sz="2800">
                <a:latin typeface="新細明體" pitchFamily="18" charset="-120"/>
                <a:ea typeface="新細明體" pitchFamily="18" charset="-120"/>
              </a:endParaRPr>
            </a:p>
          </p:txBody>
        </p:sp>
        <p:sp>
          <p:nvSpPr>
            <p:cNvPr id="1093" name="Rectangle 69"/>
            <p:cNvSpPr>
              <a:spLocks noChangeArrowheads="1"/>
            </p:cNvSpPr>
            <p:nvPr/>
          </p:nvSpPr>
          <p:spPr bwMode="auto">
            <a:xfrm>
              <a:off x="5313" y="99"/>
              <a:ext cx="97" cy="96"/>
            </a:xfrm>
            <a:prstGeom prst="rec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 sz="2800">
                <a:latin typeface="新細明體" pitchFamily="18" charset="-120"/>
                <a:ea typeface="新細明體" pitchFamily="18" charset="-120"/>
              </a:endParaRPr>
            </a:p>
          </p:txBody>
        </p:sp>
      </p:grpSp>
      <p:grpSp>
        <p:nvGrpSpPr>
          <p:cNvPr id="11" name="Group 70"/>
          <p:cNvGrpSpPr>
            <a:grpSpLocks/>
          </p:cNvGrpSpPr>
          <p:nvPr/>
        </p:nvGrpSpPr>
        <p:grpSpPr bwMode="auto">
          <a:xfrm>
            <a:off x="8153400" y="44624"/>
            <a:ext cx="173038" cy="171450"/>
            <a:chOff x="5168" y="99"/>
            <a:chExt cx="109" cy="108"/>
          </a:xfrm>
        </p:grpSpPr>
        <p:sp>
          <p:nvSpPr>
            <p:cNvPr id="1095" name="Rectangle 71"/>
            <p:cNvSpPr>
              <a:spLocks noChangeArrowheads="1"/>
            </p:cNvSpPr>
            <p:nvPr/>
          </p:nvSpPr>
          <p:spPr bwMode="auto">
            <a:xfrm>
              <a:off x="5180" y="111"/>
              <a:ext cx="97" cy="96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 sz="2800">
                <a:latin typeface="新細明體" pitchFamily="18" charset="-120"/>
                <a:ea typeface="新細明體" pitchFamily="18" charset="-120"/>
              </a:endParaRPr>
            </a:p>
          </p:txBody>
        </p:sp>
        <p:sp>
          <p:nvSpPr>
            <p:cNvPr id="1096" name="Rectangle 72"/>
            <p:cNvSpPr>
              <a:spLocks noChangeArrowheads="1"/>
            </p:cNvSpPr>
            <p:nvPr/>
          </p:nvSpPr>
          <p:spPr bwMode="auto">
            <a:xfrm>
              <a:off x="5168" y="99"/>
              <a:ext cx="97" cy="96"/>
            </a:xfrm>
            <a:prstGeom prst="rec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 sz="2800">
                <a:latin typeface="新細明體" pitchFamily="18" charset="-120"/>
                <a:ea typeface="新細明體" pitchFamily="18" charset="-120"/>
              </a:endParaRPr>
            </a:p>
          </p:txBody>
        </p:sp>
      </p:grpSp>
      <p:pic>
        <p:nvPicPr>
          <p:cNvPr id="12" name="Picture 79" descr="A6-01-4B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50813" y="133350"/>
            <a:ext cx="67945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11" name="Rectangle 67"/>
          <p:cNvSpPr>
            <a:spLocks noChangeArrowheads="1"/>
          </p:cNvSpPr>
          <p:nvPr/>
        </p:nvSpPr>
        <p:spPr bwMode="auto">
          <a:xfrm>
            <a:off x="6934200" y="64770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r">
              <a:defRPr/>
            </a:pPr>
            <a:r>
              <a:rPr lang="zh-TW" altLang="en-US" sz="1200" b="0">
                <a:solidFill>
                  <a:srgbClr val="000099"/>
                </a:solidFill>
                <a:latin typeface="Times New Roman" pitchFamily="18" charset="0"/>
                <a:ea typeface="全真古印體" pitchFamily="49" charset="-120"/>
              </a:rPr>
              <a:t> </a:t>
            </a:r>
            <a:fld id="{A46A57B2-D228-4E4A-8FC3-E5641036A7A7}" type="slidenum">
              <a:rPr lang="zh-TW" altLang="en-US" sz="1400">
                <a:solidFill>
                  <a:srgbClr val="000099"/>
                </a:solidFill>
                <a:latin typeface="Times New Roman" pitchFamily="18" charset="0"/>
                <a:ea typeface="全真古印體" pitchFamily="49" charset="-120"/>
              </a:rPr>
              <a:pPr algn="r">
                <a:defRPr/>
              </a:pPr>
              <a:t>‹#›</a:t>
            </a:fld>
            <a:endParaRPr lang="en-US" altLang="zh-TW" sz="1400">
              <a:solidFill>
                <a:schemeClr val="tx2"/>
              </a:solidFill>
              <a:latin typeface="Times New Roman" pitchFamily="18" charset="0"/>
              <a:ea typeface="全真古印體" pitchFamily="49" charset="-12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</p:sldLayoutIdLst>
  <p:transition>
    <p:blinds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FF66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FF6600"/>
          </a:solidFill>
          <a:latin typeface="Times New Roman" pitchFamily="18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FF6600"/>
          </a:solidFill>
          <a:latin typeface="Times New Roman" pitchFamily="18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FF6600"/>
          </a:solidFill>
          <a:latin typeface="Times New Roman" pitchFamily="18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FF6600"/>
          </a:solidFill>
          <a:latin typeface="Times New Roman" pitchFamily="18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FF6600"/>
          </a:solidFill>
          <a:latin typeface="Times New Roman" pitchFamily="18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FF6600"/>
          </a:solidFill>
          <a:latin typeface="Times New Roman" pitchFamily="18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FF6600"/>
          </a:solidFill>
          <a:latin typeface="Times New Roman" pitchFamily="18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FF6600"/>
          </a:solidFill>
          <a:latin typeface="Times New Roman" pitchFamily="18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SzPct val="70000"/>
        <a:buFont typeface="Wingdings" pitchFamily="2" charset="2"/>
        <a:buChar char="u"/>
        <a:defRPr kumimoji="1" sz="2800" b="1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SzPct val="80000"/>
        <a:buFont typeface="Wingdings" pitchFamily="2" charset="2"/>
        <a:buChar char="Ø"/>
        <a:defRPr kumimoji="1" sz="2400" b="1">
          <a:solidFill>
            <a:srgbClr val="008000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l"/>
        <a:defRPr kumimoji="1" sz="2000" b="1">
          <a:solidFill>
            <a:srgbClr val="000099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 b="1">
          <a:solidFill>
            <a:srgbClr val="FF6600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1400" b="1">
          <a:solidFill>
            <a:srgbClr val="3333FF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400" b="1">
          <a:solidFill>
            <a:srgbClr val="000099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400" b="1">
          <a:solidFill>
            <a:srgbClr val="000099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400" b="1">
          <a:solidFill>
            <a:srgbClr val="000099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400" b="1">
          <a:solidFill>
            <a:srgbClr val="000099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026"/>
          <p:cNvSpPr>
            <a:spLocks noGrp="1" noChangeArrowheads="1"/>
          </p:cNvSpPr>
          <p:nvPr>
            <p:ph type="ctrTitle" idx="4294967295"/>
          </p:nvPr>
        </p:nvSpPr>
        <p:spPr>
          <a:xfrm>
            <a:off x="142844" y="1857364"/>
            <a:ext cx="8715436" cy="2232025"/>
          </a:xfrm>
        </p:spPr>
        <p:txBody>
          <a:bodyPr/>
          <a:lstStyle/>
          <a:p>
            <a:pPr eaLnBrk="1" hangingPunct="1"/>
            <a:r>
              <a:rPr kumimoji="0" lang="zh-TW" altLang="en-US" sz="4400" dirty="0" smtClean="0">
                <a:solidFill>
                  <a:srgbClr val="FF3300"/>
                </a:solidFill>
              </a:rPr>
              <a:t>誘發創新的彈性化頻譜管理新機制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3188" y="4697412"/>
            <a:ext cx="6400800" cy="1611907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zh-TW" altLang="en-US" dirty="0" smtClean="0">
                <a:solidFill>
                  <a:srgbClr val="0000FF"/>
                </a:solidFill>
              </a:rPr>
              <a:t>與談人：通傳會綜合規劃處王德威</a:t>
            </a:r>
            <a:endParaRPr lang="en-US" altLang="zh-TW" dirty="0" smtClean="0">
              <a:solidFill>
                <a:srgbClr val="0000FF"/>
              </a:solidFill>
            </a:endParaRPr>
          </a:p>
          <a:p>
            <a:pPr marL="0" indent="0" algn="ctr" eaLnBrk="1" hangingPunct="1">
              <a:buNone/>
            </a:pPr>
            <a:r>
              <a:rPr lang="en-US" altLang="zh-TW" dirty="0" smtClean="0">
                <a:solidFill>
                  <a:srgbClr val="0000FF"/>
                </a:solidFill>
              </a:rPr>
              <a:t>105</a:t>
            </a:r>
            <a:r>
              <a:rPr lang="zh-TW" altLang="en-US" dirty="0" smtClean="0">
                <a:solidFill>
                  <a:srgbClr val="0000FF"/>
                </a:solidFill>
              </a:rPr>
              <a:t>年</a:t>
            </a:r>
            <a:r>
              <a:rPr lang="en-US" altLang="zh-TW" dirty="0" smtClean="0">
                <a:solidFill>
                  <a:srgbClr val="0000FF"/>
                </a:solidFill>
              </a:rPr>
              <a:t>6</a:t>
            </a:r>
            <a:r>
              <a:rPr lang="zh-TW" altLang="en-US" dirty="0" smtClean="0">
                <a:solidFill>
                  <a:srgbClr val="0000FF"/>
                </a:solidFill>
              </a:rPr>
              <a:t>月</a:t>
            </a:r>
            <a:r>
              <a:rPr lang="en-US" altLang="zh-TW" dirty="0" smtClean="0">
                <a:solidFill>
                  <a:srgbClr val="0000FF"/>
                </a:solidFill>
              </a:rPr>
              <a:t>18</a:t>
            </a:r>
            <a:r>
              <a:rPr lang="zh-TW" altLang="en-US" dirty="0" smtClean="0">
                <a:solidFill>
                  <a:srgbClr val="0000FF"/>
                </a:solidFill>
              </a:rPr>
              <a:t>日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7458622" cy="763587"/>
          </a:xfrm>
        </p:spPr>
        <p:txBody>
          <a:bodyPr/>
          <a:lstStyle/>
          <a:p>
            <a:r>
              <a:rPr lang="zh-TW" altLang="en-US" kern="1200" dirty="0" smtClean="0">
                <a:solidFill>
                  <a:srgbClr val="FF3300"/>
                </a:solidFill>
                <a:cs typeface="+mn-cs"/>
              </a:rPr>
              <a:t>導讀</a:t>
            </a:r>
            <a:r>
              <a:rPr lang="zh-TW" altLang="en-US" kern="1200" dirty="0">
                <a:solidFill>
                  <a:srgbClr val="FF3300"/>
                </a:solidFill>
                <a:cs typeface="+mn-cs"/>
              </a:rPr>
              <a:t>與評</a:t>
            </a:r>
            <a:r>
              <a:rPr lang="zh-TW" altLang="en-US" kern="1200" dirty="0" smtClean="0">
                <a:solidFill>
                  <a:srgbClr val="FF3300"/>
                </a:solidFill>
                <a:cs typeface="+mn-cs"/>
              </a:rPr>
              <a:t>析</a:t>
            </a:r>
            <a:r>
              <a:rPr lang="en-US" altLang="zh-TW" kern="1200" dirty="0" smtClean="0">
                <a:solidFill>
                  <a:srgbClr val="FF3300"/>
                </a:solidFill>
                <a:cs typeface="+mn-cs"/>
              </a:rPr>
              <a:t>-</a:t>
            </a:r>
            <a:r>
              <a:rPr lang="zh-TW" altLang="en-US" kern="1200" dirty="0" smtClean="0">
                <a:solidFill>
                  <a:srgbClr val="FF3300"/>
                </a:solidFill>
                <a:cs typeface="+mn-cs"/>
              </a:rPr>
              <a:t>無線電波法律性質</a:t>
            </a:r>
            <a:r>
              <a:rPr lang="en-US" altLang="zh-TW" kern="1200" dirty="0" smtClean="0">
                <a:solidFill>
                  <a:srgbClr val="FF3300"/>
                </a:solidFill>
                <a:cs typeface="+mn-cs"/>
              </a:rPr>
              <a:t>(3/5)</a:t>
            </a:r>
            <a:endParaRPr lang="zh-TW" altLang="en-US" kern="1200" dirty="0" smtClean="0">
              <a:solidFill>
                <a:srgbClr val="FF3300"/>
              </a:solidFill>
              <a:cs typeface="+mn-cs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484784"/>
            <a:ext cx="8424936" cy="4896544"/>
          </a:xfrm>
        </p:spPr>
        <p:txBody>
          <a:bodyPr/>
          <a:lstStyle/>
          <a:p>
            <a:pPr lvl="2"/>
            <a:r>
              <a:rPr lang="zh-TW" altLang="en-US" kern="1200" dirty="0" smtClean="0">
                <a:solidFill>
                  <a:srgbClr val="0000CC"/>
                </a:solidFill>
              </a:rPr>
              <a:t>強調電波屬公共資源應有效利用</a:t>
            </a:r>
            <a:endParaRPr lang="en-US" altLang="zh-TW" kern="1200" dirty="0" smtClean="0">
              <a:solidFill>
                <a:srgbClr val="0000CC"/>
              </a:solidFill>
            </a:endParaRPr>
          </a:p>
          <a:p>
            <a:pPr lvl="3"/>
            <a:r>
              <a:rPr lang="zh-TW" altLang="en-US" sz="2000" kern="1200" dirty="0"/>
              <a:t>依電波法第</a:t>
            </a:r>
            <a:r>
              <a:rPr lang="en-US" altLang="zh-TW" sz="2000" kern="1200" dirty="0"/>
              <a:t>1</a:t>
            </a:r>
            <a:r>
              <a:rPr lang="zh-TW" altLang="en-US" sz="2000" kern="1200" dirty="0"/>
              <a:t>條立法</a:t>
            </a:r>
            <a:r>
              <a:rPr lang="zh-TW" altLang="en-US" sz="2000" kern="1200" dirty="0" smtClean="0"/>
              <a:t>意旨</a:t>
            </a:r>
            <a:endParaRPr lang="en-US" altLang="zh-TW" sz="2000" kern="1200" dirty="0" smtClean="0"/>
          </a:p>
          <a:p>
            <a:pPr lvl="3"/>
            <a:r>
              <a:rPr lang="zh-TW" altLang="en-US" sz="2000" kern="1200" dirty="0" smtClean="0"/>
              <a:t>強化電波使用者之公共義務及社會責任</a:t>
            </a:r>
            <a:endParaRPr lang="en-US" altLang="zh-TW" sz="2000" kern="1200" dirty="0" smtClean="0"/>
          </a:p>
          <a:p>
            <a:pPr lvl="3"/>
            <a:r>
              <a:rPr lang="zh-TW" altLang="en-US" sz="2000" kern="1200" dirty="0" smtClean="0"/>
              <a:t>兩大改革方向</a:t>
            </a:r>
            <a:endParaRPr lang="en-US" altLang="zh-TW" sz="2000" kern="1200" dirty="0" smtClean="0"/>
          </a:p>
          <a:p>
            <a:pPr lvl="4"/>
            <a:r>
              <a:rPr lang="zh-TW" altLang="en-US" sz="1800" kern="1200" dirty="0" smtClean="0"/>
              <a:t>應儘量開放國民免經許可「直接」使用之頻帶與無線設備</a:t>
            </a:r>
            <a:endParaRPr lang="en-US" altLang="zh-TW" sz="1800" kern="1200" dirty="0" smtClean="0"/>
          </a:p>
          <a:p>
            <a:pPr lvl="4"/>
            <a:r>
              <a:rPr lang="zh-TW" altLang="en-US" sz="1800" kern="1200" dirty="0" smtClean="0"/>
              <a:t>要求業者導入最新技術、壓縮使用頻寬、與他電波使用者協力</a:t>
            </a:r>
            <a:endParaRPr lang="en-US" altLang="zh-TW" sz="1800" kern="1200" dirty="0" smtClean="0"/>
          </a:p>
          <a:p>
            <a:pPr lvl="1"/>
            <a:r>
              <a:rPr lang="zh-TW" altLang="en-US" kern="1200" dirty="0"/>
              <a:t>論文</a:t>
            </a:r>
            <a:r>
              <a:rPr lang="zh-TW" altLang="en-US" kern="1200" dirty="0" smtClean="0"/>
              <a:t>對基礎資源法評析</a:t>
            </a:r>
            <a:endParaRPr lang="en-US" altLang="zh-TW" kern="1200" dirty="0" smtClean="0"/>
          </a:p>
          <a:p>
            <a:pPr lvl="2"/>
            <a:r>
              <a:rPr lang="zh-TW" altLang="en-US" kern="1200" dirty="0" smtClean="0"/>
              <a:t>肯定與電信法一分為二</a:t>
            </a:r>
            <a:endParaRPr lang="en-US" altLang="zh-TW" kern="1200" dirty="0" smtClean="0"/>
          </a:p>
          <a:p>
            <a:pPr lvl="3"/>
            <a:r>
              <a:rPr lang="zh-TW" altLang="en-US" sz="2000" kern="1200" dirty="0"/>
              <a:t>從而電波監理有獨自管制層級</a:t>
            </a:r>
            <a:endParaRPr lang="en-US" altLang="zh-TW" sz="2000" kern="1200" dirty="0"/>
          </a:p>
          <a:p>
            <a:pPr lvl="3"/>
            <a:r>
              <a:rPr lang="zh-TW" altLang="en-US" sz="2000" kern="1200" dirty="0"/>
              <a:t>有助釐清人民利用電波法律</a:t>
            </a:r>
            <a:r>
              <a:rPr lang="zh-TW" altLang="en-US" sz="2000" kern="1200" dirty="0" smtClean="0"/>
              <a:t>地位</a:t>
            </a:r>
            <a:endParaRPr lang="en-US" altLang="zh-TW" sz="2000" kern="1200" dirty="0" smtClean="0"/>
          </a:p>
          <a:p>
            <a:pPr marL="756000" indent="-468000">
              <a:lnSpc>
                <a:spcPts val="3000"/>
              </a:lnSpc>
              <a:buNone/>
            </a:pPr>
            <a:endParaRPr lang="en-US" altLang="zh-TW" sz="2400" kern="1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標楷體" pitchFamily="65" charset="-120"/>
            </a:endParaRPr>
          </a:p>
          <a:p>
            <a:pPr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73877149"/>
      </p:ext>
    </p:extLst>
  </p:cSld>
  <p:clrMapOvr>
    <a:masterClrMapping/>
  </p:clrMapOvr>
  <p:transition>
    <p:blinds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7458622" cy="763587"/>
          </a:xfrm>
        </p:spPr>
        <p:txBody>
          <a:bodyPr/>
          <a:lstStyle/>
          <a:p>
            <a:r>
              <a:rPr lang="zh-TW" altLang="en-US" kern="1200" dirty="0" smtClean="0">
                <a:solidFill>
                  <a:srgbClr val="FF3300"/>
                </a:solidFill>
                <a:cs typeface="+mn-cs"/>
              </a:rPr>
              <a:t>導讀</a:t>
            </a:r>
            <a:r>
              <a:rPr lang="zh-TW" altLang="en-US" kern="1200" dirty="0">
                <a:solidFill>
                  <a:srgbClr val="FF3300"/>
                </a:solidFill>
                <a:cs typeface="+mn-cs"/>
              </a:rPr>
              <a:t>與評</a:t>
            </a:r>
            <a:r>
              <a:rPr lang="zh-TW" altLang="en-US" kern="1200" dirty="0" smtClean="0">
                <a:solidFill>
                  <a:srgbClr val="FF3300"/>
                </a:solidFill>
                <a:cs typeface="+mn-cs"/>
              </a:rPr>
              <a:t>析</a:t>
            </a:r>
            <a:r>
              <a:rPr lang="en-US" altLang="zh-TW" kern="1200" dirty="0" smtClean="0">
                <a:solidFill>
                  <a:srgbClr val="FF3300"/>
                </a:solidFill>
                <a:cs typeface="+mn-cs"/>
              </a:rPr>
              <a:t>-</a:t>
            </a:r>
            <a:r>
              <a:rPr lang="zh-TW" altLang="en-US" kern="1200" dirty="0" smtClean="0">
                <a:solidFill>
                  <a:srgbClr val="FF3300"/>
                </a:solidFill>
                <a:cs typeface="+mn-cs"/>
              </a:rPr>
              <a:t>無線電波法律性質</a:t>
            </a:r>
            <a:r>
              <a:rPr lang="en-US" altLang="zh-TW" kern="1200" dirty="0" smtClean="0">
                <a:solidFill>
                  <a:srgbClr val="FF3300"/>
                </a:solidFill>
                <a:cs typeface="+mn-cs"/>
              </a:rPr>
              <a:t>(4/5)</a:t>
            </a:r>
            <a:endParaRPr lang="zh-TW" altLang="en-US" kern="1200" dirty="0" smtClean="0">
              <a:solidFill>
                <a:srgbClr val="FF3300"/>
              </a:solidFill>
              <a:cs typeface="+mn-cs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268760"/>
            <a:ext cx="7704856" cy="4680520"/>
          </a:xfrm>
        </p:spPr>
        <p:txBody>
          <a:bodyPr/>
          <a:lstStyle/>
          <a:p>
            <a:pPr lvl="2"/>
            <a:r>
              <a:rPr lang="zh-TW" altLang="en-US" kern="1200" dirty="0" smtClean="0"/>
              <a:t>為</a:t>
            </a:r>
            <a:r>
              <a:rPr lang="zh-TW" altLang="en-US" kern="1200" dirty="0"/>
              <a:t>進步立法</a:t>
            </a:r>
            <a:endParaRPr lang="en-US" altLang="zh-TW" kern="1200" dirty="0"/>
          </a:p>
          <a:p>
            <a:pPr lvl="3"/>
            <a:r>
              <a:rPr lang="zh-TW" altLang="en-US" sz="2000" kern="1200" dirty="0"/>
              <a:t>開放電波供人民一般使用之基本方向</a:t>
            </a:r>
            <a:endParaRPr lang="en-US" altLang="zh-TW" sz="2000" kern="1200" dirty="0"/>
          </a:p>
          <a:p>
            <a:pPr lvl="3"/>
            <a:r>
              <a:rPr lang="zh-TW" altLang="en-US" sz="2000" kern="1200" dirty="0"/>
              <a:t>排除預算法，由主管機關取回裁量</a:t>
            </a:r>
            <a:r>
              <a:rPr lang="zh-TW" altLang="en-US" sz="2000" kern="1200" dirty="0" smtClean="0"/>
              <a:t>權限</a:t>
            </a:r>
            <a:endParaRPr lang="en-US" altLang="zh-TW" sz="2000" kern="1200" dirty="0" smtClean="0"/>
          </a:p>
          <a:p>
            <a:pPr lvl="3"/>
            <a:r>
              <a:rPr lang="zh-TW" altLang="en-US" sz="2000" kern="1200" dirty="0" smtClean="0"/>
              <a:t>基於公眾監理下的市場機制，引入誘因式拍制度及頻率改配制度。</a:t>
            </a:r>
            <a:endParaRPr lang="en-US" altLang="zh-TW" sz="2000" kern="1200" dirty="0"/>
          </a:p>
          <a:p>
            <a:pPr lvl="2"/>
            <a:r>
              <a:rPr lang="zh-TW" altLang="en-US" kern="1200" dirty="0" smtClean="0">
                <a:solidFill>
                  <a:srgbClr val="0000CC"/>
                </a:solidFill>
              </a:rPr>
              <a:t>未進一步規範一般使用之法律地位</a:t>
            </a:r>
            <a:endParaRPr lang="en-US" altLang="zh-TW" kern="1200" dirty="0" smtClean="0">
              <a:solidFill>
                <a:srgbClr val="0000CC"/>
              </a:solidFill>
            </a:endParaRPr>
          </a:p>
          <a:p>
            <a:pPr lvl="3"/>
            <a:r>
              <a:rPr lang="zh-TW" altLang="en-US" sz="2000" kern="1200" dirty="0"/>
              <a:t>管制架構仍以個別許可為原則</a:t>
            </a:r>
            <a:endParaRPr lang="en-US" altLang="zh-TW" sz="2000" kern="1200" dirty="0"/>
          </a:p>
          <a:p>
            <a:pPr lvl="3"/>
            <a:r>
              <a:rPr lang="zh-TW" altLang="en-US" sz="2000" kern="1200" dirty="0" smtClean="0"/>
              <a:t>特別情況下指定特定頻段供國民和諧共用</a:t>
            </a:r>
            <a:endParaRPr lang="en-US" altLang="zh-TW" sz="2000" kern="1200" dirty="0"/>
          </a:p>
          <a:p>
            <a:pPr lvl="2"/>
            <a:r>
              <a:rPr lang="zh-TW" altLang="en-US" kern="1200" dirty="0" smtClean="0">
                <a:solidFill>
                  <a:srgbClr val="0000CC"/>
                </a:solidFill>
              </a:rPr>
              <a:t>未細分特別使用與許可使用</a:t>
            </a:r>
            <a:endParaRPr lang="en-US" altLang="zh-TW" kern="1200" dirty="0" smtClean="0">
              <a:solidFill>
                <a:srgbClr val="0000CC"/>
              </a:solidFill>
            </a:endParaRPr>
          </a:p>
          <a:p>
            <a:pPr lvl="3"/>
            <a:r>
              <a:rPr lang="zh-TW" altLang="en-US" sz="2000" kern="1200" dirty="0" smtClean="0"/>
              <a:t>電信及廣電為特別使用，專用為許可使用</a:t>
            </a:r>
            <a:endParaRPr lang="en-US" altLang="zh-TW" sz="2000" kern="1200" dirty="0" smtClean="0"/>
          </a:p>
          <a:p>
            <a:pPr lvl="3"/>
            <a:r>
              <a:rPr lang="zh-TW" altLang="en-US" sz="2000" kern="1200" dirty="0" smtClean="0"/>
              <a:t>許可使用可再分公務許可使用與人民許可使用</a:t>
            </a:r>
            <a:endParaRPr lang="en-US" altLang="zh-TW" sz="2000" kern="1200" dirty="0" smtClean="0"/>
          </a:p>
          <a:p>
            <a:pPr lvl="3"/>
            <a:r>
              <a:rPr lang="zh-TW" altLang="en-US" sz="2000" kern="1200" dirty="0" smtClean="0"/>
              <a:t>明確劃分不同權利義務</a:t>
            </a:r>
            <a:endParaRPr lang="en-US" altLang="zh-TW" sz="2000" kern="1200" dirty="0"/>
          </a:p>
          <a:p>
            <a:pPr>
              <a:buNone/>
            </a:pPr>
            <a:r>
              <a:rPr lang="zh-TW" altLang="en-US" sz="3200" kern="1200" dirty="0" smtClean="0">
                <a:solidFill>
                  <a:srgbClr val="0000CC"/>
                </a:solidFill>
                <a:latin typeface="Times New Roman" pitchFamily="18" charset="0"/>
                <a:ea typeface="標楷體" pitchFamily="65" charset="-120"/>
              </a:rPr>
              <a:t>  </a:t>
            </a:r>
            <a:endParaRPr lang="en-US" altLang="zh-TW" sz="3200" kern="1200" dirty="0" smtClean="0">
              <a:solidFill>
                <a:srgbClr val="0000CC"/>
              </a:solidFill>
              <a:latin typeface="Times New Roman" pitchFamily="18" charset="0"/>
              <a:ea typeface="標楷體" pitchFamily="65" charset="-120"/>
            </a:endParaRPr>
          </a:p>
          <a:p>
            <a:pPr marL="756000" lvl="0" indent="-468000">
              <a:lnSpc>
                <a:spcPts val="3000"/>
              </a:lnSpc>
              <a:buNone/>
            </a:pPr>
            <a:endParaRPr lang="en-US" altLang="zh-TW" sz="2200" kern="1200" dirty="0" smtClean="0">
              <a:solidFill>
                <a:srgbClr val="000099"/>
              </a:solidFill>
              <a:latin typeface="Times New Roman" pitchFamily="18" charset="0"/>
              <a:ea typeface="標楷體" pitchFamily="65" charset="-120"/>
            </a:endParaRPr>
          </a:p>
          <a:p>
            <a:pPr marL="756000" indent="-468000">
              <a:lnSpc>
                <a:spcPts val="3000"/>
              </a:lnSpc>
              <a:buNone/>
            </a:pPr>
            <a:endParaRPr lang="en-US" altLang="zh-TW" sz="2400" kern="1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標楷體" pitchFamily="65" charset="-120"/>
            </a:endParaRPr>
          </a:p>
          <a:p>
            <a:pPr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22270781"/>
      </p:ext>
    </p:extLst>
  </p:cSld>
  <p:clrMapOvr>
    <a:masterClrMapping/>
  </p:clrMapOvr>
  <p:transition>
    <p:blinds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7458622" cy="763587"/>
          </a:xfrm>
        </p:spPr>
        <p:txBody>
          <a:bodyPr/>
          <a:lstStyle/>
          <a:p>
            <a:r>
              <a:rPr lang="zh-TW" altLang="en-US" kern="1200" dirty="0" smtClean="0">
                <a:solidFill>
                  <a:srgbClr val="FF3300"/>
                </a:solidFill>
                <a:cs typeface="+mn-cs"/>
              </a:rPr>
              <a:t>導讀</a:t>
            </a:r>
            <a:r>
              <a:rPr lang="zh-TW" altLang="en-US" kern="1200" dirty="0">
                <a:solidFill>
                  <a:srgbClr val="FF3300"/>
                </a:solidFill>
                <a:cs typeface="+mn-cs"/>
              </a:rPr>
              <a:t>與評</a:t>
            </a:r>
            <a:r>
              <a:rPr lang="zh-TW" altLang="en-US" kern="1200" dirty="0" smtClean="0">
                <a:solidFill>
                  <a:srgbClr val="FF3300"/>
                </a:solidFill>
                <a:cs typeface="+mn-cs"/>
              </a:rPr>
              <a:t>析</a:t>
            </a:r>
            <a:r>
              <a:rPr lang="en-US" altLang="zh-TW" kern="1200" dirty="0" smtClean="0">
                <a:solidFill>
                  <a:srgbClr val="FF3300"/>
                </a:solidFill>
                <a:cs typeface="+mn-cs"/>
              </a:rPr>
              <a:t>-</a:t>
            </a:r>
            <a:r>
              <a:rPr lang="zh-TW" altLang="en-US" kern="1200" dirty="0" smtClean="0">
                <a:solidFill>
                  <a:srgbClr val="FF3300"/>
                </a:solidFill>
                <a:cs typeface="+mn-cs"/>
              </a:rPr>
              <a:t>無線電波法律性質</a:t>
            </a:r>
            <a:r>
              <a:rPr lang="en-US" altLang="zh-TW" kern="1200" dirty="0" smtClean="0">
                <a:solidFill>
                  <a:srgbClr val="FF3300"/>
                </a:solidFill>
                <a:cs typeface="+mn-cs"/>
              </a:rPr>
              <a:t>(5/5)</a:t>
            </a:r>
            <a:endParaRPr lang="zh-TW" altLang="en-US" kern="1200" dirty="0" smtClean="0">
              <a:solidFill>
                <a:srgbClr val="FF3300"/>
              </a:solidFill>
              <a:cs typeface="+mn-cs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268760"/>
            <a:ext cx="8712968" cy="4968552"/>
          </a:xfrm>
        </p:spPr>
        <p:txBody>
          <a:bodyPr/>
          <a:lstStyle/>
          <a:p>
            <a:r>
              <a:rPr lang="zh-TW" altLang="en-US" sz="3200" kern="1200" dirty="0" smtClean="0">
                <a:solidFill>
                  <a:srgbClr val="0000CC"/>
                </a:solidFill>
              </a:rPr>
              <a:t>評析</a:t>
            </a:r>
            <a:endParaRPr lang="en-US" altLang="zh-TW" sz="3200" kern="1200" dirty="0" smtClean="0">
              <a:solidFill>
                <a:srgbClr val="0000CC"/>
              </a:solidFill>
            </a:endParaRPr>
          </a:p>
          <a:p>
            <a:pPr lvl="1"/>
            <a:r>
              <a:rPr lang="zh-TW" altLang="en-US" kern="1200" dirty="0" smtClean="0"/>
              <a:t>清楚介紹電波法律性質</a:t>
            </a:r>
            <a:endParaRPr lang="en-US" altLang="zh-TW" kern="1200" dirty="0" smtClean="0"/>
          </a:p>
          <a:p>
            <a:pPr lvl="1"/>
            <a:r>
              <a:rPr lang="zh-TW" altLang="en-US" kern="1200" dirty="0" smtClean="0"/>
              <a:t>公共利益涵義多向性</a:t>
            </a:r>
            <a:endParaRPr lang="en-US" altLang="zh-TW" kern="1200" dirty="0"/>
          </a:p>
          <a:p>
            <a:pPr lvl="2"/>
            <a:r>
              <a:rPr lang="zh-TW" altLang="en-US" kern="1200" dirty="0" smtClean="0">
                <a:solidFill>
                  <a:srgbClr val="0000CC"/>
                </a:solidFill>
              </a:rPr>
              <a:t>電信產業政策目標、電信市場情況及其他公共利益</a:t>
            </a:r>
            <a:r>
              <a:rPr lang="en-US" altLang="zh-TW" kern="1200" dirty="0" smtClean="0">
                <a:solidFill>
                  <a:srgbClr val="0000CC"/>
                </a:solidFill>
              </a:rPr>
              <a:t>§25</a:t>
            </a:r>
          </a:p>
          <a:p>
            <a:pPr lvl="2"/>
            <a:r>
              <a:rPr lang="zh-TW" altLang="en-US" kern="1200" dirty="0" smtClean="0">
                <a:solidFill>
                  <a:srgbClr val="0000CC"/>
                </a:solidFill>
              </a:rPr>
              <a:t>得考量市場競爭而為附款</a:t>
            </a:r>
            <a:endParaRPr lang="en-US" altLang="zh-TW" kern="1200" dirty="0" smtClean="0">
              <a:solidFill>
                <a:srgbClr val="0000CC"/>
              </a:solidFill>
            </a:endParaRPr>
          </a:p>
          <a:p>
            <a:pPr lvl="1"/>
            <a:r>
              <a:rPr lang="zh-TW" altLang="en-US" kern="1200" dirty="0" smtClean="0"/>
              <a:t>頻譜資源規劃是根本價值決定所在</a:t>
            </a:r>
            <a:endParaRPr lang="en-US" altLang="zh-TW" kern="1200" dirty="0" smtClean="0"/>
          </a:p>
          <a:p>
            <a:pPr lvl="2"/>
            <a:r>
              <a:rPr lang="zh-TW" altLang="en-US" kern="1200" dirty="0" smtClean="0"/>
              <a:t>中華民國無線電頻率分配表</a:t>
            </a:r>
            <a:endParaRPr lang="en-US" altLang="zh-TW" kern="1200" dirty="0" smtClean="0"/>
          </a:p>
          <a:p>
            <a:pPr lvl="3"/>
            <a:r>
              <a:rPr lang="zh-TW" altLang="en-US" sz="2000" kern="1200" dirty="0"/>
              <a:t>整體通信與資訊發展需要、促進無線電波和諧有效共用、預留新技術發展空間</a:t>
            </a:r>
            <a:r>
              <a:rPr lang="en-US" altLang="zh-TW" sz="2000" kern="1200" dirty="0"/>
              <a:t>§</a:t>
            </a:r>
            <a:r>
              <a:rPr lang="en-US" altLang="zh-TW" sz="2000" kern="1200" dirty="0" smtClean="0"/>
              <a:t>20</a:t>
            </a:r>
          </a:p>
          <a:p>
            <a:pPr lvl="3"/>
            <a:r>
              <a:rPr lang="zh-TW" altLang="en-US" sz="2000" kern="1200" dirty="0" smtClean="0"/>
              <a:t>未必直接考量三層次使用需求</a:t>
            </a:r>
            <a:endParaRPr lang="en-US" altLang="zh-TW" sz="2000" kern="1200" dirty="0"/>
          </a:p>
          <a:p>
            <a:pPr lvl="1"/>
            <a:r>
              <a:rPr lang="zh-TW" altLang="en-US" kern="1200" dirty="0" smtClean="0"/>
              <a:t>科技使特許使用、許可使用及一般使用三層次關係模糊</a:t>
            </a:r>
            <a:endParaRPr lang="en-US" altLang="zh-TW" kern="1200" dirty="0" smtClean="0"/>
          </a:p>
          <a:p>
            <a:pPr lvl="2"/>
            <a:r>
              <a:rPr lang="en-US" altLang="zh-TW" kern="1200" dirty="0" smtClean="0"/>
              <a:t>SAS</a:t>
            </a:r>
          </a:p>
          <a:p>
            <a:pPr lvl="2"/>
            <a:r>
              <a:rPr lang="zh-TW" altLang="en-US" kern="1200" dirty="0" smtClean="0"/>
              <a:t>動態資料庫</a:t>
            </a:r>
            <a:endParaRPr lang="en-US" altLang="zh-TW" kern="1200" dirty="0"/>
          </a:p>
          <a:p>
            <a:pPr>
              <a:buNone/>
            </a:pPr>
            <a:r>
              <a:rPr lang="zh-TW" altLang="en-US" sz="3200" kern="1200" dirty="0" smtClean="0">
                <a:solidFill>
                  <a:srgbClr val="0000CC"/>
                </a:solidFill>
                <a:latin typeface="Times New Roman" pitchFamily="18" charset="0"/>
                <a:ea typeface="標楷體" pitchFamily="65" charset="-120"/>
              </a:rPr>
              <a:t>  </a:t>
            </a:r>
            <a:endParaRPr lang="en-US" altLang="zh-TW" sz="3200" kern="1200" dirty="0" smtClean="0">
              <a:solidFill>
                <a:srgbClr val="0000CC"/>
              </a:solidFill>
              <a:latin typeface="Times New Roman" pitchFamily="18" charset="0"/>
              <a:ea typeface="標楷體" pitchFamily="65" charset="-120"/>
            </a:endParaRPr>
          </a:p>
          <a:p>
            <a:pPr marL="756000" lvl="0" indent="-468000">
              <a:lnSpc>
                <a:spcPts val="3000"/>
              </a:lnSpc>
              <a:buNone/>
            </a:pPr>
            <a:endParaRPr lang="en-US" altLang="zh-TW" sz="2200" kern="1200" dirty="0" smtClean="0">
              <a:solidFill>
                <a:srgbClr val="000099"/>
              </a:solidFill>
              <a:latin typeface="Times New Roman" pitchFamily="18" charset="0"/>
              <a:ea typeface="標楷體" pitchFamily="65" charset="-120"/>
            </a:endParaRPr>
          </a:p>
          <a:p>
            <a:pPr marL="756000" indent="-468000">
              <a:lnSpc>
                <a:spcPts val="3000"/>
              </a:lnSpc>
              <a:buNone/>
            </a:pPr>
            <a:endParaRPr lang="en-US" altLang="zh-TW" sz="2400" kern="1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標楷體" pitchFamily="65" charset="-120"/>
            </a:endParaRPr>
          </a:p>
          <a:p>
            <a:pPr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80800735"/>
      </p:ext>
    </p:extLst>
  </p:cSld>
  <p:clrMapOvr>
    <a:masterClrMapping/>
  </p:clrMapOvr>
  <p:transition>
    <p:blinds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7458622" cy="763587"/>
          </a:xfrm>
        </p:spPr>
        <p:txBody>
          <a:bodyPr/>
          <a:lstStyle/>
          <a:p>
            <a:r>
              <a:rPr lang="zh-TW" altLang="en-US" kern="1200" dirty="0" smtClean="0">
                <a:solidFill>
                  <a:srgbClr val="FF3300"/>
                </a:solidFill>
                <a:cs typeface="+mn-cs"/>
              </a:rPr>
              <a:t>導讀</a:t>
            </a:r>
            <a:r>
              <a:rPr lang="zh-TW" altLang="en-US" kern="1200" dirty="0">
                <a:solidFill>
                  <a:srgbClr val="FF3300"/>
                </a:solidFill>
                <a:cs typeface="+mn-cs"/>
              </a:rPr>
              <a:t>與評</a:t>
            </a:r>
            <a:r>
              <a:rPr lang="zh-TW" altLang="en-US" kern="1200" dirty="0" smtClean="0">
                <a:solidFill>
                  <a:srgbClr val="FF3300"/>
                </a:solidFill>
                <a:cs typeface="+mn-cs"/>
              </a:rPr>
              <a:t>析</a:t>
            </a:r>
            <a:r>
              <a:rPr lang="en-US" altLang="zh-TW" kern="1200" dirty="0" smtClean="0">
                <a:solidFill>
                  <a:srgbClr val="FF3300"/>
                </a:solidFill>
                <a:cs typeface="+mn-cs"/>
              </a:rPr>
              <a:t>-</a:t>
            </a:r>
            <a:r>
              <a:rPr lang="zh-TW" altLang="en-US" kern="1200" dirty="0" smtClean="0">
                <a:solidFill>
                  <a:srgbClr val="FF3300"/>
                </a:solidFill>
                <a:cs typeface="+mn-cs"/>
              </a:rPr>
              <a:t>頻率分享接取</a:t>
            </a:r>
            <a:r>
              <a:rPr lang="en-US" altLang="zh-TW" kern="1200" dirty="0" smtClean="0">
                <a:solidFill>
                  <a:srgbClr val="FF3300"/>
                </a:solidFill>
                <a:cs typeface="+mn-cs"/>
              </a:rPr>
              <a:t>(1/5)</a:t>
            </a:r>
            <a:endParaRPr lang="zh-TW" altLang="en-US" kern="1200" dirty="0" smtClean="0">
              <a:solidFill>
                <a:srgbClr val="FF3300"/>
              </a:solidFill>
              <a:cs typeface="+mn-cs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268760"/>
            <a:ext cx="8712968" cy="4968552"/>
          </a:xfrm>
        </p:spPr>
        <p:txBody>
          <a:bodyPr/>
          <a:lstStyle/>
          <a:p>
            <a:r>
              <a:rPr lang="zh-TW" altLang="en-US" sz="3200" kern="1200" dirty="0" smtClean="0">
                <a:solidFill>
                  <a:srgbClr val="0000CC"/>
                </a:solidFill>
              </a:rPr>
              <a:t>導讀</a:t>
            </a:r>
            <a:endParaRPr lang="en-US" altLang="zh-TW" sz="3200" kern="1200" dirty="0" smtClean="0">
              <a:solidFill>
                <a:srgbClr val="0000CC"/>
              </a:solidFill>
            </a:endParaRPr>
          </a:p>
          <a:p>
            <a:pPr lvl="1"/>
            <a:r>
              <a:rPr lang="zh-TW" altLang="en-US" kern="1200" dirty="0" smtClean="0"/>
              <a:t>介紹美國</a:t>
            </a:r>
            <a:r>
              <a:rPr lang="en-US" altLang="zh-TW" kern="1200" dirty="0" smtClean="0"/>
              <a:t>FCC</a:t>
            </a:r>
            <a:r>
              <a:rPr lang="zh-TW" altLang="en-US" kern="1200" dirty="0" smtClean="0"/>
              <a:t>對特定頻段所採之頻率接取系統</a:t>
            </a:r>
            <a:endParaRPr lang="en-US" altLang="zh-TW" kern="1200" dirty="0"/>
          </a:p>
          <a:p>
            <a:pPr lvl="2"/>
            <a:r>
              <a:rPr lang="zh-TW" altLang="en-US" kern="1200" dirty="0" smtClean="0">
                <a:solidFill>
                  <a:srgbClr val="0000CC"/>
                </a:solidFill>
              </a:rPr>
              <a:t>前瞻</a:t>
            </a:r>
            <a:r>
              <a:rPr lang="en-US" altLang="zh-TW" kern="1200" dirty="0" smtClean="0">
                <a:solidFill>
                  <a:srgbClr val="0000CC"/>
                </a:solidFill>
              </a:rPr>
              <a:t>:</a:t>
            </a:r>
            <a:r>
              <a:rPr lang="zh-TW" altLang="en-US" kern="1200" dirty="0" smtClean="0">
                <a:solidFill>
                  <a:srgbClr val="0000CC"/>
                </a:solidFill>
              </a:rPr>
              <a:t>隨</a:t>
            </a:r>
            <a:r>
              <a:rPr lang="en-US" altLang="zh-TW" kern="1200" dirty="0" smtClean="0">
                <a:solidFill>
                  <a:srgbClr val="0000CC"/>
                </a:solidFill>
              </a:rPr>
              <a:t>5G</a:t>
            </a:r>
            <a:r>
              <a:rPr lang="zh-TW" altLang="en-US" kern="1200" dirty="0" smtClean="0">
                <a:solidFill>
                  <a:srgbClr val="0000CC"/>
                </a:solidFill>
              </a:rPr>
              <a:t>及</a:t>
            </a:r>
            <a:r>
              <a:rPr lang="en-US" altLang="zh-TW" kern="1200" dirty="0" err="1" smtClean="0">
                <a:solidFill>
                  <a:srgbClr val="0000CC"/>
                </a:solidFill>
              </a:rPr>
              <a:t>IoT</a:t>
            </a:r>
            <a:r>
              <a:rPr lang="zh-TW" altLang="en-US" kern="1200" dirty="0" smtClean="0">
                <a:solidFill>
                  <a:srgbClr val="0000CC"/>
                </a:solidFill>
              </a:rPr>
              <a:t>發展</a:t>
            </a:r>
            <a:r>
              <a:rPr lang="zh-TW" altLang="en-US" kern="1200" dirty="0" smtClean="0">
                <a:solidFill>
                  <a:srgbClr val="0000CC"/>
                </a:solidFill>
              </a:rPr>
              <a:t>會愈需要彈性分享接取</a:t>
            </a:r>
            <a:endParaRPr lang="en-US" altLang="zh-TW" kern="1200" dirty="0" smtClean="0">
              <a:solidFill>
                <a:srgbClr val="0000CC"/>
              </a:solidFill>
            </a:endParaRPr>
          </a:p>
          <a:p>
            <a:pPr lvl="2"/>
            <a:r>
              <a:rPr lang="en-US" altLang="zh-TW" kern="1200" dirty="0" smtClean="0">
                <a:solidFill>
                  <a:srgbClr val="0000CC"/>
                </a:solidFill>
              </a:rPr>
              <a:t>3550MHz~3700MHz</a:t>
            </a:r>
          </a:p>
          <a:p>
            <a:pPr lvl="2"/>
            <a:r>
              <a:rPr lang="zh-TW" altLang="en-US" kern="1200" dirty="0" smtClean="0">
                <a:solidFill>
                  <a:srgbClr val="0000CC"/>
                </a:solidFill>
              </a:rPr>
              <a:t>主要接取者</a:t>
            </a:r>
            <a:r>
              <a:rPr lang="en-US" altLang="zh-TW" kern="1200" dirty="0" smtClean="0">
                <a:solidFill>
                  <a:srgbClr val="0000CC"/>
                </a:solidFill>
              </a:rPr>
              <a:t>(IA)</a:t>
            </a:r>
            <a:r>
              <a:rPr lang="zh-TW" altLang="en-US" kern="1200" dirty="0" smtClean="0">
                <a:solidFill>
                  <a:srgbClr val="0000CC"/>
                </a:solidFill>
              </a:rPr>
              <a:t>、優先次要接取者</a:t>
            </a:r>
            <a:r>
              <a:rPr lang="en-US" altLang="zh-TW" kern="1200" dirty="0" smtClean="0">
                <a:solidFill>
                  <a:srgbClr val="0000CC"/>
                </a:solidFill>
              </a:rPr>
              <a:t>(PAL)</a:t>
            </a:r>
            <a:r>
              <a:rPr lang="zh-TW" altLang="en-US" kern="1200" dirty="0" smtClean="0">
                <a:solidFill>
                  <a:srgbClr val="0000CC"/>
                </a:solidFill>
              </a:rPr>
              <a:t>、一般授權接取者</a:t>
            </a:r>
            <a:r>
              <a:rPr lang="en-US" altLang="zh-TW" kern="1200" dirty="0" smtClean="0">
                <a:solidFill>
                  <a:srgbClr val="0000CC"/>
                </a:solidFill>
              </a:rPr>
              <a:t>(GAA)</a:t>
            </a:r>
          </a:p>
          <a:p>
            <a:pPr lvl="2"/>
            <a:r>
              <a:rPr lang="en-US" altLang="zh-TW" kern="1200" dirty="0" smtClean="0">
                <a:solidFill>
                  <a:srgbClr val="0000CC"/>
                </a:solidFill>
              </a:rPr>
              <a:t>3550~3620MHz</a:t>
            </a:r>
            <a:r>
              <a:rPr lang="zh-TW" altLang="en-US" kern="1200" dirty="0" smtClean="0">
                <a:solidFill>
                  <a:srgbClr val="0000CC"/>
                </a:solidFill>
              </a:rPr>
              <a:t>供</a:t>
            </a:r>
            <a:r>
              <a:rPr lang="en-US" altLang="zh-TW" kern="1200" dirty="0" smtClean="0">
                <a:solidFill>
                  <a:srgbClr val="0000CC"/>
                </a:solidFill>
              </a:rPr>
              <a:t>PAL</a:t>
            </a:r>
            <a:r>
              <a:rPr lang="zh-TW" altLang="en-US" kern="1200" dirty="0" smtClean="0">
                <a:solidFill>
                  <a:srgbClr val="0000CC"/>
                </a:solidFill>
              </a:rPr>
              <a:t>使用</a:t>
            </a:r>
            <a:endParaRPr lang="en-US" altLang="zh-TW" kern="1200" dirty="0" smtClean="0">
              <a:solidFill>
                <a:srgbClr val="0000CC"/>
              </a:solidFill>
            </a:endParaRPr>
          </a:p>
          <a:p>
            <a:pPr lvl="3"/>
            <a:r>
              <a:rPr lang="zh-TW" altLang="en-US" sz="2000" kern="1200" dirty="0"/>
              <a:t>於</a:t>
            </a:r>
            <a:r>
              <a:rPr lang="en-US" altLang="zh-TW" sz="2000" kern="1200" dirty="0"/>
              <a:t>IA</a:t>
            </a:r>
            <a:r>
              <a:rPr lang="zh-TW" altLang="en-US" sz="2000" kern="1200" dirty="0"/>
              <a:t>未使用時</a:t>
            </a:r>
            <a:endParaRPr lang="en-US" altLang="zh-TW" sz="2000" kern="1200" dirty="0"/>
          </a:p>
          <a:p>
            <a:pPr lvl="3"/>
            <a:r>
              <a:rPr lang="zh-TW" altLang="en-US" sz="2000" kern="1200" dirty="0"/>
              <a:t>以</a:t>
            </a:r>
            <a:r>
              <a:rPr lang="en-US" altLang="zh-TW" sz="2000" kern="1200" dirty="0"/>
              <a:t>10MHz</a:t>
            </a:r>
            <a:r>
              <a:rPr lang="zh-TW" altLang="en-US" sz="2000" kern="1200" dirty="0"/>
              <a:t>為一單位競標取得</a:t>
            </a:r>
            <a:endParaRPr lang="en-US" altLang="zh-TW" sz="2000" kern="1200" dirty="0"/>
          </a:p>
          <a:p>
            <a:pPr lvl="3"/>
            <a:r>
              <a:rPr lang="zh-TW" altLang="en-US" sz="2000" kern="1200" dirty="0"/>
              <a:t>同一業者最多四單位</a:t>
            </a:r>
            <a:endParaRPr lang="en-US" altLang="zh-TW" sz="2000" kern="1200" dirty="0"/>
          </a:p>
          <a:p>
            <a:pPr lvl="2"/>
            <a:r>
              <a:rPr lang="en-US" altLang="zh-TW" kern="1200" dirty="0" smtClean="0">
                <a:solidFill>
                  <a:srgbClr val="0000CC"/>
                </a:solidFill>
              </a:rPr>
              <a:t>3550~3700MHz</a:t>
            </a:r>
            <a:r>
              <a:rPr lang="zh-TW" altLang="en-US" kern="1200" dirty="0" smtClean="0">
                <a:solidFill>
                  <a:srgbClr val="0000CC"/>
                </a:solidFill>
              </a:rPr>
              <a:t>供</a:t>
            </a:r>
            <a:r>
              <a:rPr lang="en-US" altLang="zh-TW" kern="1200" dirty="0" smtClean="0">
                <a:solidFill>
                  <a:srgbClr val="0000CC"/>
                </a:solidFill>
              </a:rPr>
              <a:t>GAA</a:t>
            </a:r>
            <a:r>
              <a:rPr lang="zh-TW" altLang="en-US" kern="1200" dirty="0" smtClean="0">
                <a:solidFill>
                  <a:srgbClr val="0000CC"/>
                </a:solidFill>
              </a:rPr>
              <a:t>使用</a:t>
            </a:r>
            <a:endParaRPr lang="en-US" altLang="zh-TW" kern="1200" dirty="0" smtClean="0">
              <a:solidFill>
                <a:srgbClr val="0000CC"/>
              </a:solidFill>
            </a:endParaRPr>
          </a:p>
          <a:p>
            <a:pPr lvl="3"/>
            <a:r>
              <a:rPr lang="zh-TW" altLang="en-US" sz="2000" kern="1200" dirty="0"/>
              <a:t>於</a:t>
            </a:r>
            <a:r>
              <a:rPr lang="en-US" altLang="zh-TW" sz="2000" kern="1200" dirty="0"/>
              <a:t>IA</a:t>
            </a:r>
            <a:r>
              <a:rPr lang="zh-TW" altLang="en-US" sz="2000" kern="1200" dirty="0"/>
              <a:t>及</a:t>
            </a:r>
            <a:r>
              <a:rPr lang="en-US" altLang="zh-TW" sz="2000" kern="1200" dirty="0"/>
              <a:t>PAL</a:t>
            </a:r>
            <a:r>
              <a:rPr lang="zh-TW" altLang="en-US" sz="2000" kern="1200" dirty="0"/>
              <a:t>未使用</a:t>
            </a:r>
            <a:r>
              <a:rPr lang="zh-TW" altLang="en-US" sz="2000" kern="1200" dirty="0" smtClean="0"/>
              <a:t>時</a:t>
            </a:r>
            <a:endParaRPr lang="en-US" altLang="zh-TW" sz="2000" kern="1200" dirty="0" smtClean="0"/>
          </a:p>
          <a:p>
            <a:pPr lvl="3"/>
            <a:r>
              <a:rPr lang="zh-TW" altLang="en-US" sz="2000" kern="1200" dirty="0" smtClean="0"/>
              <a:t>使用者向</a:t>
            </a:r>
            <a:r>
              <a:rPr lang="en-US" altLang="zh-TW" sz="2000" kern="1200" dirty="0" smtClean="0"/>
              <a:t>SAS</a:t>
            </a:r>
            <a:r>
              <a:rPr lang="zh-TW" altLang="en-US" sz="2000" kern="1200" dirty="0" smtClean="0"/>
              <a:t>管理者登記取得分配後共享使用</a:t>
            </a:r>
            <a:endParaRPr lang="en-US" altLang="zh-TW" sz="2000" kern="1200" dirty="0" smtClean="0"/>
          </a:p>
          <a:p>
            <a:pPr lvl="3"/>
            <a:r>
              <a:rPr lang="zh-TW" altLang="en-US" sz="2000" kern="1200" dirty="0"/>
              <a:t>低</a:t>
            </a:r>
            <a:r>
              <a:rPr lang="zh-TW" altLang="en-US" sz="2000" kern="1200" dirty="0" smtClean="0"/>
              <a:t>功率使用</a:t>
            </a:r>
            <a:endParaRPr lang="en-US" altLang="zh-TW" sz="2000" kern="1200" dirty="0"/>
          </a:p>
          <a:p>
            <a:pPr>
              <a:buNone/>
            </a:pPr>
            <a:r>
              <a:rPr lang="zh-TW" altLang="en-US" sz="3200" kern="1200" dirty="0" smtClean="0">
                <a:solidFill>
                  <a:srgbClr val="0000CC"/>
                </a:solidFill>
                <a:latin typeface="Times New Roman" pitchFamily="18" charset="0"/>
                <a:ea typeface="標楷體" pitchFamily="65" charset="-120"/>
              </a:rPr>
              <a:t>  </a:t>
            </a:r>
            <a:endParaRPr lang="en-US" altLang="zh-TW" sz="3200" kern="1200" dirty="0" smtClean="0">
              <a:solidFill>
                <a:srgbClr val="0000CC"/>
              </a:solidFill>
              <a:latin typeface="Times New Roman" pitchFamily="18" charset="0"/>
              <a:ea typeface="標楷體" pitchFamily="65" charset="-120"/>
            </a:endParaRPr>
          </a:p>
          <a:p>
            <a:pPr marL="756000" lvl="0" indent="-468000">
              <a:lnSpc>
                <a:spcPts val="3000"/>
              </a:lnSpc>
              <a:buNone/>
            </a:pPr>
            <a:endParaRPr lang="en-US" altLang="zh-TW" sz="2200" kern="1200" dirty="0" smtClean="0">
              <a:solidFill>
                <a:srgbClr val="000099"/>
              </a:solidFill>
              <a:latin typeface="Times New Roman" pitchFamily="18" charset="0"/>
              <a:ea typeface="標楷體" pitchFamily="65" charset="-120"/>
            </a:endParaRPr>
          </a:p>
          <a:p>
            <a:pPr marL="756000" indent="-468000">
              <a:lnSpc>
                <a:spcPts val="3000"/>
              </a:lnSpc>
              <a:buNone/>
            </a:pPr>
            <a:endParaRPr lang="en-US" altLang="zh-TW" sz="2400" kern="1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標楷體" pitchFamily="65" charset="-120"/>
            </a:endParaRPr>
          </a:p>
          <a:p>
            <a:pPr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96498176"/>
      </p:ext>
    </p:extLst>
  </p:cSld>
  <p:clrMapOvr>
    <a:masterClrMapping/>
  </p:clrMapOvr>
  <p:transition>
    <p:blinds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7458622" cy="763587"/>
          </a:xfrm>
        </p:spPr>
        <p:txBody>
          <a:bodyPr/>
          <a:lstStyle/>
          <a:p>
            <a:r>
              <a:rPr lang="zh-TW" altLang="en-US" kern="1200" dirty="0" smtClean="0">
                <a:solidFill>
                  <a:srgbClr val="FF3300"/>
                </a:solidFill>
                <a:cs typeface="+mn-cs"/>
              </a:rPr>
              <a:t>導讀</a:t>
            </a:r>
            <a:r>
              <a:rPr lang="zh-TW" altLang="en-US" kern="1200" dirty="0">
                <a:solidFill>
                  <a:srgbClr val="FF3300"/>
                </a:solidFill>
                <a:cs typeface="+mn-cs"/>
              </a:rPr>
              <a:t>與評</a:t>
            </a:r>
            <a:r>
              <a:rPr lang="zh-TW" altLang="en-US" kern="1200" dirty="0" smtClean="0">
                <a:solidFill>
                  <a:srgbClr val="FF3300"/>
                </a:solidFill>
                <a:cs typeface="+mn-cs"/>
              </a:rPr>
              <a:t>析</a:t>
            </a:r>
            <a:r>
              <a:rPr lang="en-US" altLang="zh-TW" kern="1200" dirty="0" smtClean="0">
                <a:solidFill>
                  <a:srgbClr val="FF3300"/>
                </a:solidFill>
                <a:cs typeface="+mn-cs"/>
              </a:rPr>
              <a:t>-</a:t>
            </a:r>
            <a:r>
              <a:rPr lang="zh-TW" altLang="en-US" kern="1200" dirty="0" smtClean="0">
                <a:solidFill>
                  <a:srgbClr val="FF3300"/>
                </a:solidFill>
                <a:cs typeface="+mn-cs"/>
              </a:rPr>
              <a:t>頻率分享接取</a:t>
            </a:r>
            <a:r>
              <a:rPr lang="en-US" altLang="zh-TW" kern="1200" dirty="0" smtClean="0">
                <a:solidFill>
                  <a:srgbClr val="FF3300"/>
                </a:solidFill>
                <a:cs typeface="+mn-cs"/>
              </a:rPr>
              <a:t>(2/5)</a:t>
            </a:r>
            <a:endParaRPr lang="zh-TW" altLang="en-US" kern="1200" dirty="0" smtClean="0">
              <a:solidFill>
                <a:srgbClr val="FF3300"/>
              </a:solidFill>
              <a:cs typeface="+mn-cs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4968552"/>
          </a:xfrm>
        </p:spPr>
        <p:txBody>
          <a:bodyPr/>
          <a:lstStyle/>
          <a:p>
            <a:pPr lvl="1"/>
            <a:r>
              <a:rPr lang="zh-TW" altLang="en-US" kern="1200" dirty="0"/>
              <a:t>論文對基礎資源法評</a:t>
            </a:r>
            <a:r>
              <a:rPr lang="zh-TW" altLang="en-US" kern="1200" dirty="0" smtClean="0"/>
              <a:t>析</a:t>
            </a:r>
            <a:endParaRPr lang="en-US" altLang="zh-TW" kern="1200" dirty="0" smtClean="0"/>
          </a:p>
          <a:p>
            <a:pPr lvl="2"/>
            <a:r>
              <a:rPr lang="zh-TW" altLang="en-US" kern="1200" dirty="0" smtClean="0">
                <a:solidFill>
                  <a:srgbClr val="0000CC"/>
                </a:solidFill>
              </a:rPr>
              <a:t>依</a:t>
            </a:r>
            <a:r>
              <a:rPr lang="en-US" altLang="zh-TW" kern="1200" dirty="0" smtClean="0">
                <a:solidFill>
                  <a:srgbClr val="0000CC"/>
                </a:solidFill>
              </a:rPr>
              <a:t>SAS</a:t>
            </a:r>
            <a:r>
              <a:rPr lang="zh-TW" altLang="en-US" kern="1200" dirty="0" smtClean="0">
                <a:solidFill>
                  <a:srgbClr val="0000CC"/>
                </a:solidFill>
              </a:rPr>
              <a:t>最主要精神為</a:t>
            </a:r>
            <a:r>
              <a:rPr lang="en-US" altLang="zh-TW" kern="1200" dirty="0" smtClean="0">
                <a:solidFill>
                  <a:srgbClr val="0000CC"/>
                </a:solidFill>
              </a:rPr>
              <a:t>use it or share it</a:t>
            </a:r>
            <a:r>
              <a:rPr lang="zh-TW" altLang="en-US" kern="1200" dirty="0" smtClean="0">
                <a:solidFill>
                  <a:srgbClr val="0000CC"/>
                </a:solidFill>
              </a:rPr>
              <a:t>檢視</a:t>
            </a:r>
            <a:endParaRPr lang="en-US" altLang="zh-TW" kern="1200" dirty="0" smtClean="0">
              <a:solidFill>
                <a:srgbClr val="0000CC"/>
              </a:solidFill>
            </a:endParaRPr>
          </a:p>
          <a:p>
            <a:pPr lvl="3"/>
            <a:r>
              <a:rPr lang="zh-TW" altLang="en-US" sz="2000" kern="1200" dirty="0" smtClean="0"/>
              <a:t>基礎法原則</a:t>
            </a:r>
            <a:r>
              <a:rPr lang="zh-TW" altLang="en-US" sz="2000" kern="1200" dirty="0"/>
              <a:t>允許不同使用者使用相同頻</a:t>
            </a:r>
            <a:r>
              <a:rPr lang="zh-TW" altLang="en-US" sz="2000" kern="1200" dirty="0" smtClean="0"/>
              <a:t>段</a:t>
            </a:r>
            <a:endParaRPr lang="en-US" altLang="zh-TW" sz="2000" kern="1200" dirty="0" smtClean="0"/>
          </a:p>
          <a:p>
            <a:pPr lvl="3"/>
            <a:r>
              <a:rPr lang="zh-TW" altLang="en-US" sz="2000" kern="1200" dirty="0" smtClean="0"/>
              <a:t>基礎法需由主管機關依職權或申請核配，但頻率提供他電信事業使用或改配他電信事業使用，均需主管機關核准，與</a:t>
            </a:r>
            <a:r>
              <a:rPr lang="en-US" altLang="zh-TW" sz="2000" kern="1200" dirty="0" smtClean="0"/>
              <a:t>SAS</a:t>
            </a:r>
            <a:r>
              <a:rPr lang="zh-TW" altLang="en-US" sz="2000" kern="1200" dirty="0" smtClean="0"/>
              <a:t>高度自由不需主管機關介入不符</a:t>
            </a:r>
            <a:endParaRPr lang="en-US" altLang="zh-TW" sz="2000" kern="1200" dirty="0"/>
          </a:p>
          <a:p>
            <a:pPr lvl="2"/>
            <a:r>
              <a:rPr lang="zh-TW" altLang="en-US" kern="1200" dirty="0" smtClean="0">
                <a:solidFill>
                  <a:srgbClr val="0000CC"/>
                </a:solidFill>
              </a:rPr>
              <a:t>依和諧共用規範檢視</a:t>
            </a:r>
            <a:endParaRPr lang="en-US" altLang="zh-TW" kern="1200" dirty="0" smtClean="0">
              <a:solidFill>
                <a:srgbClr val="0000CC"/>
              </a:solidFill>
            </a:endParaRPr>
          </a:p>
          <a:p>
            <a:pPr lvl="3"/>
            <a:r>
              <a:rPr lang="zh-TW" altLang="en-US" sz="2000" kern="1200" dirty="0" smtClean="0"/>
              <a:t>匯流法干擾處理規範不盡然可用在</a:t>
            </a:r>
            <a:r>
              <a:rPr lang="en-US" altLang="zh-TW" sz="2000" kern="1200" dirty="0" smtClean="0"/>
              <a:t>SAS</a:t>
            </a:r>
            <a:r>
              <a:rPr lang="zh-TW" altLang="en-US" sz="2000" kern="1200" dirty="0" smtClean="0"/>
              <a:t>架構，因</a:t>
            </a:r>
            <a:r>
              <a:rPr lang="en-US" altLang="zh-TW" sz="2000" kern="1200" dirty="0" smtClean="0"/>
              <a:t>SAS</a:t>
            </a:r>
            <a:r>
              <a:rPr lang="zh-TW" altLang="en-US" sz="2000" kern="1200" dirty="0" smtClean="0"/>
              <a:t>含有階層使用概念</a:t>
            </a:r>
            <a:endParaRPr lang="en-US" altLang="zh-TW" sz="2000" kern="1200" dirty="0" smtClean="0"/>
          </a:p>
          <a:p>
            <a:pPr lvl="3"/>
            <a:r>
              <a:rPr lang="zh-TW" altLang="en-US" sz="2000" kern="1200" dirty="0" smtClean="0"/>
              <a:t>匯流法中明訂可廢止頻率之條款，未提及頻率共享時無法和諧共用之情形。</a:t>
            </a:r>
            <a:endParaRPr lang="en-US" altLang="zh-TW" sz="2000" kern="1200" dirty="0"/>
          </a:p>
          <a:p>
            <a:pPr lvl="2"/>
            <a:r>
              <a:rPr lang="zh-TW" altLang="en-US" kern="1200" dirty="0" smtClean="0">
                <a:solidFill>
                  <a:srgbClr val="0000CC"/>
                </a:solidFill>
              </a:rPr>
              <a:t>依短期頻率拍賣機制及登記使用機制檢視</a:t>
            </a:r>
            <a:endParaRPr lang="en-US" altLang="zh-TW" kern="1200" dirty="0" smtClean="0">
              <a:solidFill>
                <a:srgbClr val="0000CC"/>
              </a:solidFill>
            </a:endParaRPr>
          </a:p>
          <a:p>
            <a:pPr lvl="3"/>
            <a:r>
              <a:rPr lang="en-US" altLang="zh-TW" sz="2000" kern="1200" dirty="0" smtClean="0"/>
              <a:t>PAL</a:t>
            </a:r>
            <a:r>
              <a:rPr lang="zh-TW" altLang="en-US" sz="2000" kern="1200" dirty="0" smtClean="0"/>
              <a:t>競價取得</a:t>
            </a:r>
            <a:r>
              <a:rPr lang="en-US" altLang="zh-TW" sz="2000" kern="1200" dirty="0" smtClean="0"/>
              <a:t>3</a:t>
            </a:r>
            <a:r>
              <a:rPr lang="zh-TW" altLang="en-US" sz="2000" kern="1200" dirty="0" smtClean="0"/>
              <a:t>年使用權，匯流法未禁止短期競價</a:t>
            </a:r>
            <a:endParaRPr lang="en-US" altLang="zh-TW" sz="2000" kern="1200" dirty="0"/>
          </a:p>
          <a:p>
            <a:pPr lvl="3"/>
            <a:r>
              <a:rPr lang="en-US" altLang="zh-TW" sz="2000" kern="1200" dirty="0" smtClean="0"/>
              <a:t>GAA</a:t>
            </a:r>
            <a:r>
              <a:rPr lang="zh-TW" altLang="en-US" sz="2000" kern="1200" dirty="0" smtClean="0"/>
              <a:t>登記使用方式，匯流法</a:t>
            </a:r>
            <a:r>
              <a:rPr lang="en-US" altLang="zh-TW" sz="2000" kern="1200" dirty="0" smtClean="0"/>
              <a:t>§22</a:t>
            </a:r>
            <a:r>
              <a:rPr lang="zh-TW" altLang="en-US" sz="2000" kern="1200" dirty="0" smtClean="0"/>
              <a:t>頻率核配之其他適當方式尚有空間</a:t>
            </a:r>
            <a:endParaRPr lang="en-US" altLang="zh-TW" sz="2000" kern="1200" dirty="0"/>
          </a:p>
          <a:p>
            <a:pPr marL="756000" lvl="0" indent="-468000">
              <a:lnSpc>
                <a:spcPts val="3000"/>
              </a:lnSpc>
              <a:buNone/>
            </a:pPr>
            <a:endParaRPr lang="en-US" altLang="zh-TW" sz="2200" kern="1200" dirty="0" smtClean="0">
              <a:solidFill>
                <a:srgbClr val="000099"/>
              </a:solidFill>
              <a:latin typeface="Times New Roman" pitchFamily="18" charset="0"/>
              <a:ea typeface="標楷體" pitchFamily="65" charset="-120"/>
            </a:endParaRPr>
          </a:p>
          <a:p>
            <a:pPr marL="756000" indent="-468000">
              <a:lnSpc>
                <a:spcPts val="3000"/>
              </a:lnSpc>
              <a:buNone/>
            </a:pPr>
            <a:endParaRPr lang="en-US" altLang="zh-TW" sz="2400" kern="1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標楷體" pitchFamily="65" charset="-120"/>
            </a:endParaRPr>
          </a:p>
          <a:p>
            <a:pPr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2389787"/>
      </p:ext>
    </p:extLst>
  </p:cSld>
  <p:clrMapOvr>
    <a:masterClrMapping/>
  </p:clrMapOvr>
  <p:transition>
    <p:blinds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7458622" cy="763587"/>
          </a:xfrm>
        </p:spPr>
        <p:txBody>
          <a:bodyPr/>
          <a:lstStyle/>
          <a:p>
            <a:r>
              <a:rPr lang="zh-TW" altLang="en-US" kern="1200" dirty="0" smtClean="0">
                <a:solidFill>
                  <a:srgbClr val="FF3300"/>
                </a:solidFill>
                <a:cs typeface="+mn-cs"/>
              </a:rPr>
              <a:t>導讀</a:t>
            </a:r>
            <a:r>
              <a:rPr lang="zh-TW" altLang="en-US" kern="1200" dirty="0">
                <a:solidFill>
                  <a:srgbClr val="FF3300"/>
                </a:solidFill>
                <a:cs typeface="+mn-cs"/>
              </a:rPr>
              <a:t>與評</a:t>
            </a:r>
            <a:r>
              <a:rPr lang="zh-TW" altLang="en-US" kern="1200" dirty="0" smtClean="0">
                <a:solidFill>
                  <a:srgbClr val="FF3300"/>
                </a:solidFill>
                <a:cs typeface="+mn-cs"/>
              </a:rPr>
              <a:t>析</a:t>
            </a:r>
            <a:r>
              <a:rPr lang="en-US" altLang="zh-TW" kern="1200" dirty="0" smtClean="0">
                <a:solidFill>
                  <a:srgbClr val="FF3300"/>
                </a:solidFill>
                <a:cs typeface="+mn-cs"/>
              </a:rPr>
              <a:t>-</a:t>
            </a:r>
            <a:r>
              <a:rPr lang="zh-TW" altLang="en-US" kern="1200" dirty="0" smtClean="0">
                <a:solidFill>
                  <a:srgbClr val="FF3300"/>
                </a:solidFill>
                <a:cs typeface="+mn-cs"/>
              </a:rPr>
              <a:t>頻率分享接取</a:t>
            </a:r>
            <a:r>
              <a:rPr lang="en-US" altLang="zh-TW" kern="1200" dirty="0" smtClean="0">
                <a:solidFill>
                  <a:srgbClr val="FF3300"/>
                </a:solidFill>
                <a:cs typeface="+mn-cs"/>
              </a:rPr>
              <a:t>(3/5)</a:t>
            </a:r>
            <a:endParaRPr lang="zh-TW" altLang="en-US" kern="1200" dirty="0" smtClean="0">
              <a:solidFill>
                <a:srgbClr val="FF3300"/>
              </a:solidFill>
              <a:cs typeface="+mn-cs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268760"/>
            <a:ext cx="8712968" cy="4968552"/>
          </a:xfrm>
        </p:spPr>
        <p:txBody>
          <a:bodyPr/>
          <a:lstStyle/>
          <a:p>
            <a:pPr lvl="2"/>
            <a:r>
              <a:rPr lang="zh-TW" altLang="en-US" kern="1200" dirty="0" smtClean="0">
                <a:solidFill>
                  <a:srgbClr val="0000CC"/>
                </a:solidFill>
              </a:rPr>
              <a:t>依搭配頻率使用資料庫分配使用頻</a:t>
            </a:r>
            <a:r>
              <a:rPr lang="zh-TW" altLang="en-US" kern="1200" dirty="0" smtClean="0">
                <a:solidFill>
                  <a:srgbClr val="0000CC"/>
                </a:solidFill>
              </a:rPr>
              <a:t>率檢視</a:t>
            </a:r>
            <a:endParaRPr lang="en-US" altLang="zh-TW" kern="1200" dirty="0" smtClean="0">
              <a:solidFill>
                <a:srgbClr val="0000CC"/>
              </a:solidFill>
            </a:endParaRPr>
          </a:p>
          <a:p>
            <a:pPr lvl="3"/>
            <a:r>
              <a:rPr lang="zh-TW" altLang="en-US" sz="2000" kern="1200" dirty="0"/>
              <a:t>依基礎法第</a:t>
            </a:r>
            <a:r>
              <a:rPr lang="en-US" altLang="zh-TW" sz="2000" kern="1200" dirty="0"/>
              <a:t>26</a:t>
            </a:r>
            <a:r>
              <a:rPr lang="zh-TW" altLang="en-US" sz="2000" kern="1200" dirty="0"/>
              <a:t>條第</a:t>
            </a:r>
            <a:r>
              <a:rPr lang="en-US" altLang="zh-TW" sz="2000" kern="1200" dirty="0"/>
              <a:t>3</a:t>
            </a:r>
            <a:r>
              <a:rPr lang="zh-TW" altLang="en-US" sz="2000" kern="1200" dirty="0"/>
              <a:t>項，並沒有授權第三方得以管理頻率</a:t>
            </a:r>
            <a:endParaRPr lang="en-US" altLang="zh-TW" sz="2000" kern="1200" dirty="0"/>
          </a:p>
          <a:p>
            <a:pPr lvl="2"/>
            <a:r>
              <a:rPr lang="zh-TW" altLang="en-US" kern="1200" dirty="0" smtClean="0">
                <a:solidFill>
                  <a:srgbClr val="0000CC"/>
                </a:solidFill>
              </a:rPr>
              <a:t>依可能商業模式檢視</a:t>
            </a:r>
            <a:endParaRPr lang="en-US" altLang="zh-TW" kern="1200" dirty="0" smtClean="0">
              <a:solidFill>
                <a:srgbClr val="0000CC"/>
              </a:solidFill>
            </a:endParaRPr>
          </a:p>
          <a:p>
            <a:pPr lvl="3"/>
            <a:r>
              <a:rPr lang="zh-TW" altLang="en-US" sz="2000" kern="1200" dirty="0" smtClean="0"/>
              <a:t>未來有無專門提供頻率出租或基礎設施出租的服務→基礎法未明文禁止</a:t>
            </a:r>
            <a:endParaRPr lang="en-US" altLang="zh-TW" sz="2000" kern="1200" dirty="0"/>
          </a:p>
          <a:p>
            <a:pPr lvl="3"/>
            <a:r>
              <a:rPr lang="zh-TW" altLang="en-US" sz="2000" kern="1200" dirty="0" smtClean="0"/>
              <a:t>基礎設施共享→基礎法第</a:t>
            </a:r>
            <a:r>
              <a:rPr lang="en-US" altLang="zh-TW" sz="2000" kern="1200" dirty="0" smtClean="0"/>
              <a:t>5</a:t>
            </a:r>
            <a:r>
              <a:rPr lang="zh-TW" altLang="en-US" sz="2000" kern="1200" dirty="0" smtClean="0"/>
              <a:t>條明確開放</a:t>
            </a:r>
            <a:endParaRPr lang="en-US" altLang="zh-TW" sz="2000" kern="1200" dirty="0"/>
          </a:p>
          <a:p>
            <a:pPr lvl="2"/>
            <a:r>
              <a:rPr lang="zh-TW" altLang="en-US" kern="1200" dirty="0" smtClean="0">
                <a:solidFill>
                  <a:srgbClr val="0000CC"/>
                </a:solidFill>
              </a:rPr>
              <a:t>了解資源使用狀況</a:t>
            </a:r>
            <a:endParaRPr lang="en-US" altLang="zh-TW" kern="1200" dirty="0" smtClean="0">
              <a:solidFill>
                <a:srgbClr val="0000CC"/>
              </a:solidFill>
            </a:endParaRPr>
          </a:p>
          <a:p>
            <a:pPr lvl="3"/>
            <a:r>
              <a:rPr lang="zh-TW" altLang="en-US" sz="2000" kern="1200" dirty="0" smtClean="0"/>
              <a:t>建議於匯流法中納入電波利用狀況之調查，定期電波利用狀況，可參酌日本電波法</a:t>
            </a:r>
            <a:endParaRPr lang="en-US" altLang="zh-TW" sz="2000" kern="1200" dirty="0" smtClean="0"/>
          </a:p>
          <a:p>
            <a:pPr lvl="2"/>
            <a:r>
              <a:rPr lang="zh-TW" altLang="en-US" kern="1200" dirty="0">
                <a:solidFill>
                  <a:srgbClr val="0000CC"/>
                </a:solidFill>
              </a:rPr>
              <a:t>明</a:t>
            </a:r>
            <a:r>
              <a:rPr lang="zh-TW" altLang="en-US" kern="1200" dirty="0" smtClean="0">
                <a:solidFill>
                  <a:srgbClr val="0000CC"/>
                </a:solidFill>
              </a:rPr>
              <a:t>述行政組織權責調和重要性</a:t>
            </a:r>
            <a:endParaRPr lang="en-US" altLang="zh-TW" kern="1200" dirty="0">
              <a:solidFill>
                <a:srgbClr val="0000CC"/>
              </a:solidFill>
            </a:endParaRPr>
          </a:p>
          <a:p>
            <a:pPr lvl="3"/>
            <a:r>
              <a:rPr lang="zh-TW" altLang="en-US" sz="2000" kern="1200" dirty="0" smtClean="0"/>
              <a:t>法規內「主管機關」，依目前狀況包含通傳會與交通部，相較其他先進國家，本質上不利支持匯流環境下頻率分享接取所需一致性無隙縫整合、彈性與效率</a:t>
            </a:r>
            <a:endParaRPr lang="en-US" altLang="zh-TW" sz="2000" kern="1200" dirty="0"/>
          </a:p>
          <a:p>
            <a:pPr>
              <a:buNone/>
            </a:pPr>
            <a:r>
              <a:rPr lang="zh-TW" altLang="en-US" sz="3200" kern="1200" dirty="0" smtClean="0">
                <a:solidFill>
                  <a:srgbClr val="0000CC"/>
                </a:solidFill>
                <a:latin typeface="Times New Roman" pitchFamily="18" charset="0"/>
                <a:ea typeface="標楷體" pitchFamily="65" charset="-120"/>
              </a:rPr>
              <a:t>  </a:t>
            </a:r>
            <a:endParaRPr lang="en-US" altLang="zh-TW" sz="3200" kern="1200" dirty="0" smtClean="0">
              <a:solidFill>
                <a:srgbClr val="0000CC"/>
              </a:solidFill>
              <a:latin typeface="Times New Roman" pitchFamily="18" charset="0"/>
              <a:ea typeface="標楷體" pitchFamily="65" charset="-120"/>
            </a:endParaRPr>
          </a:p>
          <a:p>
            <a:pPr marL="756000" lvl="0" indent="-468000">
              <a:lnSpc>
                <a:spcPts val="3000"/>
              </a:lnSpc>
              <a:buNone/>
            </a:pPr>
            <a:endParaRPr lang="en-US" altLang="zh-TW" sz="2200" kern="1200" dirty="0" smtClean="0">
              <a:solidFill>
                <a:srgbClr val="000099"/>
              </a:solidFill>
              <a:latin typeface="Times New Roman" pitchFamily="18" charset="0"/>
              <a:ea typeface="標楷體" pitchFamily="65" charset="-120"/>
            </a:endParaRPr>
          </a:p>
          <a:p>
            <a:pPr marL="756000" indent="-468000">
              <a:lnSpc>
                <a:spcPts val="3000"/>
              </a:lnSpc>
              <a:buNone/>
            </a:pPr>
            <a:endParaRPr lang="en-US" altLang="zh-TW" sz="2400" kern="1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標楷體" pitchFamily="65" charset="-120"/>
            </a:endParaRPr>
          </a:p>
          <a:p>
            <a:pPr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91778555"/>
      </p:ext>
    </p:extLst>
  </p:cSld>
  <p:clrMapOvr>
    <a:masterClrMapping/>
  </p:clrMapOvr>
  <p:transition>
    <p:blinds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7458622" cy="763587"/>
          </a:xfrm>
        </p:spPr>
        <p:txBody>
          <a:bodyPr/>
          <a:lstStyle/>
          <a:p>
            <a:r>
              <a:rPr lang="zh-TW" altLang="en-US" kern="1200" dirty="0" smtClean="0">
                <a:solidFill>
                  <a:srgbClr val="FF3300"/>
                </a:solidFill>
                <a:cs typeface="+mn-cs"/>
              </a:rPr>
              <a:t>導讀</a:t>
            </a:r>
            <a:r>
              <a:rPr lang="zh-TW" altLang="en-US" kern="1200" dirty="0">
                <a:solidFill>
                  <a:srgbClr val="FF3300"/>
                </a:solidFill>
                <a:cs typeface="+mn-cs"/>
              </a:rPr>
              <a:t>與評</a:t>
            </a:r>
            <a:r>
              <a:rPr lang="zh-TW" altLang="en-US" kern="1200" dirty="0" smtClean="0">
                <a:solidFill>
                  <a:srgbClr val="FF3300"/>
                </a:solidFill>
                <a:cs typeface="+mn-cs"/>
              </a:rPr>
              <a:t>析</a:t>
            </a:r>
            <a:r>
              <a:rPr lang="en-US" altLang="zh-TW" kern="1200" dirty="0" smtClean="0">
                <a:solidFill>
                  <a:srgbClr val="FF3300"/>
                </a:solidFill>
                <a:cs typeface="+mn-cs"/>
              </a:rPr>
              <a:t>-</a:t>
            </a:r>
            <a:r>
              <a:rPr lang="zh-TW" altLang="en-US" kern="1200" dirty="0" smtClean="0">
                <a:solidFill>
                  <a:srgbClr val="FF3300"/>
                </a:solidFill>
                <a:cs typeface="+mn-cs"/>
              </a:rPr>
              <a:t>頻率分享接取</a:t>
            </a:r>
            <a:r>
              <a:rPr lang="en-US" altLang="zh-TW" kern="1200" dirty="0" smtClean="0">
                <a:solidFill>
                  <a:srgbClr val="FF3300"/>
                </a:solidFill>
                <a:cs typeface="+mn-cs"/>
              </a:rPr>
              <a:t>(4/5)</a:t>
            </a:r>
            <a:endParaRPr lang="zh-TW" altLang="en-US" kern="1200" dirty="0" smtClean="0">
              <a:solidFill>
                <a:srgbClr val="FF3300"/>
              </a:solidFill>
              <a:cs typeface="+mn-cs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268760"/>
            <a:ext cx="8712968" cy="4968552"/>
          </a:xfrm>
        </p:spPr>
        <p:txBody>
          <a:bodyPr/>
          <a:lstStyle/>
          <a:p>
            <a:r>
              <a:rPr lang="zh-TW" altLang="en-US" sz="3200" kern="1200" dirty="0"/>
              <a:t>評析</a:t>
            </a:r>
            <a:endParaRPr lang="en-US" altLang="zh-TW" sz="3200" kern="1200" dirty="0"/>
          </a:p>
          <a:p>
            <a:pPr lvl="1"/>
            <a:r>
              <a:rPr lang="zh-TW" altLang="en-US" kern="1200" dirty="0" smtClean="0"/>
              <a:t>美國</a:t>
            </a:r>
            <a:r>
              <a:rPr lang="en-US" altLang="zh-TW" kern="1200" dirty="0" smtClean="0"/>
              <a:t>SAS</a:t>
            </a:r>
            <a:r>
              <a:rPr lang="zh-TW" altLang="en-US" kern="1200" dirty="0" smtClean="0"/>
              <a:t>頻率接取制度設計前瞻，用意甚嘉</a:t>
            </a:r>
            <a:endParaRPr lang="en-US" altLang="zh-TW" kern="1200" dirty="0"/>
          </a:p>
          <a:p>
            <a:pPr lvl="2"/>
            <a:r>
              <a:rPr lang="zh-TW" altLang="en-US" kern="1200" dirty="0">
                <a:solidFill>
                  <a:srgbClr val="0000CC"/>
                </a:solidFill>
              </a:rPr>
              <a:t>現在僅</a:t>
            </a:r>
            <a:r>
              <a:rPr lang="zh-TW" altLang="en-US" kern="1200" dirty="0" smtClean="0">
                <a:solidFill>
                  <a:srgbClr val="0000CC"/>
                </a:solidFill>
              </a:rPr>
              <a:t>是初步發展，且僅用於特定頻段</a:t>
            </a:r>
            <a:endParaRPr lang="en-US" altLang="zh-TW" kern="1200" dirty="0" smtClean="0">
              <a:solidFill>
                <a:srgbClr val="0000CC"/>
              </a:solidFill>
            </a:endParaRPr>
          </a:p>
          <a:p>
            <a:pPr lvl="2"/>
            <a:r>
              <a:rPr lang="zh-TW" altLang="en-US" kern="1200" dirty="0" smtClean="0">
                <a:solidFill>
                  <a:srgbClr val="0000CC"/>
                </a:solidFill>
              </a:rPr>
              <a:t>我國可於科技成熟適當時機引進，但先備妥法律工具。</a:t>
            </a:r>
            <a:endParaRPr lang="en-US" altLang="zh-TW" kern="1200" dirty="0" smtClean="0">
              <a:solidFill>
                <a:srgbClr val="0000CC"/>
              </a:solidFill>
            </a:endParaRPr>
          </a:p>
          <a:p>
            <a:pPr lvl="1"/>
            <a:r>
              <a:rPr lang="zh-TW" altLang="en-US" kern="1200" dirty="0" smtClean="0"/>
              <a:t>法律草案應可因應</a:t>
            </a:r>
            <a:r>
              <a:rPr lang="en-US" altLang="zh-TW" kern="1200" dirty="0" smtClean="0"/>
              <a:t>SAS</a:t>
            </a:r>
            <a:r>
              <a:rPr lang="zh-TW" altLang="en-US" kern="1200" dirty="0" smtClean="0"/>
              <a:t>制度</a:t>
            </a:r>
            <a:endParaRPr lang="en-US" altLang="zh-TW" kern="1200" dirty="0"/>
          </a:p>
          <a:p>
            <a:pPr lvl="2"/>
            <a:r>
              <a:rPr lang="zh-TW" altLang="en-US" kern="1200" dirty="0" smtClean="0">
                <a:solidFill>
                  <a:srgbClr val="0000CC"/>
                </a:solidFill>
              </a:rPr>
              <a:t>行政院核定頻率分配表時標定特定頻段供</a:t>
            </a:r>
            <a:r>
              <a:rPr lang="en-US" altLang="zh-TW" kern="1200" dirty="0" smtClean="0">
                <a:solidFill>
                  <a:srgbClr val="0000CC"/>
                </a:solidFill>
              </a:rPr>
              <a:t>SAS</a:t>
            </a:r>
            <a:r>
              <a:rPr lang="zh-TW" altLang="en-US" kern="1200" dirty="0" smtClean="0">
                <a:solidFill>
                  <a:srgbClr val="0000CC"/>
                </a:solidFill>
              </a:rPr>
              <a:t>使用</a:t>
            </a:r>
            <a:r>
              <a:rPr lang="en-US" altLang="zh-TW" kern="1200" dirty="0" smtClean="0">
                <a:solidFill>
                  <a:srgbClr val="0000CC"/>
                </a:solidFill>
              </a:rPr>
              <a:t>(§20)</a:t>
            </a:r>
          </a:p>
          <a:p>
            <a:pPr lvl="2"/>
            <a:r>
              <a:rPr lang="zh-TW" altLang="en-US" kern="1200" dirty="0" smtClean="0">
                <a:solidFill>
                  <a:srgbClr val="0000CC"/>
                </a:solidFill>
              </a:rPr>
              <a:t>主管機關釋出頻率時，公告該頻率用途、使用者所負義務、頻率共享及其他使用條件、限制</a:t>
            </a:r>
            <a:r>
              <a:rPr lang="en-US" altLang="zh-TW" kern="1200" dirty="0" smtClean="0">
                <a:solidFill>
                  <a:srgbClr val="0000CC"/>
                </a:solidFill>
              </a:rPr>
              <a:t>(§22)</a:t>
            </a:r>
          </a:p>
          <a:p>
            <a:pPr lvl="2"/>
            <a:r>
              <a:rPr lang="zh-TW" altLang="en-US" kern="1200" dirty="0" smtClean="0">
                <a:solidFill>
                  <a:srgbClr val="0000CC"/>
                </a:solidFill>
              </a:rPr>
              <a:t>主管機關核配二以上使用者使用同一頻率，並委託專業機構管理該頻率使用</a:t>
            </a:r>
            <a:r>
              <a:rPr lang="en-US" altLang="zh-TW" kern="1200" dirty="0" smtClean="0">
                <a:solidFill>
                  <a:srgbClr val="0000CC"/>
                </a:solidFill>
              </a:rPr>
              <a:t>(§26)</a:t>
            </a:r>
          </a:p>
          <a:p>
            <a:pPr lvl="2"/>
            <a:r>
              <a:rPr lang="zh-TW" altLang="en-US" kern="1200" dirty="0" smtClean="0">
                <a:solidFill>
                  <a:srgbClr val="0000CC"/>
                </a:solidFill>
              </a:rPr>
              <a:t>核配時以適當方式為之</a:t>
            </a:r>
            <a:r>
              <a:rPr lang="en-US" altLang="zh-TW" kern="1200" dirty="0" smtClean="0">
                <a:solidFill>
                  <a:srgbClr val="0000CC"/>
                </a:solidFill>
              </a:rPr>
              <a:t>(§33)</a:t>
            </a:r>
          </a:p>
          <a:p>
            <a:pPr marL="914400" lvl="2" indent="0">
              <a:buNone/>
            </a:pPr>
            <a:endParaRPr lang="en-US" altLang="zh-TW" kern="1200" dirty="0" smtClean="0">
              <a:solidFill>
                <a:srgbClr val="0000CC"/>
              </a:solidFill>
            </a:endParaRPr>
          </a:p>
          <a:p>
            <a:pPr marL="756000" lvl="0" indent="-468000">
              <a:lnSpc>
                <a:spcPts val="3000"/>
              </a:lnSpc>
              <a:buNone/>
            </a:pPr>
            <a:endParaRPr lang="en-US" altLang="zh-TW" sz="2200" kern="1200" dirty="0" smtClean="0">
              <a:solidFill>
                <a:srgbClr val="000099"/>
              </a:solidFill>
              <a:latin typeface="Times New Roman" pitchFamily="18" charset="0"/>
              <a:ea typeface="標楷體" pitchFamily="65" charset="-120"/>
            </a:endParaRPr>
          </a:p>
          <a:p>
            <a:pPr marL="756000" indent="-468000">
              <a:lnSpc>
                <a:spcPts val="3000"/>
              </a:lnSpc>
              <a:buNone/>
            </a:pPr>
            <a:endParaRPr lang="en-US" altLang="zh-TW" sz="2400" kern="1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標楷體" pitchFamily="65" charset="-120"/>
            </a:endParaRPr>
          </a:p>
          <a:p>
            <a:pPr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56468183"/>
      </p:ext>
    </p:extLst>
  </p:cSld>
  <p:clrMapOvr>
    <a:masterClrMapping/>
  </p:clrMapOvr>
  <p:transition>
    <p:blinds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7458622" cy="763587"/>
          </a:xfrm>
        </p:spPr>
        <p:txBody>
          <a:bodyPr/>
          <a:lstStyle/>
          <a:p>
            <a:r>
              <a:rPr lang="zh-TW" altLang="en-US" kern="1200" dirty="0" smtClean="0">
                <a:solidFill>
                  <a:srgbClr val="FF3300"/>
                </a:solidFill>
                <a:cs typeface="+mn-cs"/>
              </a:rPr>
              <a:t>導讀</a:t>
            </a:r>
            <a:r>
              <a:rPr lang="zh-TW" altLang="en-US" kern="1200" dirty="0">
                <a:solidFill>
                  <a:srgbClr val="FF3300"/>
                </a:solidFill>
                <a:cs typeface="+mn-cs"/>
              </a:rPr>
              <a:t>與評</a:t>
            </a:r>
            <a:r>
              <a:rPr lang="zh-TW" altLang="en-US" kern="1200" dirty="0" smtClean="0">
                <a:solidFill>
                  <a:srgbClr val="FF3300"/>
                </a:solidFill>
                <a:cs typeface="+mn-cs"/>
              </a:rPr>
              <a:t>析</a:t>
            </a:r>
            <a:r>
              <a:rPr lang="en-US" altLang="zh-TW" kern="1200" dirty="0" smtClean="0">
                <a:solidFill>
                  <a:srgbClr val="FF3300"/>
                </a:solidFill>
                <a:cs typeface="+mn-cs"/>
              </a:rPr>
              <a:t>-</a:t>
            </a:r>
            <a:r>
              <a:rPr lang="zh-TW" altLang="en-US" kern="1200" dirty="0" smtClean="0">
                <a:solidFill>
                  <a:srgbClr val="FF3300"/>
                </a:solidFill>
                <a:cs typeface="+mn-cs"/>
              </a:rPr>
              <a:t>頻率分享接取</a:t>
            </a:r>
            <a:r>
              <a:rPr lang="en-US" altLang="zh-TW" kern="1200" dirty="0" smtClean="0">
                <a:solidFill>
                  <a:srgbClr val="FF3300"/>
                </a:solidFill>
                <a:cs typeface="+mn-cs"/>
              </a:rPr>
              <a:t>(5/5)</a:t>
            </a:r>
            <a:endParaRPr lang="zh-TW" altLang="en-US" kern="1200" dirty="0" smtClean="0">
              <a:solidFill>
                <a:srgbClr val="FF3300"/>
              </a:solidFill>
              <a:cs typeface="+mn-cs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268760"/>
            <a:ext cx="8712968" cy="4968552"/>
          </a:xfrm>
        </p:spPr>
        <p:txBody>
          <a:bodyPr/>
          <a:lstStyle/>
          <a:p>
            <a:pPr lvl="1"/>
            <a:r>
              <a:rPr lang="zh-TW" altLang="en-US" kern="1200" dirty="0" smtClean="0"/>
              <a:t>和諧</a:t>
            </a:r>
            <a:r>
              <a:rPr lang="zh-TW" altLang="en-US" kern="1200" dirty="0"/>
              <a:t>共用之干擾</a:t>
            </a:r>
            <a:r>
              <a:rPr lang="zh-TW" altLang="en-US" kern="1200" dirty="0" smtClean="0"/>
              <a:t>處理</a:t>
            </a:r>
            <a:endParaRPr lang="en-US" altLang="zh-TW" kern="1200" dirty="0" smtClean="0"/>
          </a:p>
          <a:p>
            <a:pPr lvl="2"/>
            <a:r>
              <a:rPr lang="zh-TW" altLang="en-US" kern="1200" dirty="0">
                <a:solidFill>
                  <a:srgbClr val="0000CC"/>
                </a:solidFill>
              </a:rPr>
              <a:t>頻率分配</a:t>
            </a:r>
            <a:r>
              <a:rPr lang="zh-TW" altLang="en-US" kern="1200" dirty="0" smtClean="0">
                <a:solidFill>
                  <a:srgbClr val="0000CC"/>
                </a:solidFill>
              </a:rPr>
              <a:t>表中註明</a:t>
            </a:r>
            <a:r>
              <a:rPr lang="zh-TW" altLang="en-US" kern="1200" dirty="0">
                <a:solidFill>
                  <a:srgbClr val="0000CC"/>
                </a:solidFill>
              </a:rPr>
              <a:t>階層使用</a:t>
            </a:r>
            <a:r>
              <a:rPr lang="zh-TW" altLang="en-US" kern="1200" dirty="0" smtClean="0">
                <a:solidFill>
                  <a:srgbClr val="0000CC"/>
                </a:solidFill>
              </a:rPr>
              <a:t>優先權</a:t>
            </a:r>
            <a:endParaRPr lang="en-US" altLang="zh-TW" kern="1200" dirty="0" smtClean="0">
              <a:solidFill>
                <a:srgbClr val="0000CC"/>
              </a:solidFill>
            </a:endParaRPr>
          </a:p>
          <a:p>
            <a:pPr lvl="2"/>
            <a:r>
              <a:rPr lang="zh-TW" altLang="en-US" kern="1200" dirty="0" smtClean="0">
                <a:solidFill>
                  <a:srgbClr val="0000CC"/>
                </a:solidFill>
              </a:rPr>
              <a:t>使用</a:t>
            </a:r>
            <a:r>
              <a:rPr lang="en-US" altLang="zh-TW" kern="1200" dirty="0" smtClean="0">
                <a:solidFill>
                  <a:srgbClr val="0000CC"/>
                </a:solidFill>
              </a:rPr>
              <a:t>SAS</a:t>
            </a:r>
            <a:r>
              <a:rPr lang="zh-TW" altLang="en-US" kern="1200" dirty="0" smtClean="0">
                <a:solidFill>
                  <a:srgbClr val="0000CC"/>
                </a:solidFill>
              </a:rPr>
              <a:t>動態資料庫頻率之電信終端設備，應符合技術規範。</a:t>
            </a:r>
            <a:endParaRPr lang="en-US" altLang="zh-TW" kern="1200" dirty="0" smtClean="0">
              <a:solidFill>
                <a:srgbClr val="0000CC"/>
              </a:solidFill>
            </a:endParaRPr>
          </a:p>
          <a:p>
            <a:pPr lvl="2"/>
            <a:r>
              <a:rPr lang="zh-TW" altLang="en-US" kern="1200" dirty="0">
                <a:solidFill>
                  <a:srgbClr val="0000CC"/>
                </a:solidFill>
              </a:rPr>
              <a:t>惡</a:t>
            </a:r>
            <a:r>
              <a:rPr lang="zh-TW" altLang="en-US" kern="1200" dirty="0" smtClean="0">
                <a:solidFill>
                  <a:srgbClr val="0000CC"/>
                </a:solidFill>
              </a:rPr>
              <a:t>意發射干擾，形同未經核准使用無線電頻率</a:t>
            </a:r>
            <a:endParaRPr lang="en-US" altLang="zh-TW" kern="1200" dirty="0" smtClean="0">
              <a:solidFill>
                <a:srgbClr val="0000CC"/>
              </a:solidFill>
            </a:endParaRPr>
          </a:p>
          <a:p>
            <a:pPr lvl="1"/>
            <a:r>
              <a:rPr lang="zh-TW" altLang="en-US" kern="1200" dirty="0"/>
              <a:t>電波利用狀況</a:t>
            </a:r>
            <a:r>
              <a:rPr lang="zh-TW" altLang="en-US" kern="1200" dirty="0" smtClean="0"/>
              <a:t>調查</a:t>
            </a:r>
            <a:endParaRPr lang="en-US" altLang="zh-TW" kern="1200" dirty="0" smtClean="0"/>
          </a:p>
          <a:p>
            <a:pPr lvl="2"/>
            <a:r>
              <a:rPr lang="zh-TW" altLang="en-US" kern="1200" dirty="0">
                <a:solidFill>
                  <a:srgbClr val="0000CC"/>
                </a:solidFill>
              </a:rPr>
              <a:t>無需明文</a:t>
            </a:r>
            <a:r>
              <a:rPr lang="zh-TW" altLang="en-US" kern="1200" dirty="0" smtClean="0">
                <a:solidFill>
                  <a:srgbClr val="0000CC"/>
                </a:solidFill>
              </a:rPr>
              <a:t>授權即可執行</a:t>
            </a:r>
            <a:endParaRPr lang="en-US" altLang="zh-TW" kern="1200" dirty="0" smtClean="0">
              <a:solidFill>
                <a:srgbClr val="0000CC"/>
              </a:solidFill>
            </a:endParaRPr>
          </a:p>
          <a:p>
            <a:pPr lvl="2"/>
            <a:r>
              <a:rPr lang="zh-TW" altLang="en-US" kern="1200" dirty="0" smtClean="0">
                <a:solidFill>
                  <a:srgbClr val="0000CC"/>
                </a:solidFill>
              </a:rPr>
              <a:t>主管機關為調查無線電頻率使用情形，應建置無線電頻率監測系統</a:t>
            </a:r>
            <a:r>
              <a:rPr lang="en-US" altLang="zh-TW" kern="1200" dirty="0" smtClean="0">
                <a:solidFill>
                  <a:srgbClr val="0000CC"/>
                </a:solidFill>
              </a:rPr>
              <a:t>(§29)</a:t>
            </a:r>
          </a:p>
          <a:p>
            <a:pPr lvl="1"/>
            <a:r>
              <a:rPr lang="zh-TW" altLang="en-US" kern="1200" dirty="0"/>
              <a:t>主管機關</a:t>
            </a:r>
            <a:r>
              <a:rPr lang="zh-TW" altLang="en-US" kern="1200" dirty="0" smtClean="0"/>
              <a:t>權責調和</a:t>
            </a:r>
            <a:endParaRPr lang="en-US" altLang="zh-TW" kern="1200" dirty="0" smtClean="0"/>
          </a:p>
          <a:p>
            <a:pPr lvl="2"/>
            <a:r>
              <a:rPr lang="zh-TW" altLang="en-US" kern="1200" dirty="0">
                <a:solidFill>
                  <a:srgbClr val="0000CC"/>
                </a:solidFill>
              </a:rPr>
              <a:t>於匯流法外另行處理</a:t>
            </a:r>
            <a:endParaRPr lang="en-US" altLang="zh-TW" kern="1200" dirty="0">
              <a:solidFill>
                <a:srgbClr val="0000CC"/>
              </a:solidFill>
            </a:endParaRPr>
          </a:p>
          <a:p>
            <a:pPr marL="756000" lvl="0" indent="-468000">
              <a:lnSpc>
                <a:spcPts val="3000"/>
              </a:lnSpc>
              <a:buNone/>
            </a:pPr>
            <a:endParaRPr lang="en-US" altLang="zh-TW" sz="2400" b="0" kern="1200" dirty="0">
              <a:solidFill>
                <a:schemeClr val="tx1"/>
              </a:solidFill>
            </a:endParaRPr>
          </a:p>
          <a:p>
            <a:pPr marL="756000" indent="-468000">
              <a:lnSpc>
                <a:spcPts val="3000"/>
              </a:lnSpc>
              <a:buNone/>
            </a:pPr>
            <a:endParaRPr lang="en-US" altLang="zh-TW" sz="2400" kern="1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標楷體" pitchFamily="65" charset="-120"/>
            </a:endParaRPr>
          </a:p>
          <a:p>
            <a:pPr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7276393"/>
      </p:ext>
    </p:extLst>
  </p:cSld>
  <p:clrMapOvr>
    <a:masterClrMapping/>
  </p:clrMapOvr>
  <p:transition>
    <p:blinds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結語</a:t>
            </a:r>
            <a:r>
              <a:rPr lang="en-US" altLang="zh-TW" dirty="0" smtClean="0"/>
              <a:t>(1/2)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初步檢視符合條文意涵明確及規範合理性，並滿足先進頻率運用需求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/>
              <a:t>數位觀點</a:t>
            </a:r>
            <a:r>
              <a:rPr lang="en-US" altLang="zh-TW" dirty="0"/>
              <a:t>(Ericsson)</a:t>
            </a:r>
          </a:p>
          <a:p>
            <a:pPr lvl="1"/>
            <a:r>
              <a:rPr lang="zh-TW" altLang="en-US" dirty="0"/>
              <a:t>數位無界限，任何產業都將因數位化發現自身效率不足之處，進而創造價值</a:t>
            </a:r>
          </a:p>
          <a:p>
            <a:pPr lvl="2"/>
            <a:r>
              <a:rPr lang="en-US" altLang="zh-TW" dirty="0"/>
              <a:t>DIGITAL DOESN’T RESPECT BOUNDARIES. REGARDLESS OF THE INDUSTRY, DIGITIZATION WILL UNCOVER INEFFICIENCIES AND CREATE VALUE. </a:t>
            </a:r>
            <a:r>
              <a:rPr lang="zh-TW" altLang="zh-TW" dirty="0"/>
              <a:t> </a:t>
            </a:r>
            <a:endParaRPr lang="en-US" altLang="zh-TW" b="0" dirty="0">
              <a:solidFill>
                <a:schemeClr val="tx1"/>
              </a:solidFill>
            </a:endParaRPr>
          </a:p>
          <a:p>
            <a:endParaRPr lang="en-US" altLang="zh-TW" dirty="0"/>
          </a:p>
          <a:p>
            <a:pPr lvl="2"/>
            <a:endParaRPr lang="en-US" altLang="zh-TW" sz="2400" b="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548024719"/>
      </p:ext>
    </p:extLst>
  </p:cSld>
  <p:clrMapOvr>
    <a:masterClrMapping/>
  </p:clrMapOvr>
  <p:transition>
    <p:blinds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結語</a:t>
            </a:r>
            <a:r>
              <a:rPr lang="en-US" altLang="zh-TW" dirty="0" smtClean="0"/>
              <a:t>(2/2)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5236" y="1268760"/>
            <a:ext cx="9036496" cy="5256584"/>
          </a:xfrm>
        </p:spPr>
        <p:txBody>
          <a:bodyPr/>
          <a:lstStyle/>
          <a:p>
            <a:r>
              <a:rPr lang="zh-TW" altLang="en-US" dirty="0" smtClean="0"/>
              <a:t>數位</a:t>
            </a:r>
            <a:r>
              <a:rPr lang="zh-TW" altLang="en-US" dirty="0" smtClean="0"/>
              <a:t>新邏輯</a:t>
            </a:r>
            <a:r>
              <a:rPr lang="en-US" altLang="zh-TW" dirty="0" smtClean="0"/>
              <a:t>(Ericsson)</a:t>
            </a:r>
          </a:p>
          <a:p>
            <a:pPr lvl="1"/>
            <a:r>
              <a:rPr lang="zh-TW" altLang="zh-TW" dirty="0" smtClean="0"/>
              <a:t>未來能連上網的東西都會連上網，且會變得具智慧與互動</a:t>
            </a:r>
            <a:endParaRPr lang="en-US" altLang="zh-TW" dirty="0" smtClean="0"/>
          </a:p>
          <a:p>
            <a:pPr lvl="2"/>
            <a:r>
              <a:rPr lang="en-US" altLang="zh-TW" dirty="0" smtClean="0"/>
              <a:t>ANY THING THAT CAN BE CONNECTED WILL BE CONNECTED, SMART AND INTERACTIVE </a:t>
            </a:r>
          </a:p>
          <a:p>
            <a:pPr lvl="1"/>
            <a:r>
              <a:rPr lang="zh-TW" altLang="zh-TW" dirty="0"/>
              <a:t>任何可以被分享的資源都會被分享，且變得更富足充裕</a:t>
            </a:r>
            <a:endParaRPr lang="en-US" altLang="zh-TW" dirty="0"/>
          </a:p>
          <a:p>
            <a:pPr lvl="2"/>
            <a:r>
              <a:rPr lang="en-US" altLang="zh-TW" dirty="0"/>
              <a:t>ANY RESOURCE THAT CAN BE SHARED WILL BE SHARED, ENRICHED AND ABUNDANT</a:t>
            </a:r>
            <a:endParaRPr lang="zh-TW" altLang="en-US" dirty="0"/>
          </a:p>
          <a:p>
            <a:pPr lvl="1"/>
            <a:r>
              <a:rPr lang="zh-TW" altLang="zh-TW" dirty="0"/>
              <a:t>任何可以被重塑的概念都會被試著重塑，且觸發更多的改變</a:t>
            </a:r>
            <a:endParaRPr lang="en-US" altLang="zh-TW" dirty="0"/>
          </a:p>
          <a:p>
            <a:pPr lvl="2"/>
            <a:r>
              <a:rPr lang="en-US" altLang="zh-TW" dirty="0"/>
              <a:t>ANY RESHAPING IDEA THAT CAN BE TRIED WILL BE TRIED AND TRIGGER CHANGE </a:t>
            </a:r>
          </a:p>
          <a:p>
            <a:r>
              <a:rPr lang="zh-TW" altLang="en-US" dirty="0" smtClean="0"/>
              <a:t>以</a:t>
            </a:r>
            <a:r>
              <a:rPr lang="zh-TW" altLang="en-US" dirty="0"/>
              <a:t>新數位觀點及邏輯檢視匯流法之適當與充分性</a:t>
            </a:r>
            <a:endParaRPr lang="en-US" altLang="zh-TW" dirty="0"/>
          </a:p>
          <a:p>
            <a:pPr lvl="1"/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611984564"/>
      </p:ext>
    </p:extLst>
  </p:cSld>
  <p:clrMapOvr>
    <a:masterClrMapping/>
  </p:clrMapOvr>
  <p:transition>
    <p:blinds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7458622" cy="763587"/>
          </a:xfrm>
        </p:spPr>
        <p:txBody>
          <a:bodyPr/>
          <a:lstStyle/>
          <a:p>
            <a:r>
              <a:rPr lang="zh-TW" altLang="en-US" kern="1200" dirty="0" smtClean="0">
                <a:solidFill>
                  <a:srgbClr val="FF3300"/>
                </a:solidFill>
                <a:cs typeface="+mn-cs"/>
              </a:rPr>
              <a:t>簡報大綱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71600" y="1268760"/>
            <a:ext cx="6840760" cy="4680520"/>
          </a:xfrm>
        </p:spPr>
        <p:txBody>
          <a:bodyPr/>
          <a:lstStyle/>
          <a:p>
            <a:r>
              <a:rPr lang="zh-TW" altLang="en-US" sz="3200" kern="1200" dirty="0" smtClean="0">
                <a:solidFill>
                  <a:srgbClr val="0000CC"/>
                </a:solidFill>
              </a:rPr>
              <a:t>前言</a:t>
            </a:r>
            <a:endParaRPr lang="en-US" altLang="zh-TW" sz="3200" kern="1200" dirty="0" smtClean="0">
              <a:solidFill>
                <a:srgbClr val="0000CC"/>
              </a:solidFill>
            </a:endParaRPr>
          </a:p>
          <a:p>
            <a:r>
              <a:rPr lang="zh-TW" altLang="en-US" sz="3200" kern="1200" dirty="0" smtClean="0"/>
              <a:t>基礎資源法頻率</a:t>
            </a:r>
            <a:r>
              <a:rPr lang="zh-TW" altLang="en-US" sz="3200" kern="1200" dirty="0" smtClean="0"/>
              <a:t>管理要點簡介</a:t>
            </a:r>
            <a:endParaRPr lang="en-US" altLang="zh-TW" sz="3200" kern="1200" dirty="0" smtClean="0">
              <a:solidFill>
                <a:srgbClr val="0000CC"/>
              </a:solidFill>
            </a:endParaRPr>
          </a:p>
          <a:p>
            <a:r>
              <a:rPr lang="zh-TW" altLang="en-US" sz="3200" kern="1200" dirty="0" smtClean="0">
                <a:solidFill>
                  <a:srgbClr val="0000CC"/>
                </a:solidFill>
              </a:rPr>
              <a:t>導讀</a:t>
            </a:r>
            <a:r>
              <a:rPr lang="zh-TW" altLang="en-US" sz="3200" kern="1200" dirty="0" smtClean="0">
                <a:solidFill>
                  <a:srgbClr val="0000CC"/>
                </a:solidFill>
              </a:rPr>
              <a:t>與評析</a:t>
            </a:r>
            <a:endParaRPr lang="en-US" altLang="zh-TW" sz="3200" kern="1200" dirty="0" smtClean="0">
              <a:solidFill>
                <a:srgbClr val="0000CC"/>
              </a:solidFill>
            </a:endParaRPr>
          </a:p>
          <a:p>
            <a:pPr lvl="1"/>
            <a:r>
              <a:rPr lang="zh-TW" altLang="en-US" sz="3200" b="1" kern="1200" dirty="0" smtClean="0"/>
              <a:t>無線電波法律性質與使用關係</a:t>
            </a:r>
            <a:endParaRPr lang="en-US" altLang="zh-TW" sz="3200" b="1" kern="1200" dirty="0" smtClean="0"/>
          </a:p>
          <a:p>
            <a:pPr lvl="1"/>
            <a:r>
              <a:rPr lang="zh-TW" altLang="en-US" sz="3200" b="1" kern="1200" dirty="0" smtClean="0"/>
              <a:t>前瞻頻率分享接取設計</a:t>
            </a:r>
            <a:endParaRPr lang="en-US" altLang="zh-TW" sz="3200" b="1" kern="1200" dirty="0" smtClean="0"/>
          </a:p>
          <a:p>
            <a:r>
              <a:rPr lang="zh-TW" altLang="en-US" sz="3200" kern="1200" dirty="0" smtClean="0">
                <a:solidFill>
                  <a:srgbClr val="0000CC"/>
                </a:solidFill>
              </a:rPr>
              <a:t>結語</a:t>
            </a:r>
            <a:endParaRPr lang="en-US" altLang="zh-TW" sz="3200" kern="1200" dirty="0" smtClean="0">
              <a:solidFill>
                <a:srgbClr val="0000CC"/>
              </a:solidFill>
            </a:endParaRPr>
          </a:p>
          <a:p>
            <a:pPr>
              <a:buNone/>
            </a:pPr>
            <a:r>
              <a:rPr lang="zh-TW" altLang="en-US" sz="3200" kern="1200" dirty="0" smtClean="0">
                <a:solidFill>
                  <a:srgbClr val="0000CC"/>
                </a:solidFill>
                <a:latin typeface="Times New Roman" pitchFamily="18" charset="0"/>
                <a:ea typeface="標楷體" pitchFamily="65" charset="-120"/>
              </a:rPr>
              <a:t>  </a:t>
            </a:r>
            <a:endParaRPr lang="en-US" altLang="zh-TW" sz="3200" kern="1200" dirty="0" smtClean="0">
              <a:solidFill>
                <a:srgbClr val="0000CC"/>
              </a:solidFill>
              <a:latin typeface="Times New Roman" pitchFamily="18" charset="0"/>
              <a:ea typeface="標楷體" pitchFamily="65" charset="-120"/>
            </a:endParaRPr>
          </a:p>
          <a:p>
            <a:pPr marL="756000" lvl="0" indent="-468000">
              <a:lnSpc>
                <a:spcPts val="3000"/>
              </a:lnSpc>
              <a:buNone/>
            </a:pPr>
            <a:endParaRPr lang="en-US" altLang="zh-TW" sz="2200" kern="1200" dirty="0" smtClean="0">
              <a:solidFill>
                <a:srgbClr val="000099"/>
              </a:solidFill>
              <a:latin typeface="Times New Roman" pitchFamily="18" charset="0"/>
              <a:ea typeface="標楷體" pitchFamily="65" charset="-120"/>
            </a:endParaRPr>
          </a:p>
          <a:p>
            <a:pPr marL="756000" indent="-468000">
              <a:lnSpc>
                <a:spcPts val="3000"/>
              </a:lnSpc>
              <a:buNone/>
            </a:pPr>
            <a:endParaRPr lang="en-US" altLang="zh-TW" sz="2400" kern="1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標楷體" pitchFamily="65" charset="-120"/>
            </a:endParaRPr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  <p:transition>
    <p:blinds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前言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400" dirty="0" smtClean="0"/>
              <a:t>頻率需求大增</a:t>
            </a:r>
            <a:endParaRPr lang="en-US" altLang="zh-TW" sz="2400" dirty="0" smtClean="0"/>
          </a:p>
          <a:p>
            <a:pPr lvl="1"/>
            <a:r>
              <a:rPr lang="zh-TW" altLang="en-US" dirty="0" smtClean="0"/>
              <a:t>資通訊融合、網際網路應用與工作生活密切結合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無所不在的網路環境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2020</a:t>
            </a:r>
            <a:r>
              <a:rPr lang="zh-TW" altLang="en-US" dirty="0" smtClean="0"/>
              <a:t>需求</a:t>
            </a:r>
            <a:r>
              <a:rPr lang="en-US" altLang="zh-TW" dirty="0" smtClean="0"/>
              <a:t>1340~1960MHz(ITU)</a:t>
            </a:r>
          </a:p>
          <a:p>
            <a:pPr lvl="1"/>
            <a:r>
              <a:rPr lang="en-US" altLang="zh-TW" dirty="0" err="1" smtClean="0"/>
              <a:t>IoT</a:t>
            </a:r>
            <a:endParaRPr lang="en-US" altLang="zh-TW" dirty="0" smtClean="0"/>
          </a:p>
          <a:p>
            <a:r>
              <a:rPr lang="zh-TW" altLang="en-US" sz="2400" dirty="0" smtClean="0"/>
              <a:t>彈性頻譜管理</a:t>
            </a:r>
            <a:endParaRPr lang="en-US" altLang="zh-TW" sz="2400" dirty="0" smtClean="0"/>
          </a:p>
          <a:p>
            <a:pPr lvl="1"/>
            <a:r>
              <a:rPr lang="zh-TW" altLang="en-US" dirty="0" smtClean="0"/>
              <a:t>頻率整備</a:t>
            </a:r>
            <a:r>
              <a:rPr lang="en-US" altLang="zh-TW" dirty="0" smtClean="0"/>
              <a:t>(</a:t>
            </a:r>
            <a:r>
              <a:rPr lang="zh-TW" altLang="en-US" dirty="0" smtClean="0"/>
              <a:t>頻譜供應計畫、移頻、用途調整</a:t>
            </a:r>
            <a:r>
              <a:rPr lang="en-US" altLang="zh-TW" dirty="0" smtClean="0"/>
              <a:t>)</a:t>
            </a:r>
          </a:p>
          <a:p>
            <a:pPr lvl="1"/>
            <a:r>
              <a:rPr lang="zh-TW" altLang="en-US" dirty="0" smtClean="0"/>
              <a:t>頻率有效利用</a:t>
            </a:r>
            <a:r>
              <a:rPr lang="en-US" altLang="zh-TW" dirty="0" smtClean="0"/>
              <a:t>(</a:t>
            </a:r>
            <a:r>
              <a:rPr lang="zh-TW" altLang="en-US" dirty="0" smtClean="0"/>
              <a:t>出租出借轉讓、誘因拍賣</a:t>
            </a:r>
            <a:r>
              <a:rPr lang="en-US" altLang="zh-TW" dirty="0" smtClean="0"/>
              <a:t>)</a:t>
            </a:r>
          </a:p>
          <a:p>
            <a:pPr lvl="1"/>
            <a:r>
              <a:rPr lang="zh-TW" altLang="en-US" dirty="0" smtClean="0"/>
              <a:t>共享頻譜</a:t>
            </a:r>
            <a:r>
              <a:rPr lang="en-US" altLang="zh-TW" dirty="0" smtClean="0"/>
              <a:t>(</a:t>
            </a:r>
            <a:r>
              <a:rPr lang="zh-TW" altLang="en-US" dirty="0" smtClean="0"/>
              <a:t>國民和諧共用、</a:t>
            </a:r>
            <a:r>
              <a:rPr lang="en-US" altLang="zh-TW" dirty="0" smtClean="0"/>
              <a:t>LAA</a:t>
            </a:r>
            <a:r>
              <a:rPr lang="zh-TW" altLang="en-US" dirty="0" smtClean="0"/>
              <a:t>、</a:t>
            </a:r>
            <a:r>
              <a:rPr lang="en-US" altLang="zh-TW" dirty="0" smtClean="0"/>
              <a:t>LSA)</a:t>
            </a:r>
          </a:p>
          <a:p>
            <a:r>
              <a:rPr lang="zh-TW" altLang="en-US" sz="2400" dirty="0" smtClean="0"/>
              <a:t>管理機制檢視</a:t>
            </a:r>
            <a:endParaRPr lang="en-US" altLang="zh-TW" sz="2400" dirty="0" smtClean="0"/>
          </a:p>
          <a:p>
            <a:pPr lvl="1"/>
            <a:r>
              <a:rPr lang="zh-TW" altLang="en-US" dirty="0" smtClean="0"/>
              <a:t>無線電波法律性質及使用關係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前瞻頻率分享接取</a:t>
            </a:r>
            <a:endParaRPr lang="en-US" altLang="zh-TW" dirty="0" smtClean="0"/>
          </a:p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316029270"/>
      </p:ext>
    </p:extLst>
  </p:cSld>
  <p:clrMapOvr>
    <a:masterClrMapping/>
  </p:clrMapOvr>
  <p:transition>
    <p:blinds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7458622" cy="763587"/>
          </a:xfrm>
        </p:spPr>
        <p:txBody>
          <a:bodyPr/>
          <a:lstStyle/>
          <a:p>
            <a:r>
              <a:rPr lang="zh-TW" altLang="en-US" kern="1200" dirty="0" smtClean="0">
                <a:solidFill>
                  <a:srgbClr val="FF3300"/>
                </a:solidFill>
                <a:cs typeface="+mn-cs"/>
              </a:rPr>
              <a:t>基礎資源法頻率</a:t>
            </a:r>
            <a:r>
              <a:rPr lang="zh-TW" altLang="en-US" kern="1200" dirty="0" smtClean="0">
                <a:solidFill>
                  <a:srgbClr val="FF3300"/>
                </a:solidFill>
                <a:cs typeface="+mn-cs"/>
              </a:rPr>
              <a:t>管理要點簡介</a:t>
            </a:r>
            <a:r>
              <a:rPr lang="en-US" altLang="zh-TW" kern="1200" dirty="0" smtClean="0">
                <a:solidFill>
                  <a:srgbClr val="FF3300"/>
                </a:solidFill>
                <a:cs typeface="+mn-cs"/>
              </a:rPr>
              <a:t>(1/4)</a:t>
            </a:r>
            <a:endParaRPr lang="zh-TW" altLang="en-US" kern="1200" dirty="0" smtClean="0">
              <a:solidFill>
                <a:srgbClr val="FF3300"/>
              </a:solidFill>
              <a:cs typeface="+mn-cs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71600" y="1268760"/>
            <a:ext cx="6768752" cy="4680520"/>
          </a:xfrm>
        </p:spPr>
        <p:txBody>
          <a:bodyPr/>
          <a:lstStyle/>
          <a:p>
            <a:r>
              <a:rPr lang="zh-TW" altLang="en-US" sz="3200" kern="1200" dirty="0" smtClean="0"/>
              <a:t>法規架構</a:t>
            </a:r>
            <a:endParaRPr lang="en-US" altLang="zh-TW" sz="3200" kern="1200" dirty="0" smtClean="0"/>
          </a:p>
          <a:p>
            <a:pPr lvl="1"/>
            <a:r>
              <a:rPr lang="zh-TW" altLang="en-US" kern="1200" dirty="0" smtClean="0"/>
              <a:t>頻率管理與電信事業管理分離</a:t>
            </a:r>
            <a:endParaRPr lang="en-US" altLang="zh-TW" kern="1200" dirty="0" smtClean="0"/>
          </a:p>
          <a:p>
            <a:pPr lvl="1"/>
            <a:r>
              <a:rPr lang="zh-TW" altLang="en-US" kern="1200" dirty="0" smtClean="0"/>
              <a:t>頻率管理法律授權明確性</a:t>
            </a:r>
            <a:endParaRPr lang="en-US" altLang="zh-TW" kern="1200" dirty="0" smtClean="0"/>
          </a:p>
          <a:p>
            <a:r>
              <a:rPr lang="zh-TW" altLang="en-US" sz="3200" kern="1200" dirty="0" smtClean="0"/>
              <a:t>頻率管理意義與基本方式</a:t>
            </a:r>
            <a:r>
              <a:rPr lang="en-US" altLang="zh-TW" sz="3200" kern="1200" dirty="0" smtClean="0"/>
              <a:t>(§20)</a:t>
            </a:r>
          </a:p>
          <a:p>
            <a:pPr lvl="1"/>
            <a:r>
              <a:rPr lang="zh-TW" altLang="en-US" kern="1200" dirty="0" smtClean="0"/>
              <a:t>為全體國民共享</a:t>
            </a:r>
            <a:endParaRPr lang="en-US" altLang="zh-TW" kern="1200" dirty="0" smtClean="0"/>
          </a:p>
          <a:p>
            <a:pPr lvl="1"/>
            <a:r>
              <a:rPr lang="zh-TW" altLang="en-US" kern="1200" dirty="0" smtClean="0"/>
              <a:t>公平、有效使用、增進公共利益</a:t>
            </a:r>
            <a:endParaRPr lang="en-US" altLang="zh-TW" kern="1200" dirty="0" smtClean="0"/>
          </a:p>
          <a:p>
            <a:pPr lvl="1"/>
            <a:r>
              <a:rPr lang="zh-TW" altLang="en-US" kern="1200" dirty="0" smtClean="0"/>
              <a:t>經核配始得使用</a:t>
            </a:r>
            <a:endParaRPr lang="en-US" altLang="zh-TW" kern="1200" dirty="0" smtClean="0"/>
          </a:p>
          <a:p>
            <a:pPr lvl="1"/>
            <a:r>
              <a:rPr lang="zh-TW" altLang="en-US" kern="1200" dirty="0" smtClean="0"/>
              <a:t>使用管理與限制、干擾處理等</a:t>
            </a:r>
            <a:r>
              <a:rPr lang="en-US" altLang="zh-TW" kern="1200" dirty="0" smtClean="0"/>
              <a:t>…</a:t>
            </a:r>
            <a:r>
              <a:rPr lang="zh-TW" altLang="en-US" kern="1200" dirty="0" smtClean="0"/>
              <a:t>，主管機關定之</a:t>
            </a:r>
            <a:endParaRPr lang="en-US" altLang="zh-TW" kern="1200" dirty="0" smtClean="0"/>
          </a:p>
          <a:p>
            <a:pPr marL="756000" lvl="0" indent="-468000">
              <a:lnSpc>
                <a:spcPts val="3000"/>
              </a:lnSpc>
              <a:buNone/>
            </a:pPr>
            <a:endParaRPr lang="en-US" altLang="zh-TW" sz="2200" kern="1200" dirty="0" smtClean="0">
              <a:solidFill>
                <a:srgbClr val="000099"/>
              </a:solidFill>
              <a:latin typeface="Times New Roman" pitchFamily="18" charset="0"/>
              <a:ea typeface="標楷體" pitchFamily="65" charset="-120"/>
            </a:endParaRPr>
          </a:p>
          <a:p>
            <a:pPr marL="756000" indent="-468000">
              <a:lnSpc>
                <a:spcPts val="3000"/>
              </a:lnSpc>
              <a:buNone/>
            </a:pPr>
            <a:endParaRPr lang="en-US" altLang="zh-TW" sz="2400" kern="1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標楷體" pitchFamily="65" charset="-120"/>
            </a:endParaRPr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  <p:transition>
    <p:blinds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7458622" cy="763587"/>
          </a:xfrm>
        </p:spPr>
        <p:txBody>
          <a:bodyPr/>
          <a:lstStyle/>
          <a:p>
            <a:r>
              <a:rPr lang="zh-TW" altLang="en-US" kern="1200" dirty="0" smtClean="0">
                <a:solidFill>
                  <a:srgbClr val="FF3300"/>
                </a:solidFill>
                <a:cs typeface="+mn-cs"/>
              </a:rPr>
              <a:t>基礎資源法頻率</a:t>
            </a:r>
            <a:r>
              <a:rPr lang="zh-TW" altLang="en-US" kern="1200" dirty="0" smtClean="0">
                <a:solidFill>
                  <a:srgbClr val="FF3300"/>
                </a:solidFill>
                <a:cs typeface="+mn-cs"/>
              </a:rPr>
              <a:t>管理要點簡介</a:t>
            </a:r>
            <a:r>
              <a:rPr lang="en-US" altLang="zh-TW" kern="1200" dirty="0" smtClean="0">
                <a:solidFill>
                  <a:srgbClr val="FF3300"/>
                </a:solidFill>
                <a:cs typeface="+mn-cs"/>
              </a:rPr>
              <a:t>(2/4)</a:t>
            </a:r>
            <a:endParaRPr lang="zh-TW" altLang="en-US" kern="1200" dirty="0" smtClean="0">
              <a:solidFill>
                <a:srgbClr val="FF3300"/>
              </a:solidFill>
              <a:cs typeface="+mn-cs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71600" y="1268760"/>
            <a:ext cx="7344816" cy="5256584"/>
          </a:xfrm>
        </p:spPr>
        <p:txBody>
          <a:bodyPr/>
          <a:lstStyle/>
          <a:p>
            <a:r>
              <a:rPr lang="zh-TW" altLang="en-US" sz="3200" kern="1200" dirty="0" smtClean="0"/>
              <a:t>頻率整備規劃源頭</a:t>
            </a:r>
            <a:r>
              <a:rPr lang="en-US" altLang="zh-TW" sz="3200" kern="1200" dirty="0" smtClean="0"/>
              <a:t>§20</a:t>
            </a:r>
          </a:p>
          <a:p>
            <a:pPr lvl="1"/>
            <a:r>
              <a:rPr lang="zh-TW" altLang="en-US" kern="1200" dirty="0" smtClean="0"/>
              <a:t>行政院核定頻率分配表及頻率供應計畫</a:t>
            </a:r>
            <a:endParaRPr lang="en-US" altLang="zh-TW" kern="1200" dirty="0" smtClean="0"/>
          </a:p>
          <a:p>
            <a:pPr lvl="2"/>
            <a:r>
              <a:rPr lang="zh-TW" altLang="en-US" kern="1200" dirty="0" smtClean="0"/>
              <a:t>頻率供應計畫載明頻率重整、頻率共享及其他頻率供應方式</a:t>
            </a:r>
            <a:endParaRPr lang="en-US" altLang="zh-TW" kern="1200" dirty="0" smtClean="0"/>
          </a:p>
          <a:p>
            <a:r>
              <a:rPr lang="zh-TW" altLang="en-US" sz="3200" kern="1200" dirty="0" smtClean="0"/>
              <a:t>頻率核配</a:t>
            </a:r>
            <a:endParaRPr lang="en-US" altLang="zh-TW" sz="3200" kern="1200" dirty="0" smtClean="0"/>
          </a:p>
          <a:p>
            <a:pPr lvl="1"/>
            <a:r>
              <a:rPr lang="zh-TW" altLang="en-US" kern="1200" dirty="0" smtClean="0"/>
              <a:t>核配方式採評審、公開招標、拍賣或其他適當方式</a:t>
            </a:r>
            <a:r>
              <a:rPr lang="en-US" altLang="zh-TW" kern="1200" dirty="0" smtClean="0"/>
              <a:t>§22</a:t>
            </a:r>
          </a:p>
          <a:p>
            <a:pPr lvl="2"/>
            <a:r>
              <a:rPr lang="zh-TW" altLang="en-US" kern="1200" dirty="0" smtClean="0"/>
              <a:t>特殊用途頻段不適用預算法</a:t>
            </a:r>
            <a:r>
              <a:rPr lang="en-US" altLang="zh-TW" kern="1200" dirty="0" smtClean="0"/>
              <a:t>94</a:t>
            </a:r>
            <a:r>
              <a:rPr lang="zh-TW" altLang="en-US" kern="1200" dirty="0" smtClean="0"/>
              <a:t>條拍賣或招標</a:t>
            </a:r>
            <a:r>
              <a:rPr lang="en-US" altLang="zh-TW" kern="1200" dirty="0" smtClean="0"/>
              <a:t>§25</a:t>
            </a:r>
          </a:p>
          <a:p>
            <a:pPr lvl="3"/>
            <a:r>
              <a:rPr lang="zh-TW" altLang="en-US" kern="1200" dirty="0" smtClean="0"/>
              <a:t>軍警、教育學術、實驗、專用及其他公益或公共使用</a:t>
            </a:r>
            <a:endParaRPr lang="en-US" altLang="zh-TW" kern="1200" dirty="0" smtClean="0"/>
          </a:p>
          <a:p>
            <a:pPr lvl="3"/>
            <a:r>
              <a:rPr lang="zh-TW" altLang="en-US" kern="1200" dirty="0" smtClean="0">
                <a:solidFill>
                  <a:srgbClr val="FF0000"/>
                </a:solidFill>
              </a:rPr>
              <a:t>無線廣播電視</a:t>
            </a:r>
            <a:endParaRPr lang="en-US" altLang="zh-TW" kern="1200" dirty="0" smtClean="0">
              <a:solidFill>
                <a:srgbClr val="FF0000"/>
              </a:solidFill>
            </a:endParaRPr>
          </a:p>
          <a:p>
            <a:pPr lvl="3"/>
            <a:r>
              <a:rPr lang="zh-TW" altLang="en-US" kern="1200" dirty="0" smtClean="0"/>
              <a:t>可重覆使用之無線用戶迴路、衛星鏈路或微波鏈路</a:t>
            </a:r>
            <a:endParaRPr lang="en-US" altLang="zh-TW" kern="1200" dirty="0" smtClean="0"/>
          </a:p>
          <a:p>
            <a:pPr lvl="3"/>
            <a:r>
              <a:rPr lang="zh-TW" altLang="en-US" kern="1200" dirty="0" smtClean="0"/>
              <a:t>電臺測試使用</a:t>
            </a:r>
            <a:endParaRPr lang="en-US" altLang="zh-TW" kern="1200" dirty="0" smtClean="0"/>
          </a:p>
          <a:p>
            <a:pPr lvl="1"/>
            <a:endParaRPr lang="en-US" altLang="zh-TW" kern="1200" dirty="0" smtClean="0"/>
          </a:p>
          <a:p>
            <a:pPr>
              <a:buNone/>
            </a:pPr>
            <a:endParaRPr lang="en-US" altLang="zh-TW" sz="3200" kern="1200" dirty="0" smtClean="0"/>
          </a:p>
          <a:p>
            <a:pPr>
              <a:buNone/>
            </a:pPr>
            <a:r>
              <a:rPr lang="zh-TW" altLang="en-US" sz="3200" kern="1200" dirty="0" smtClean="0">
                <a:solidFill>
                  <a:srgbClr val="0000CC"/>
                </a:solidFill>
                <a:latin typeface="Times New Roman" pitchFamily="18" charset="0"/>
                <a:ea typeface="標楷體" pitchFamily="65" charset="-120"/>
              </a:rPr>
              <a:t>  </a:t>
            </a:r>
            <a:endParaRPr lang="en-US" altLang="zh-TW" sz="3200" kern="1200" dirty="0" smtClean="0">
              <a:solidFill>
                <a:srgbClr val="0000CC"/>
              </a:solidFill>
              <a:latin typeface="Times New Roman" pitchFamily="18" charset="0"/>
              <a:ea typeface="標楷體" pitchFamily="65" charset="-120"/>
            </a:endParaRPr>
          </a:p>
          <a:p>
            <a:pPr marL="756000" lvl="0" indent="-468000">
              <a:lnSpc>
                <a:spcPts val="3000"/>
              </a:lnSpc>
              <a:buNone/>
            </a:pPr>
            <a:endParaRPr lang="en-US" altLang="zh-TW" sz="2200" kern="1200" dirty="0" smtClean="0">
              <a:solidFill>
                <a:srgbClr val="000099"/>
              </a:solidFill>
              <a:latin typeface="Times New Roman" pitchFamily="18" charset="0"/>
              <a:ea typeface="標楷體" pitchFamily="65" charset="-120"/>
            </a:endParaRPr>
          </a:p>
          <a:p>
            <a:pPr marL="756000" indent="-468000">
              <a:lnSpc>
                <a:spcPts val="3000"/>
              </a:lnSpc>
              <a:buNone/>
            </a:pPr>
            <a:endParaRPr lang="en-US" altLang="zh-TW" sz="2400" kern="1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標楷體" pitchFamily="65" charset="-120"/>
            </a:endParaRPr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  <p:transition>
    <p:blinds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7458622" cy="763587"/>
          </a:xfrm>
        </p:spPr>
        <p:txBody>
          <a:bodyPr/>
          <a:lstStyle/>
          <a:p>
            <a:r>
              <a:rPr lang="zh-TW" altLang="en-US" kern="1200" dirty="0" smtClean="0">
                <a:solidFill>
                  <a:srgbClr val="FF3300"/>
                </a:solidFill>
                <a:cs typeface="+mn-cs"/>
              </a:rPr>
              <a:t>基礎資源法頻率</a:t>
            </a:r>
            <a:r>
              <a:rPr lang="zh-TW" altLang="en-US" kern="1200" dirty="0" smtClean="0">
                <a:solidFill>
                  <a:srgbClr val="FF3300"/>
                </a:solidFill>
                <a:cs typeface="+mn-cs"/>
              </a:rPr>
              <a:t>管理要點簡介</a:t>
            </a:r>
            <a:r>
              <a:rPr lang="en-US" altLang="zh-TW" kern="1200" dirty="0" smtClean="0">
                <a:solidFill>
                  <a:srgbClr val="FF3300"/>
                </a:solidFill>
                <a:cs typeface="+mn-cs"/>
              </a:rPr>
              <a:t>(3/4)</a:t>
            </a:r>
            <a:endParaRPr lang="zh-TW" altLang="en-US" kern="1200" dirty="0" smtClean="0">
              <a:solidFill>
                <a:srgbClr val="FF3300"/>
              </a:solidFill>
              <a:cs typeface="+mn-cs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7584" y="1268760"/>
            <a:ext cx="8064896" cy="5400600"/>
          </a:xfrm>
        </p:spPr>
        <p:txBody>
          <a:bodyPr/>
          <a:lstStyle/>
          <a:p>
            <a:pPr lvl="1"/>
            <a:r>
              <a:rPr lang="zh-TW" altLang="en-US" kern="1200" dirty="0" smtClean="0"/>
              <a:t>指定特定頻段，供國民和諧共用。</a:t>
            </a:r>
            <a:r>
              <a:rPr lang="en-US" altLang="zh-TW" kern="1200" dirty="0" smtClean="0"/>
              <a:t>§20</a:t>
            </a:r>
          </a:p>
          <a:p>
            <a:pPr lvl="1"/>
            <a:r>
              <a:rPr lang="zh-TW" altLang="en-US" kern="1200" dirty="0" smtClean="0"/>
              <a:t>依職權或申請核配二以上使用者使用同一頻率</a:t>
            </a:r>
            <a:r>
              <a:rPr lang="en-US" altLang="zh-TW" kern="1200" dirty="0" smtClean="0"/>
              <a:t>§26</a:t>
            </a:r>
          </a:p>
          <a:p>
            <a:pPr lvl="2"/>
            <a:r>
              <a:rPr lang="zh-TW" altLang="en-US" kern="1200" dirty="0" smtClean="0"/>
              <a:t>考量頻率使用特性、國家安全、技術可行、市場競爭</a:t>
            </a:r>
            <a:endParaRPr lang="en-US" altLang="zh-TW" kern="1200" dirty="0" smtClean="0"/>
          </a:p>
          <a:p>
            <a:r>
              <a:rPr lang="zh-TW" altLang="en-US" kern="1200" dirty="0" smtClean="0"/>
              <a:t>頻率調整</a:t>
            </a:r>
            <a:r>
              <a:rPr lang="en-US" altLang="zh-TW" kern="1200" dirty="0" smtClean="0"/>
              <a:t>§31</a:t>
            </a:r>
          </a:p>
          <a:p>
            <a:pPr lvl="1"/>
            <a:r>
              <a:rPr lang="zh-TW" altLang="en-US" kern="1200" dirty="0" smtClean="0"/>
              <a:t>主管機關執行頻率規劃調整，必要時得廢止原核配、重新改配或通知更新設備</a:t>
            </a:r>
            <a:endParaRPr lang="en-US" altLang="zh-TW" kern="1200" dirty="0" smtClean="0"/>
          </a:p>
          <a:p>
            <a:pPr lvl="1"/>
            <a:r>
              <a:rPr lang="zh-TW" altLang="en-US" kern="1200" dirty="0" smtClean="0"/>
              <a:t>頻率使用者因前項行政處分受有直接損失，主管機關應予補償。</a:t>
            </a:r>
            <a:endParaRPr lang="en-US" altLang="zh-TW" kern="1200" dirty="0" smtClean="0"/>
          </a:p>
          <a:p>
            <a:r>
              <a:rPr lang="zh-TW" altLang="en-US" kern="1200" dirty="0" smtClean="0"/>
              <a:t>頻率繳回誘因機制</a:t>
            </a:r>
            <a:r>
              <a:rPr lang="en-US" altLang="zh-TW" kern="1200" dirty="0" smtClean="0"/>
              <a:t>§23</a:t>
            </a:r>
          </a:p>
          <a:p>
            <a:pPr lvl="1"/>
            <a:r>
              <a:rPr lang="zh-TW" altLang="en-US" kern="1200" dirty="0" smtClean="0"/>
              <a:t>行政核定特定頻率→原獲配者申請繳回→主管機關拍賣→給付頻率繳回者由拍所得價金之一定比例</a:t>
            </a:r>
            <a:endParaRPr lang="en-US" altLang="zh-TW" kern="1200" dirty="0" smtClean="0"/>
          </a:p>
          <a:p>
            <a:pPr lvl="1"/>
            <a:endParaRPr lang="en-US" altLang="zh-TW" kern="1200" dirty="0" smtClean="0"/>
          </a:p>
          <a:p>
            <a:pPr lvl="1"/>
            <a:endParaRPr lang="en-US" altLang="zh-TW" kern="1200" dirty="0" smtClean="0"/>
          </a:p>
          <a:p>
            <a:pPr>
              <a:buNone/>
            </a:pPr>
            <a:endParaRPr lang="en-US" altLang="zh-TW" sz="3200" kern="1200" dirty="0" smtClean="0"/>
          </a:p>
          <a:p>
            <a:pPr>
              <a:buNone/>
            </a:pPr>
            <a:r>
              <a:rPr lang="zh-TW" altLang="en-US" sz="3200" kern="1200" dirty="0" smtClean="0">
                <a:solidFill>
                  <a:srgbClr val="0000CC"/>
                </a:solidFill>
                <a:latin typeface="Times New Roman" pitchFamily="18" charset="0"/>
                <a:ea typeface="標楷體" pitchFamily="65" charset="-120"/>
              </a:rPr>
              <a:t>  </a:t>
            </a:r>
            <a:endParaRPr lang="en-US" altLang="zh-TW" sz="3200" kern="1200" dirty="0" smtClean="0">
              <a:solidFill>
                <a:srgbClr val="0000CC"/>
              </a:solidFill>
              <a:latin typeface="Times New Roman" pitchFamily="18" charset="0"/>
              <a:ea typeface="標楷體" pitchFamily="65" charset="-120"/>
            </a:endParaRPr>
          </a:p>
          <a:p>
            <a:pPr marL="756000" lvl="0" indent="-468000">
              <a:lnSpc>
                <a:spcPts val="3000"/>
              </a:lnSpc>
              <a:buNone/>
            </a:pPr>
            <a:endParaRPr lang="en-US" altLang="zh-TW" sz="2200" kern="1200" dirty="0" smtClean="0">
              <a:solidFill>
                <a:srgbClr val="000099"/>
              </a:solidFill>
              <a:latin typeface="Times New Roman" pitchFamily="18" charset="0"/>
              <a:ea typeface="標楷體" pitchFamily="65" charset="-120"/>
            </a:endParaRPr>
          </a:p>
          <a:p>
            <a:pPr marL="756000" indent="-468000">
              <a:lnSpc>
                <a:spcPts val="3000"/>
              </a:lnSpc>
              <a:buNone/>
            </a:pPr>
            <a:endParaRPr lang="en-US" altLang="zh-TW" sz="2400" kern="1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標楷體" pitchFamily="65" charset="-120"/>
            </a:endParaRPr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  <p:transition>
    <p:blinds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7458622" cy="763587"/>
          </a:xfrm>
        </p:spPr>
        <p:txBody>
          <a:bodyPr/>
          <a:lstStyle/>
          <a:p>
            <a:r>
              <a:rPr lang="zh-TW" altLang="en-US" kern="1200" dirty="0" smtClean="0">
                <a:solidFill>
                  <a:srgbClr val="FF3300"/>
                </a:solidFill>
                <a:cs typeface="+mn-cs"/>
              </a:rPr>
              <a:t>基礎資源法頻率</a:t>
            </a:r>
            <a:r>
              <a:rPr lang="zh-TW" altLang="en-US" kern="1200" dirty="0" smtClean="0">
                <a:solidFill>
                  <a:srgbClr val="FF3300"/>
                </a:solidFill>
                <a:cs typeface="+mn-cs"/>
              </a:rPr>
              <a:t>管理要點簡介</a:t>
            </a:r>
            <a:r>
              <a:rPr lang="en-US" altLang="zh-TW" kern="1200" dirty="0" smtClean="0">
                <a:solidFill>
                  <a:srgbClr val="FF3300"/>
                </a:solidFill>
                <a:cs typeface="+mn-cs"/>
              </a:rPr>
              <a:t>(4/4)</a:t>
            </a:r>
            <a:endParaRPr lang="zh-TW" altLang="en-US" kern="1200" dirty="0" smtClean="0">
              <a:solidFill>
                <a:srgbClr val="FF3300"/>
              </a:solidFill>
              <a:cs typeface="+mn-cs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7584" y="1268760"/>
            <a:ext cx="8064896" cy="5472608"/>
          </a:xfrm>
        </p:spPr>
        <p:txBody>
          <a:bodyPr/>
          <a:lstStyle/>
          <a:p>
            <a:r>
              <a:rPr lang="zh-TW" altLang="en-US" kern="1200" dirty="0" smtClean="0"/>
              <a:t>頻率使用權彈性移轉</a:t>
            </a:r>
            <a:endParaRPr lang="en-US" altLang="zh-TW" kern="1200" dirty="0" smtClean="0"/>
          </a:p>
          <a:p>
            <a:pPr lvl="1"/>
            <a:r>
              <a:rPr lang="zh-TW" altLang="en-US" kern="1200" dirty="0" smtClean="0"/>
              <a:t>得申請將獲配頻率之一部以分頻、分時或分地區之方式提供他電信事業使用</a:t>
            </a:r>
            <a:r>
              <a:rPr lang="en-US" altLang="zh-TW" kern="1200" dirty="0" smtClean="0"/>
              <a:t>§27</a:t>
            </a:r>
          </a:p>
          <a:p>
            <a:pPr lvl="1"/>
            <a:r>
              <a:rPr lang="zh-TW" altLang="en-US" kern="1200" dirty="0" smtClean="0"/>
              <a:t>以拍賣或公開招標方式取得頻率使用者，得申請核改配他電信事業使用</a:t>
            </a:r>
            <a:r>
              <a:rPr lang="en-US" altLang="zh-TW" kern="1200" dirty="0" smtClean="0"/>
              <a:t>§28</a:t>
            </a:r>
          </a:p>
          <a:p>
            <a:r>
              <a:rPr lang="zh-TW" altLang="en-US" kern="1200" dirty="0" smtClean="0"/>
              <a:t>委託管理頻率使用</a:t>
            </a:r>
            <a:r>
              <a:rPr lang="en-US" altLang="zh-TW" kern="1200" dirty="0" smtClean="0"/>
              <a:t>§26</a:t>
            </a:r>
          </a:p>
          <a:p>
            <a:pPr lvl="1"/>
            <a:r>
              <a:rPr lang="zh-TW" altLang="en-US" kern="1200" dirty="0" smtClean="0"/>
              <a:t>得委託專業機管理，供核配二以上使用同一無線電頻率，之頻率使用。</a:t>
            </a:r>
            <a:endParaRPr lang="en-US" altLang="zh-TW" kern="1200" dirty="0" smtClean="0"/>
          </a:p>
          <a:p>
            <a:r>
              <a:rPr lang="zh-TW" altLang="en-US" kern="1200" dirty="0" smtClean="0"/>
              <a:t>射頻器材降低監理強度</a:t>
            </a:r>
            <a:r>
              <a:rPr lang="en-US" altLang="zh-TW" kern="1200" dirty="0" smtClean="0"/>
              <a:t>§33</a:t>
            </a:r>
          </a:p>
          <a:p>
            <a:pPr lvl="1"/>
            <a:r>
              <a:rPr lang="zh-TW" altLang="en-US" kern="1200" dirty="0" smtClean="0"/>
              <a:t>法律未另有規定→自由流通使用</a:t>
            </a:r>
            <a:endParaRPr lang="en-US" altLang="zh-TW" kern="1200" dirty="0" smtClean="0"/>
          </a:p>
          <a:p>
            <a:pPr lvl="1"/>
            <a:r>
              <a:rPr lang="zh-TW" altLang="en-US" kern="1200" dirty="0" smtClean="0"/>
              <a:t>維持電波秩序需要→主管機關得公告應經許可→電信管制設頻器材→型式認證、審驗合格或符合性聲明登錄</a:t>
            </a:r>
            <a:r>
              <a:rPr lang="en-US" altLang="zh-TW" kern="1200" dirty="0" smtClean="0"/>
              <a:t>(§34)</a:t>
            </a:r>
          </a:p>
          <a:p>
            <a:pPr lvl="1"/>
            <a:endParaRPr lang="en-US" altLang="zh-TW" kern="1200" dirty="0" smtClean="0"/>
          </a:p>
          <a:p>
            <a:pPr>
              <a:buNone/>
            </a:pPr>
            <a:endParaRPr lang="en-US" altLang="zh-TW" sz="3200" kern="1200" dirty="0" smtClean="0"/>
          </a:p>
          <a:p>
            <a:pPr>
              <a:buNone/>
            </a:pPr>
            <a:r>
              <a:rPr lang="zh-TW" altLang="en-US" sz="3200" kern="1200" dirty="0" smtClean="0">
                <a:solidFill>
                  <a:srgbClr val="0000CC"/>
                </a:solidFill>
                <a:latin typeface="Times New Roman" pitchFamily="18" charset="0"/>
                <a:ea typeface="標楷體" pitchFamily="65" charset="-120"/>
              </a:rPr>
              <a:t>  </a:t>
            </a:r>
            <a:endParaRPr lang="en-US" altLang="zh-TW" sz="3200" kern="1200" dirty="0" smtClean="0">
              <a:solidFill>
                <a:srgbClr val="0000CC"/>
              </a:solidFill>
              <a:latin typeface="Times New Roman" pitchFamily="18" charset="0"/>
              <a:ea typeface="標楷體" pitchFamily="65" charset="-120"/>
            </a:endParaRPr>
          </a:p>
          <a:p>
            <a:pPr marL="756000" lvl="0" indent="-468000">
              <a:lnSpc>
                <a:spcPts val="3000"/>
              </a:lnSpc>
              <a:buNone/>
            </a:pPr>
            <a:endParaRPr lang="en-US" altLang="zh-TW" sz="2200" kern="1200" dirty="0" smtClean="0">
              <a:solidFill>
                <a:srgbClr val="000099"/>
              </a:solidFill>
              <a:latin typeface="Times New Roman" pitchFamily="18" charset="0"/>
              <a:ea typeface="標楷體" pitchFamily="65" charset="-120"/>
            </a:endParaRPr>
          </a:p>
          <a:p>
            <a:pPr marL="756000" indent="-468000">
              <a:lnSpc>
                <a:spcPts val="3000"/>
              </a:lnSpc>
              <a:buNone/>
            </a:pPr>
            <a:endParaRPr lang="en-US" altLang="zh-TW" sz="2400" kern="1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標楷體" pitchFamily="65" charset="-120"/>
            </a:endParaRPr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  <p:transition>
    <p:blinds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8208912" cy="763587"/>
          </a:xfrm>
        </p:spPr>
        <p:txBody>
          <a:bodyPr/>
          <a:lstStyle/>
          <a:p>
            <a:r>
              <a:rPr lang="zh-TW" altLang="en-US" kern="1200" dirty="0" smtClean="0">
                <a:solidFill>
                  <a:srgbClr val="FF3300"/>
                </a:solidFill>
                <a:cs typeface="+mn-cs"/>
              </a:rPr>
              <a:t>導讀</a:t>
            </a:r>
            <a:r>
              <a:rPr lang="zh-TW" altLang="en-US" kern="1200" dirty="0">
                <a:solidFill>
                  <a:srgbClr val="FF3300"/>
                </a:solidFill>
                <a:cs typeface="+mn-cs"/>
              </a:rPr>
              <a:t>與評</a:t>
            </a:r>
            <a:r>
              <a:rPr lang="zh-TW" altLang="en-US" kern="1200" dirty="0" smtClean="0">
                <a:solidFill>
                  <a:srgbClr val="FF3300"/>
                </a:solidFill>
                <a:cs typeface="+mn-cs"/>
              </a:rPr>
              <a:t>析</a:t>
            </a:r>
            <a:r>
              <a:rPr lang="en-US" altLang="zh-TW" kern="1200" dirty="0" smtClean="0">
                <a:solidFill>
                  <a:srgbClr val="FF3300"/>
                </a:solidFill>
                <a:cs typeface="+mn-cs"/>
              </a:rPr>
              <a:t>-</a:t>
            </a:r>
            <a:r>
              <a:rPr lang="zh-TW" altLang="en-US" kern="1200" dirty="0" smtClean="0">
                <a:solidFill>
                  <a:srgbClr val="FF3300"/>
                </a:solidFill>
                <a:cs typeface="+mn-cs"/>
              </a:rPr>
              <a:t>無線電波法律性質</a:t>
            </a:r>
            <a:r>
              <a:rPr lang="en-US" altLang="zh-TW" kern="1200" dirty="0" smtClean="0">
                <a:solidFill>
                  <a:srgbClr val="FF3300"/>
                </a:solidFill>
                <a:cs typeface="+mn-cs"/>
              </a:rPr>
              <a:t>(1/5)</a:t>
            </a:r>
            <a:endParaRPr lang="zh-TW" altLang="en-US" kern="1200" dirty="0" smtClean="0">
              <a:solidFill>
                <a:srgbClr val="FF3300"/>
              </a:solidFill>
              <a:cs typeface="+mn-cs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268760"/>
            <a:ext cx="7704856" cy="4680520"/>
          </a:xfrm>
        </p:spPr>
        <p:txBody>
          <a:bodyPr/>
          <a:lstStyle/>
          <a:p>
            <a:r>
              <a:rPr lang="zh-TW" altLang="en-US" sz="3200" kern="1200" dirty="0" smtClean="0">
                <a:solidFill>
                  <a:srgbClr val="0000CC"/>
                </a:solidFill>
              </a:rPr>
              <a:t>導讀</a:t>
            </a:r>
            <a:endParaRPr lang="en-US" altLang="zh-TW" sz="3200" kern="1200" dirty="0" smtClean="0">
              <a:solidFill>
                <a:srgbClr val="0000CC"/>
              </a:solidFill>
            </a:endParaRPr>
          </a:p>
          <a:p>
            <a:pPr lvl="1"/>
            <a:r>
              <a:rPr lang="zh-TW" altLang="en-US" kern="1200" dirty="0"/>
              <a:t>開宗明義點出頻率價值來由</a:t>
            </a:r>
            <a:endParaRPr lang="en-US" altLang="zh-TW" kern="1200" dirty="0"/>
          </a:p>
          <a:p>
            <a:pPr lvl="2"/>
            <a:r>
              <a:rPr lang="zh-TW" altLang="en-US" kern="1200" dirty="0" smtClean="0">
                <a:solidFill>
                  <a:srgbClr val="0000CC"/>
                </a:solidFill>
              </a:rPr>
              <a:t>科技發展</a:t>
            </a:r>
            <a:r>
              <a:rPr lang="en-US" altLang="zh-TW" kern="1200" dirty="0" smtClean="0">
                <a:solidFill>
                  <a:srgbClr val="0000CC"/>
                </a:solidFill>
              </a:rPr>
              <a:t>(</a:t>
            </a:r>
            <a:r>
              <a:rPr lang="zh-TW" altLang="en-US" kern="1200" dirty="0" smtClean="0">
                <a:solidFill>
                  <a:srgbClr val="0000CC"/>
                </a:solidFill>
              </a:rPr>
              <a:t>國際框架→用途分配→頻率指配</a:t>
            </a:r>
            <a:r>
              <a:rPr lang="en-US" altLang="zh-TW" kern="1200" dirty="0" smtClean="0">
                <a:solidFill>
                  <a:srgbClr val="0000CC"/>
                </a:solidFill>
              </a:rPr>
              <a:t>)</a:t>
            </a:r>
          </a:p>
          <a:p>
            <a:pPr lvl="2"/>
            <a:r>
              <a:rPr lang="zh-TW" altLang="en-US" kern="1200" dirty="0" smtClean="0">
                <a:solidFill>
                  <a:srgbClr val="0000CC"/>
                </a:solidFill>
              </a:rPr>
              <a:t>預先透過一般性禁止人民任意使用射頻器材發射電波前提下，所創造出可供行政規劃分配之「法律抽象地位」</a:t>
            </a:r>
            <a:endParaRPr lang="en-US" altLang="zh-TW" kern="1200" dirty="0" smtClean="0">
              <a:solidFill>
                <a:srgbClr val="0000CC"/>
              </a:solidFill>
            </a:endParaRPr>
          </a:p>
          <a:p>
            <a:pPr lvl="1"/>
            <a:r>
              <a:rPr lang="zh-TW" altLang="en-US" kern="1200" dirty="0"/>
              <a:t>一般性</a:t>
            </a:r>
            <a:r>
              <a:rPr lang="zh-TW" altLang="en-US" kern="1200" dirty="0" smtClean="0"/>
              <a:t>禁止正當性</a:t>
            </a:r>
            <a:endParaRPr lang="en-US" altLang="zh-TW" kern="1200" dirty="0" smtClean="0"/>
          </a:p>
          <a:p>
            <a:pPr lvl="2"/>
            <a:r>
              <a:rPr lang="zh-TW" altLang="en-US" kern="1200" dirty="0" smtClean="0"/>
              <a:t>公共資源</a:t>
            </a:r>
            <a:endParaRPr lang="en-US" altLang="zh-TW" kern="1200" dirty="0" smtClean="0"/>
          </a:p>
          <a:p>
            <a:pPr lvl="3"/>
            <a:r>
              <a:rPr lang="zh-TW" altLang="en-US" sz="2000" kern="1200" dirty="0" smtClean="0"/>
              <a:t>釋字第</a:t>
            </a:r>
            <a:r>
              <a:rPr lang="en-US" altLang="zh-TW" sz="2000" kern="1200" dirty="0" smtClean="0"/>
              <a:t>364:</a:t>
            </a:r>
            <a:r>
              <a:rPr lang="zh-TW" altLang="en-US" sz="2000" kern="1200" dirty="0" smtClean="0"/>
              <a:t>避免壟斷與獨佔</a:t>
            </a:r>
            <a:endParaRPr lang="en-US" altLang="zh-TW" sz="2000" kern="1200" dirty="0" smtClean="0"/>
          </a:p>
          <a:p>
            <a:pPr lvl="3"/>
            <a:r>
              <a:rPr lang="zh-TW" altLang="en-US" sz="2000" kern="1200" dirty="0" smtClean="0"/>
              <a:t>釋字第</a:t>
            </a:r>
            <a:r>
              <a:rPr lang="en-US" altLang="zh-TW" sz="2000" kern="1200" dirty="0" smtClean="0"/>
              <a:t>678</a:t>
            </a:r>
            <a:r>
              <a:rPr lang="zh-TW" altLang="en-US" sz="2000" kern="1200" dirty="0" smtClean="0"/>
              <a:t>避免干擾</a:t>
            </a:r>
            <a:endParaRPr lang="en-US" altLang="zh-TW" sz="2000" kern="1200" dirty="0" smtClean="0"/>
          </a:p>
          <a:p>
            <a:pPr lvl="1"/>
            <a:r>
              <a:rPr lang="zh-TW" altLang="en-US" kern="1200" dirty="0"/>
              <a:t>公共資源內涵解釋方式影響監理制度及使用</a:t>
            </a:r>
            <a:r>
              <a:rPr lang="zh-TW" altLang="en-US" kern="1200" dirty="0" smtClean="0"/>
              <a:t>權限</a:t>
            </a:r>
            <a:endParaRPr lang="en-US" altLang="zh-TW" kern="1200" dirty="0" smtClean="0"/>
          </a:p>
          <a:p>
            <a:pPr lvl="2"/>
            <a:r>
              <a:rPr lang="zh-TW" altLang="en-US" kern="1200" dirty="0" smtClean="0"/>
              <a:t>釋字第</a:t>
            </a:r>
            <a:r>
              <a:rPr lang="en-US" altLang="zh-TW" kern="1200" dirty="0" smtClean="0"/>
              <a:t>364&amp;768</a:t>
            </a:r>
            <a:r>
              <a:rPr lang="zh-TW" altLang="en-US" kern="1200" dirty="0" smtClean="0"/>
              <a:t>聲請原因</a:t>
            </a:r>
            <a:r>
              <a:rPr lang="en-US" altLang="zh-TW" kern="1200" dirty="0" smtClean="0"/>
              <a:t>-</a:t>
            </a:r>
            <a:r>
              <a:rPr lang="zh-TW" altLang="en-US" kern="1200" dirty="0" smtClean="0"/>
              <a:t>廣電電波監理限制言論自由</a:t>
            </a:r>
            <a:endParaRPr lang="en-US" altLang="zh-TW" kern="1200" dirty="0"/>
          </a:p>
          <a:p>
            <a:pPr>
              <a:buNone/>
            </a:pPr>
            <a:r>
              <a:rPr lang="zh-TW" altLang="en-US" sz="3200" kern="1200" dirty="0" smtClean="0">
                <a:solidFill>
                  <a:srgbClr val="0000CC"/>
                </a:solidFill>
                <a:latin typeface="Times New Roman" pitchFamily="18" charset="0"/>
                <a:ea typeface="標楷體" pitchFamily="65" charset="-120"/>
              </a:rPr>
              <a:t>  </a:t>
            </a:r>
            <a:endParaRPr lang="en-US" altLang="zh-TW" sz="3200" kern="1200" dirty="0" smtClean="0">
              <a:solidFill>
                <a:srgbClr val="0000CC"/>
              </a:solidFill>
              <a:latin typeface="Times New Roman" pitchFamily="18" charset="0"/>
              <a:ea typeface="標楷體" pitchFamily="65" charset="-120"/>
            </a:endParaRPr>
          </a:p>
          <a:p>
            <a:pPr marL="756000" lvl="0" indent="-468000">
              <a:lnSpc>
                <a:spcPts val="3000"/>
              </a:lnSpc>
              <a:buNone/>
            </a:pPr>
            <a:endParaRPr lang="en-US" altLang="zh-TW" sz="2200" kern="1200" dirty="0" smtClean="0">
              <a:solidFill>
                <a:srgbClr val="000099"/>
              </a:solidFill>
              <a:latin typeface="Times New Roman" pitchFamily="18" charset="0"/>
              <a:ea typeface="標楷體" pitchFamily="65" charset="-120"/>
            </a:endParaRPr>
          </a:p>
          <a:p>
            <a:pPr marL="756000" indent="-468000">
              <a:lnSpc>
                <a:spcPts val="3000"/>
              </a:lnSpc>
              <a:buNone/>
            </a:pPr>
            <a:endParaRPr lang="en-US" altLang="zh-TW" sz="2400" kern="1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標楷體" pitchFamily="65" charset="-120"/>
            </a:endParaRPr>
          </a:p>
          <a:p>
            <a:pPr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02984161"/>
      </p:ext>
    </p:extLst>
  </p:cSld>
  <p:clrMapOvr>
    <a:masterClrMapping/>
  </p:clrMapOvr>
  <p:transition>
    <p:blinds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7458622" cy="763587"/>
          </a:xfrm>
        </p:spPr>
        <p:txBody>
          <a:bodyPr/>
          <a:lstStyle/>
          <a:p>
            <a:r>
              <a:rPr lang="zh-TW" altLang="en-US" kern="1200" dirty="0" smtClean="0">
                <a:solidFill>
                  <a:srgbClr val="FF3300"/>
                </a:solidFill>
                <a:cs typeface="+mn-cs"/>
              </a:rPr>
              <a:t>導讀</a:t>
            </a:r>
            <a:r>
              <a:rPr lang="zh-TW" altLang="en-US" kern="1200" dirty="0">
                <a:solidFill>
                  <a:srgbClr val="FF3300"/>
                </a:solidFill>
                <a:cs typeface="+mn-cs"/>
              </a:rPr>
              <a:t>與評</a:t>
            </a:r>
            <a:r>
              <a:rPr lang="zh-TW" altLang="en-US" kern="1200" dirty="0" smtClean="0">
                <a:solidFill>
                  <a:srgbClr val="FF3300"/>
                </a:solidFill>
                <a:cs typeface="+mn-cs"/>
              </a:rPr>
              <a:t>析</a:t>
            </a:r>
            <a:r>
              <a:rPr lang="en-US" altLang="zh-TW" kern="1200" dirty="0" smtClean="0">
                <a:solidFill>
                  <a:srgbClr val="FF3300"/>
                </a:solidFill>
                <a:cs typeface="+mn-cs"/>
              </a:rPr>
              <a:t>-</a:t>
            </a:r>
            <a:r>
              <a:rPr lang="zh-TW" altLang="en-US" kern="1200" dirty="0" smtClean="0">
                <a:solidFill>
                  <a:srgbClr val="FF3300"/>
                </a:solidFill>
                <a:cs typeface="+mn-cs"/>
              </a:rPr>
              <a:t>無線電波法律性質</a:t>
            </a:r>
            <a:r>
              <a:rPr lang="en-US" altLang="zh-TW" kern="1200" dirty="0" smtClean="0">
                <a:solidFill>
                  <a:srgbClr val="FF3300"/>
                </a:solidFill>
                <a:cs typeface="+mn-cs"/>
              </a:rPr>
              <a:t>(2/5)</a:t>
            </a:r>
            <a:endParaRPr lang="zh-TW" altLang="en-US" kern="1200" dirty="0" smtClean="0">
              <a:solidFill>
                <a:srgbClr val="FF3300"/>
              </a:solidFill>
              <a:cs typeface="+mn-cs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268760"/>
            <a:ext cx="8208912" cy="4968552"/>
          </a:xfrm>
        </p:spPr>
        <p:txBody>
          <a:bodyPr/>
          <a:lstStyle/>
          <a:p>
            <a:pPr lvl="1"/>
            <a:r>
              <a:rPr lang="zh-TW" altLang="en-US" kern="1200" dirty="0" smtClean="0"/>
              <a:t>日本法制發展相關議論及特色</a:t>
            </a:r>
            <a:endParaRPr lang="en-US" altLang="zh-TW" kern="1200" dirty="0"/>
          </a:p>
          <a:p>
            <a:pPr lvl="2"/>
            <a:r>
              <a:rPr lang="zh-TW" altLang="en-US" kern="1200" dirty="0" smtClean="0">
                <a:solidFill>
                  <a:srgbClr val="0000CC"/>
                </a:solidFill>
              </a:rPr>
              <a:t>有限公共資源</a:t>
            </a:r>
            <a:endParaRPr lang="en-US" altLang="zh-TW" kern="1200" dirty="0" smtClean="0">
              <a:solidFill>
                <a:srgbClr val="0000CC"/>
              </a:solidFill>
            </a:endParaRPr>
          </a:p>
          <a:p>
            <a:pPr lvl="2"/>
            <a:r>
              <a:rPr lang="zh-TW" altLang="en-US" kern="1200" dirty="0" smtClean="0">
                <a:solidFill>
                  <a:srgbClr val="0000CC"/>
                </a:solidFill>
              </a:rPr>
              <a:t>電波公物說</a:t>
            </a:r>
            <a:endParaRPr lang="en-US" altLang="zh-TW" kern="1200" dirty="0" smtClean="0">
              <a:solidFill>
                <a:srgbClr val="0000CC"/>
              </a:solidFill>
            </a:endParaRPr>
          </a:p>
          <a:p>
            <a:pPr lvl="3"/>
            <a:r>
              <a:rPr lang="zh-TW" altLang="en-US" sz="2000" kern="1200" dirty="0"/>
              <a:t>一般</a:t>
            </a:r>
            <a:r>
              <a:rPr lang="zh-TW" altLang="en-US" sz="2000" kern="1200" dirty="0" smtClean="0"/>
              <a:t>使用</a:t>
            </a:r>
            <a:r>
              <a:rPr lang="en-US" altLang="zh-TW" sz="2000" kern="1200" dirty="0" smtClean="0"/>
              <a:t>(</a:t>
            </a:r>
            <a:r>
              <a:rPr lang="zh-TW" altLang="en-US" sz="2000" kern="1200" dirty="0" smtClean="0"/>
              <a:t>免執照直接使用</a:t>
            </a:r>
            <a:r>
              <a:rPr lang="en-US" altLang="zh-TW" sz="2000" kern="1200" dirty="0" smtClean="0"/>
              <a:t>)</a:t>
            </a:r>
            <a:r>
              <a:rPr lang="zh-TW" altLang="en-US" sz="2000" kern="1200" dirty="0" smtClean="0"/>
              <a:t>、許可使用</a:t>
            </a:r>
            <a:r>
              <a:rPr lang="en-US" altLang="zh-TW" sz="2000" kern="1200" dirty="0" smtClean="0"/>
              <a:t>(</a:t>
            </a:r>
            <a:r>
              <a:rPr lang="zh-TW" altLang="en-US" sz="2000" kern="1200" dirty="0" smtClean="0"/>
              <a:t>專用</a:t>
            </a:r>
            <a:r>
              <a:rPr lang="en-US" altLang="zh-TW" sz="2000" kern="1200" dirty="0" smtClean="0"/>
              <a:t>)</a:t>
            </a:r>
            <a:r>
              <a:rPr lang="zh-TW" altLang="en-US" sz="2000" kern="1200" dirty="0" smtClean="0"/>
              <a:t>、特許使用</a:t>
            </a:r>
            <a:r>
              <a:rPr lang="en-US" altLang="zh-TW" sz="2000" kern="1200" dirty="0" smtClean="0"/>
              <a:t>(</a:t>
            </a:r>
            <a:r>
              <a:rPr lang="zh-TW" altLang="en-US" sz="2000" kern="1200" dirty="0" smtClean="0"/>
              <a:t>廣電及電信事業</a:t>
            </a:r>
            <a:r>
              <a:rPr lang="en-US" altLang="zh-TW" sz="2000" kern="1200" dirty="0" smtClean="0"/>
              <a:t>)</a:t>
            </a:r>
          </a:p>
          <a:p>
            <a:pPr lvl="3"/>
            <a:r>
              <a:rPr lang="zh-TW" altLang="en-US" sz="2000" kern="1200" dirty="0" smtClean="0"/>
              <a:t>被否定主要理由</a:t>
            </a:r>
            <a:r>
              <a:rPr lang="en-US" altLang="zh-TW" sz="2000" kern="1200" dirty="0" smtClean="0"/>
              <a:t>:</a:t>
            </a:r>
            <a:r>
              <a:rPr lang="zh-TW" altLang="en-US" sz="2000" kern="1200" dirty="0" smtClean="0"/>
              <a:t>防止從排他使用頻率之法律地位中，推洐出行政可摡括管制節目內容及事業營運之理論根據。</a:t>
            </a:r>
            <a:endParaRPr lang="en-US" altLang="zh-TW" sz="2000" kern="1200" dirty="0"/>
          </a:p>
          <a:p>
            <a:pPr lvl="2"/>
            <a:r>
              <a:rPr lang="zh-TW" altLang="en-US" kern="1200" dirty="0" smtClean="0"/>
              <a:t>人工公物說</a:t>
            </a:r>
            <a:endParaRPr lang="en-US" altLang="zh-TW" kern="1200" dirty="0" smtClean="0"/>
          </a:p>
          <a:p>
            <a:pPr lvl="3"/>
            <a:r>
              <a:rPr lang="zh-TW" altLang="en-US" sz="2000" kern="1200" dirty="0" smtClean="0"/>
              <a:t>於特許使用關係中，特別審查頻率使用之公益性</a:t>
            </a:r>
            <a:endParaRPr lang="en-US" altLang="zh-TW" sz="2000" kern="1200" dirty="0" smtClean="0"/>
          </a:p>
          <a:p>
            <a:pPr lvl="3"/>
            <a:r>
              <a:rPr lang="zh-TW" altLang="en-US" sz="2000" kern="1200" dirty="0" smtClean="0"/>
              <a:t>拍賣制度雖有助於促進電波有效利用，但必須顧及國民可普遍享受</a:t>
            </a:r>
            <a:endParaRPr lang="en-US" altLang="zh-TW" sz="2000" kern="1200" dirty="0" smtClean="0"/>
          </a:p>
          <a:p>
            <a:pPr lvl="3"/>
            <a:r>
              <a:rPr lang="zh-TW" altLang="en-US" sz="2000" kern="1200" dirty="0" smtClean="0"/>
              <a:t>課予行動業者「人口覆蓋率」等特殊義務</a:t>
            </a:r>
            <a:endParaRPr lang="en-US" altLang="zh-TW" sz="2000" kern="1200" dirty="0"/>
          </a:p>
          <a:p>
            <a:pPr>
              <a:buNone/>
            </a:pPr>
            <a:r>
              <a:rPr lang="zh-TW" altLang="en-US" sz="3200" kern="1200" dirty="0" smtClean="0">
                <a:solidFill>
                  <a:srgbClr val="0000CC"/>
                </a:solidFill>
                <a:latin typeface="Times New Roman" pitchFamily="18" charset="0"/>
                <a:ea typeface="標楷體" pitchFamily="65" charset="-120"/>
              </a:rPr>
              <a:t>  </a:t>
            </a:r>
            <a:endParaRPr lang="en-US" altLang="zh-TW" sz="3200" kern="1200" dirty="0" smtClean="0">
              <a:solidFill>
                <a:srgbClr val="0000CC"/>
              </a:solidFill>
              <a:latin typeface="Times New Roman" pitchFamily="18" charset="0"/>
              <a:ea typeface="標楷體" pitchFamily="65" charset="-120"/>
            </a:endParaRPr>
          </a:p>
          <a:p>
            <a:pPr marL="756000" lvl="0" indent="-468000">
              <a:lnSpc>
                <a:spcPts val="3000"/>
              </a:lnSpc>
              <a:buNone/>
            </a:pPr>
            <a:endParaRPr lang="en-US" altLang="zh-TW" sz="2200" kern="1200" dirty="0" smtClean="0">
              <a:solidFill>
                <a:srgbClr val="000099"/>
              </a:solidFill>
              <a:latin typeface="Times New Roman" pitchFamily="18" charset="0"/>
              <a:ea typeface="標楷體" pitchFamily="65" charset="-120"/>
            </a:endParaRPr>
          </a:p>
          <a:p>
            <a:pPr marL="756000" indent="-468000">
              <a:lnSpc>
                <a:spcPts val="3000"/>
              </a:lnSpc>
              <a:buNone/>
            </a:pPr>
            <a:endParaRPr lang="en-US" altLang="zh-TW" sz="2400" kern="1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標楷體" pitchFamily="65" charset="-120"/>
            </a:endParaRPr>
          </a:p>
          <a:p>
            <a:pPr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33010155"/>
      </p:ext>
    </p:extLst>
  </p:cSld>
  <p:clrMapOvr>
    <a:masterClrMapping/>
  </p:clrMapOvr>
  <p:transition>
    <p:blinds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委員會議：簡報檔 統一格式">
  <a:themeElements>
    <a:clrScheme name="Vicky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70C0"/>
      </a:accent1>
      <a:accent2>
        <a:srgbClr val="01AF01"/>
      </a:accent2>
      <a:accent3>
        <a:srgbClr val="FFC000"/>
      </a:accent3>
      <a:accent4>
        <a:srgbClr val="FF0000"/>
      </a:accent4>
      <a:accent5>
        <a:srgbClr val="23ABEF"/>
      </a:accent5>
      <a:accent6>
        <a:srgbClr val="F57E1B"/>
      </a:accent6>
      <a:hlink>
        <a:srgbClr val="0000FF"/>
      </a:hlink>
      <a:folHlink>
        <a:srgbClr val="800080"/>
      </a:folHlink>
    </a:clrScheme>
    <a:fontScheme name="預設簡報設計">
      <a:majorFont>
        <a:latin typeface="Times New Roman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CCECFF"/>
            </a:gs>
            <a:gs pos="50000">
              <a:srgbClr val="CCECFF">
                <a:gamma/>
                <a:tint val="23529"/>
                <a:invGamma/>
              </a:srgbClr>
            </a:gs>
            <a:gs pos="100000">
              <a:srgbClr val="CCECFF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800" b="1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新細明體" pitchFamily="18" charset="-12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CCECFF"/>
            </a:gs>
            <a:gs pos="50000">
              <a:srgbClr val="CCECFF">
                <a:gamma/>
                <a:tint val="23529"/>
                <a:invGamma/>
              </a:srgbClr>
            </a:gs>
            <a:gs pos="100000">
              <a:srgbClr val="CCECFF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800" b="1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新細明體" pitchFamily="18" charset="-12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66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委員會議：簡報檔 統一格式</Template>
  <TotalTime>12029</TotalTime>
  <Words>1968</Words>
  <Application>Microsoft Office PowerPoint</Application>
  <PresentationFormat>如螢幕大小 (4:3)</PresentationFormat>
  <Paragraphs>222</Paragraphs>
  <Slides>19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0" baseType="lpstr">
      <vt:lpstr>委員會議：簡報檔 統一格式</vt:lpstr>
      <vt:lpstr>誘發創新的彈性化頻譜管理新機制</vt:lpstr>
      <vt:lpstr>簡報大綱</vt:lpstr>
      <vt:lpstr>前言</vt:lpstr>
      <vt:lpstr>基礎資源法頻率管理要點簡介(1/4)</vt:lpstr>
      <vt:lpstr>基礎資源法頻率管理要點簡介(2/4)</vt:lpstr>
      <vt:lpstr>基礎資源法頻率管理要點簡介(3/4)</vt:lpstr>
      <vt:lpstr>基礎資源法頻率管理要點簡介(4/4)</vt:lpstr>
      <vt:lpstr>導讀與評析-無線電波法律性質(1/5)</vt:lpstr>
      <vt:lpstr>導讀與評析-無線電波法律性質(2/5)</vt:lpstr>
      <vt:lpstr>導讀與評析-無線電波法律性質(3/5)</vt:lpstr>
      <vt:lpstr>導讀與評析-無線電波法律性質(4/5)</vt:lpstr>
      <vt:lpstr>導讀與評析-無線電波法律性質(5/5)</vt:lpstr>
      <vt:lpstr>導讀與評析-頻率分享接取(1/5)</vt:lpstr>
      <vt:lpstr>導讀與評析-頻率分享接取(2/5)</vt:lpstr>
      <vt:lpstr>導讀與評析-頻率分享接取(3/5)</vt:lpstr>
      <vt:lpstr>導讀與評析-頻率分享接取(4/5)</vt:lpstr>
      <vt:lpstr>導讀與評析-頻率分享接取(5/5)</vt:lpstr>
      <vt:lpstr>結語(1/2)</vt:lpstr>
      <vt:lpstr>結語(2/2)</vt:lpstr>
    </vt:vector>
  </TitlesOfParts>
  <Manager>陳國龍</Manager>
  <Company>國家通訊傳播委員會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誘發創新彈性化頻譜管理機制</dc:title>
  <dc:creator>dwwang</dc:creator>
  <cp:lastModifiedBy>wei</cp:lastModifiedBy>
  <cp:revision>1034</cp:revision>
  <cp:lastPrinted>2016-03-16T03:28:59Z</cp:lastPrinted>
  <dcterms:created xsi:type="dcterms:W3CDTF">2010-08-16T06:48:45Z</dcterms:created>
  <dcterms:modified xsi:type="dcterms:W3CDTF">2016-06-17T17:14:49Z</dcterms:modified>
</cp:coreProperties>
</file>