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Default Extension="wav" ContentType="audio/wav"/>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 id="2147483678" r:id="rId2"/>
    <p:sldMasterId id="2147483680" r:id="rId3"/>
  </p:sldMasterIdLst>
  <p:notesMasterIdLst>
    <p:notesMasterId r:id="rId36"/>
  </p:notesMasterIdLst>
  <p:handoutMasterIdLst>
    <p:handoutMasterId r:id="rId37"/>
  </p:handoutMasterIdLst>
  <p:sldIdLst>
    <p:sldId id="540" r:id="rId4"/>
    <p:sldId id="1262" r:id="rId5"/>
    <p:sldId id="1263" r:id="rId6"/>
    <p:sldId id="1285" r:id="rId7"/>
    <p:sldId id="1286" r:id="rId8"/>
    <p:sldId id="1284" r:id="rId9"/>
    <p:sldId id="1287" r:id="rId10"/>
    <p:sldId id="1279" r:id="rId11"/>
    <p:sldId id="1261" r:id="rId12"/>
    <p:sldId id="1260" r:id="rId13"/>
    <p:sldId id="1276" r:id="rId14"/>
    <p:sldId id="1288" r:id="rId15"/>
    <p:sldId id="1280" r:id="rId16"/>
    <p:sldId id="1241" r:id="rId17"/>
    <p:sldId id="1281" r:id="rId18"/>
    <p:sldId id="1270" r:id="rId19"/>
    <p:sldId id="1282" r:id="rId20"/>
    <p:sldId id="1271" r:id="rId21"/>
    <p:sldId id="1249" r:id="rId22"/>
    <p:sldId id="1250" r:id="rId23"/>
    <p:sldId id="1243" r:id="rId24"/>
    <p:sldId id="1277" r:id="rId25"/>
    <p:sldId id="1252" r:id="rId26"/>
    <p:sldId id="1251" r:id="rId27"/>
    <p:sldId id="1253" r:id="rId28"/>
    <p:sldId id="1272" r:id="rId29"/>
    <p:sldId id="1289" r:id="rId30"/>
    <p:sldId id="1273" r:id="rId31"/>
    <p:sldId id="1255" r:id="rId32"/>
    <p:sldId id="1290" r:id="rId33"/>
    <p:sldId id="1283" r:id="rId34"/>
    <p:sldId id="1275" r:id="rId35"/>
  </p:sldIdLst>
  <p:sldSz cx="9144000" cy="6858000" type="screen4x3"/>
  <p:notesSz cx="6735763" cy="9866313"/>
  <p:defaultTextStyle>
    <a:defPPr>
      <a:defRPr lang="zh-TW"/>
    </a:defPPr>
    <a:lvl1pPr algn="l" rtl="0" fontAlgn="base">
      <a:spcBef>
        <a:spcPct val="0"/>
      </a:spcBef>
      <a:spcAft>
        <a:spcPct val="0"/>
      </a:spcAft>
      <a:defRPr kumimoji="1" sz="2000" b="1" kern="1200">
        <a:solidFill>
          <a:srgbClr val="FF0000"/>
        </a:solidFill>
        <a:latin typeface="新細明體" charset="-120"/>
        <a:ea typeface="新細明體" charset="-120"/>
        <a:cs typeface="+mn-cs"/>
      </a:defRPr>
    </a:lvl1pPr>
    <a:lvl2pPr marL="457200" algn="l" rtl="0" fontAlgn="base">
      <a:spcBef>
        <a:spcPct val="0"/>
      </a:spcBef>
      <a:spcAft>
        <a:spcPct val="0"/>
      </a:spcAft>
      <a:defRPr kumimoji="1" sz="2000" b="1" kern="1200">
        <a:solidFill>
          <a:srgbClr val="FF0000"/>
        </a:solidFill>
        <a:latin typeface="新細明體" charset="-120"/>
        <a:ea typeface="新細明體" charset="-120"/>
        <a:cs typeface="+mn-cs"/>
      </a:defRPr>
    </a:lvl2pPr>
    <a:lvl3pPr marL="914400" algn="l" rtl="0" fontAlgn="base">
      <a:spcBef>
        <a:spcPct val="0"/>
      </a:spcBef>
      <a:spcAft>
        <a:spcPct val="0"/>
      </a:spcAft>
      <a:defRPr kumimoji="1" sz="2000" b="1" kern="1200">
        <a:solidFill>
          <a:srgbClr val="FF0000"/>
        </a:solidFill>
        <a:latin typeface="新細明體" charset="-120"/>
        <a:ea typeface="新細明體" charset="-120"/>
        <a:cs typeface="+mn-cs"/>
      </a:defRPr>
    </a:lvl3pPr>
    <a:lvl4pPr marL="1371600" algn="l" rtl="0" fontAlgn="base">
      <a:spcBef>
        <a:spcPct val="0"/>
      </a:spcBef>
      <a:spcAft>
        <a:spcPct val="0"/>
      </a:spcAft>
      <a:defRPr kumimoji="1" sz="2000" b="1" kern="1200">
        <a:solidFill>
          <a:srgbClr val="FF0000"/>
        </a:solidFill>
        <a:latin typeface="新細明體" charset="-120"/>
        <a:ea typeface="新細明體" charset="-120"/>
        <a:cs typeface="+mn-cs"/>
      </a:defRPr>
    </a:lvl4pPr>
    <a:lvl5pPr marL="1828800" algn="l" rtl="0" fontAlgn="base">
      <a:spcBef>
        <a:spcPct val="0"/>
      </a:spcBef>
      <a:spcAft>
        <a:spcPct val="0"/>
      </a:spcAft>
      <a:defRPr kumimoji="1" sz="2000" b="1" kern="1200">
        <a:solidFill>
          <a:srgbClr val="FF0000"/>
        </a:solidFill>
        <a:latin typeface="新細明體" charset="-120"/>
        <a:ea typeface="新細明體" charset="-120"/>
        <a:cs typeface="+mn-cs"/>
      </a:defRPr>
    </a:lvl5pPr>
    <a:lvl6pPr marL="2286000" algn="l" defTabSz="914400" rtl="0" eaLnBrk="1" latinLnBrk="0" hangingPunct="1">
      <a:defRPr kumimoji="1" sz="2000" b="1" kern="1200">
        <a:solidFill>
          <a:srgbClr val="FF0000"/>
        </a:solidFill>
        <a:latin typeface="新細明體" charset="-120"/>
        <a:ea typeface="新細明體" charset="-120"/>
        <a:cs typeface="+mn-cs"/>
      </a:defRPr>
    </a:lvl6pPr>
    <a:lvl7pPr marL="2743200" algn="l" defTabSz="914400" rtl="0" eaLnBrk="1" latinLnBrk="0" hangingPunct="1">
      <a:defRPr kumimoji="1" sz="2000" b="1" kern="1200">
        <a:solidFill>
          <a:srgbClr val="FF0000"/>
        </a:solidFill>
        <a:latin typeface="新細明體" charset="-120"/>
        <a:ea typeface="新細明體" charset="-120"/>
        <a:cs typeface="+mn-cs"/>
      </a:defRPr>
    </a:lvl7pPr>
    <a:lvl8pPr marL="3200400" algn="l" defTabSz="914400" rtl="0" eaLnBrk="1" latinLnBrk="0" hangingPunct="1">
      <a:defRPr kumimoji="1" sz="2000" b="1" kern="1200">
        <a:solidFill>
          <a:srgbClr val="FF0000"/>
        </a:solidFill>
        <a:latin typeface="新細明體" charset="-120"/>
        <a:ea typeface="新細明體" charset="-120"/>
        <a:cs typeface="+mn-cs"/>
      </a:defRPr>
    </a:lvl8pPr>
    <a:lvl9pPr marL="3657600" algn="l" defTabSz="914400" rtl="0" eaLnBrk="1" latinLnBrk="0" hangingPunct="1">
      <a:defRPr kumimoji="1" sz="2000" b="1" kern="1200">
        <a:solidFill>
          <a:srgbClr val="FF0000"/>
        </a:solidFill>
        <a:latin typeface="新細明體" charset="-12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000099"/>
    <a:srgbClr val="0000CC"/>
    <a:srgbClr val="FFFF99"/>
    <a:srgbClr val="FFFFCC"/>
    <a:srgbClr val="CBD5E8"/>
    <a:srgbClr val="FF3300"/>
    <a:srgbClr val="FF0000"/>
    <a:srgbClr val="660066"/>
    <a:srgbClr val="CC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E3FDE45-AF77-4B5C-9715-49D594BDF05E}" styleName="淺色樣式 1 - 輔色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淺色樣式 3 - 輔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77" autoAdjust="0"/>
    <p:restoredTop sz="88551" autoAdjust="0"/>
  </p:normalViewPr>
  <p:slideViewPr>
    <p:cSldViewPr>
      <p:cViewPr varScale="1">
        <p:scale>
          <a:sx n="84" d="100"/>
          <a:sy n="84" d="100"/>
        </p:scale>
        <p:origin x="-1392" y="-77"/>
      </p:cViewPr>
      <p:guideLst>
        <p:guide orient="horz" pos="2160"/>
        <p:guide pos="2880"/>
      </p:guideLst>
    </p:cSldViewPr>
  </p:slideViewPr>
  <p:outlineViewPr>
    <p:cViewPr>
      <p:scale>
        <a:sx n="33" d="100"/>
        <a:sy n="33" d="100"/>
      </p:scale>
      <p:origin x="0" y="24804"/>
    </p:cViewPr>
  </p:outlineViewPr>
  <p:notesTextViewPr>
    <p:cViewPr>
      <p:scale>
        <a:sx n="100" d="100"/>
        <a:sy n="100" d="100"/>
      </p:scale>
      <p:origin x="0" y="0"/>
    </p:cViewPr>
  </p:notesTextViewPr>
  <p:sorterViewPr>
    <p:cViewPr>
      <p:scale>
        <a:sx n="100" d="100"/>
        <a:sy n="100" d="100"/>
      </p:scale>
      <p:origin x="0" y="3840"/>
    </p:cViewPr>
  </p:sorterViewPr>
  <p:notesViewPr>
    <p:cSldViewPr>
      <p:cViewPr varScale="1">
        <p:scale>
          <a:sx n="51" d="100"/>
          <a:sy n="51" d="100"/>
        </p:scale>
        <p:origin x="-2970" y="-84"/>
      </p:cViewPr>
      <p:guideLst>
        <p:guide orient="horz" pos="3108"/>
        <p:guide pos="212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28938" cy="458788"/>
          </a:xfrm>
          <a:prstGeom prst="rect">
            <a:avLst/>
          </a:prstGeom>
          <a:noFill/>
          <a:ln w="9525">
            <a:noFill/>
            <a:miter lim="800000"/>
            <a:headEnd/>
            <a:tailEnd/>
          </a:ln>
        </p:spPr>
        <p:txBody>
          <a:bodyPr vert="horz" wrap="square" lIns="92117" tIns="46062" rIns="92117" bIns="46062" numCol="1" anchor="t" anchorCtr="0" compatLnSpc="1">
            <a:prstTxWarp prst="textNoShape">
              <a:avLst/>
            </a:prstTxWarp>
          </a:bodyPr>
          <a:lstStyle>
            <a:lvl1pPr algn="l" defTabSz="915988">
              <a:defRPr sz="1200" b="0">
                <a:solidFill>
                  <a:schemeClr val="tx1"/>
                </a:solidFill>
                <a:latin typeface="Times New Roman" pitchFamily="18" charset="0"/>
                <a:ea typeface="新細明體" pitchFamily="18" charset="-120"/>
              </a:defRPr>
            </a:lvl1pPr>
          </a:lstStyle>
          <a:p>
            <a:pPr>
              <a:defRPr/>
            </a:pPr>
            <a:endParaRPr lang="en-US" altLang="zh-TW"/>
          </a:p>
        </p:txBody>
      </p:sp>
      <p:sp>
        <p:nvSpPr>
          <p:cNvPr id="32771" name="Rectangle 3"/>
          <p:cNvSpPr>
            <a:spLocks noGrp="1" noChangeArrowheads="1"/>
          </p:cNvSpPr>
          <p:nvPr>
            <p:ph type="dt" sz="quarter" idx="1"/>
          </p:nvPr>
        </p:nvSpPr>
        <p:spPr bwMode="auto">
          <a:xfrm>
            <a:off x="3851275" y="0"/>
            <a:ext cx="2851150" cy="458788"/>
          </a:xfrm>
          <a:prstGeom prst="rect">
            <a:avLst/>
          </a:prstGeom>
          <a:noFill/>
          <a:ln w="9525">
            <a:noFill/>
            <a:miter lim="800000"/>
            <a:headEnd/>
            <a:tailEnd/>
          </a:ln>
        </p:spPr>
        <p:txBody>
          <a:bodyPr vert="horz" wrap="square" lIns="92117" tIns="46062" rIns="92117" bIns="46062" numCol="1" anchor="t" anchorCtr="0" compatLnSpc="1">
            <a:prstTxWarp prst="textNoShape">
              <a:avLst/>
            </a:prstTxWarp>
          </a:bodyPr>
          <a:lstStyle>
            <a:lvl1pPr algn="r" defTabSz="915988">
              <a:defRPr sz="1200" b="0">
                <a:solidFill>
                  <a:schemeClr val="tx1"/>
                </a:solidFill>
                <a:latin typeface="Times New Roman" pitchFamily="18" charset="0"/>
                <a:ea typeface="新細明體" pitchFamily="18" charset="-120"/>
              </a:defRPr>
            </a:lvl1pPr>
          </a:lstStyle>
          <a:p>
            <a:pPr>
              <a:defRPr/>
            </a:pPr>
            <a:endParaRPr lang="en-US" altLang="zh-TW"/>
          </a:p>
        </p:txBody>
      </p:sp>
      <p:sp>
        <p:nvSpPr>
          <p:cNvPr id="32772" name="Rectangle 4"/>
          <p:cNvSpPr>
            <a:spLocks noGrp="1" noChangeArrowheads="1"/>
          </p:cNvSpPr>
          <p:nvPr>
            <p:ph type="ftr" sz="quarter" idx="2"/>
          </p:nvPr>
        </p:nvSpPr>
        <p:spPr bwMode="auto">
          <a:xfrm>
            <a:off x="0" y="9339263"/>
            <a:ext cx="2928938" cy="536575"/>
          </a:xfrm>
          <a:prstGeom prst="rect">
            <a:avLst/>
          </a:prstGeom>
          <a:noFill/>
          <a:ln w="9525">
            <a:noFill/>
            <a:miter lim="800000"/>
            <a:headEnd/>
            <a:tailEnd/>
          </a:ln>
        </p:spPr>
        <p:txBody>
          <a:bodyPr vert="horz" wrap="square" lIns="92117" tIns="46062" rIns="92117" bIns="46062" numCol="1" anchor="b" anchorCtr="0" compatLnSpc="1">
            <a:prstTxWarp prst="textNoShape">
              <a:avLst/>
            </a:prstTxWarp>
          </a:bodyPr>
          <a:lstStyle>
            <a:lvl1pPr algn="l" defTabSz="915988">
              <a:defRPr sz="1200" b="0">
                <a:solidFill>
                  <a:schemeClr val="tx1"/>
                </a:solidFill>
                <a:latin typeface="Times New Roman" pitchFamily="18" charset="0"/>
                <a:ea typeface="新細明體" pitchFamily="18" charset="-120"/>
              </a:defRPr>
            </a:lvl1pPr>
          </a:lstStyle>
          <a:p>
            <a:pPr>
              <a:defRPr/>
            </a:pPr>
            <a:endParaRPr lang="en-US" altLang="zh-TW"/>
          </a:p>
        </p:txBody>
      </p:sp>
      <p:sp>
        <p:nvSpPr>
          <p:cNvPr id="32773" name="Rectangle 5"/>
          <p:cNvSpPr>
            <a:spLocks noGrp="1" noChangeArrowheads="1"/>
          </p:cNvSpPr>
          <p:nvPr>
            <p:ph type="sldNum" sz="quarter" idx="3"/>
          </p:nvPr>
        </p:nvSpPr>
        <p:spPr bwMode="auto">
          <a:xfrm>
            <a:off x="3851275" y="9339263"/>
            <a:ext cx="2851150" cy="536575"/>
          </a:xfrm>
          <a:prstGeom prst="rect">
            <a:avLst/>
          </a:prstGeom>
          <a:noFill/>
          <a:ln w="9525">
            <a:noFill/>
            <a:miter lim="800000"/>
            <a:headEnd/>
            <a:tailEnd/>
          </a:ln>
        </p:spPr>
        <p:txBody>
          <a:bodyPr vert="horz" wrap="square" lIns="92117" tIns="46062" rIns="92117" bIns="46062" numCol="1" anchor="b" anchorCtr="0" compatLnSpc="1">
            <a:prstTxWarp prst="textNoShape">
              <a:avLst/>
            </a:prstTxWarp>
          </a:bodyPr>
          <a:lstStyle>
            <a:lvl1pPr algn="r" defTabSz="915988">
              <a:defRPr sz="1200" b="0">
                <a:solidFill>
                  <a:schemeClr val="tx1"/>
                </a:solidFill>
                <a:latin typeface="Times New Roman" pitchFamily="18" charset="0"/>
                <a:ea typeface="新細明體" pitchFamily="18" charset="-120"/>
              </a:defRPr>
            </a:lvl1pPr>
          </a:lstStyle>
          <a:p>
            <a:pPr>
              <a:defRPr/>
            </a:pPr>
            <a:fld id="{64FE599C-FB4D-4D56-84A6-76BCFD4D3E6A}" type="slidenum">
              <a:rPr lang="en-US" altLang="zh-TW"/>
              <a:pPr>
                <a:defRPr/>
              </a:pPr>
              <a:t>‹#›</a:t>
            </a:fld>
            <a:endParaRPr lang="en-US" altLang="zh-TW"/>
          </a:p>
        </p:txBody>
      </p:sp>
    </p:spTree>
    <p:extLst>
      <p:ext uri="{BB962C8B-B14F-4D97-AF65-F5344CB8AC3E}">
        <p14:creationId xmlns:p14="http://schemas.microsoft.com/office/powerpoint/2010/main" xmlns="" val="2718046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21000" cy="490538"/>
          </a:xfrm>
          <a:prstGeom prst="rect">
            <a:avLst/>
          </a:prstGeom>
          <a:noFill/>
          <a:ln w="9525">
            <a:noFill/>
            <a:miter lim="800000"/>
            <a:headEnd/>
            <a:tailEnd/>
          </a:ln>
        </p:spPr>
        <p:txBody>
          <a:bodyPr vert="horz" wrap="square" lIns="92117" tIns="46062" rIns="92117" bIns="46062" numCol="1" anchor="t" anchorCtr="0" compatLnSpc="1">
            <a:prstTxWarp prst="textNoShape">
              <a:avLst/>
            </a:prstTxWarp>
          </a:bodyPr>
          <a:lstStyle>
            <a:lvl1pPr algn="l" defTabSz="915988">
              <a:defRPr sz="1200" b="0">
                <a:solidFill>
                  <a:schemeClr val="tx1"/>
                </a:solidFill>
                <a:latin typeface="Times New Roman" pitchFamily="18" charset="0"/>
                <a:ea typeface="新細明體" pitchFamily="18" charset="-120"/>
              </a:defRPr>
            </a:lvl1pPr>
          </a:lstStyle>
          <a:p>
            <a:pPr>
              <a:defRPr/>
            </a:pPr>
            <a:endParaRPr lang="en-US" altLang="zh-TW"/>
          </a:p>
        </p:txBody>
      </p:sp>
      <p:sp>
        <p:nvSpPr>
          <p:cNvPr id="28675" name="Rectangle 3"/>
          <p:cNvSpPr>
            <a:spLocks noGrp="1" noChangeArrowheads="1"/>
          </p:cNvSpPr>
          <p:nvPr>
            <p:ph type="dt" idx="1"/>
          </p:nvPr>
        </p:nvSpPr>
        <p:spPr bwMode="auto">
          <a:xfrm>
            <a:off x="3814763" y="0"/>
            <a:ext cx="2921000" cy="490538"/>
          </a:xfrm>
          <a:prstGeom prst="rect">
            <a:avLst/>
          </a:prstGeom>
          <a:noFill/>
          <a:ln w="9525">
            <a:noFill/>
            <a:miter lim="800000"/>
            <a:headEnd/>
            <a:tailEnd/>
          </a:ln>
        </p:spPr>
        <p:txBody>
          <a:bodyPr vert="horz" wrap="square" lIns="92117" tIns="46062" rIns="92117" bIns="46062" numCol="1" anchor="t" anchorCtr="0" compatLnSpc="1">
            <a:prstTxWarp prst="textNoShape">
              <a:avLst/>
            </a:prstTxWarp>
          </a:bodyPr>
          <a:lstStyle>
            <a:lvl1pPr algn="r" defTabSz="915988">
              <a:defRPr sz="1200" b="0">
                <a:solidFill>
                  <a:schemeClr val="tx1"/>
                </a:solidFill>
                <a:latin typeface="Times New Roman" pitchFamily="18" charset="0"/>
                <a:ea typeface="新細明體" pitchFamily="18" charset="-120"/>
              </a:defRPr>
            </a:lvl1pPr>
          </a:lstStyle>
          <a:p>
            <a:pPr>
              <a:defRPr/>
            </a:pPr>
            <a:endParaRPr lang="en-US" altLang="zh-TW"/>
          </a:p>
        </p:txBody>
      </p:sp>
      <p:sp>
        <p:nvSpPr>
          <p:cNvPr id="17412" name="Rectangle 4"/>
          <p:cNvSpPr>
            <a:spLocks noGrp="1" noRot="1" noChangeAspect="1" noChangeArrowheads="1" noTextEdit="1"/>
          </p:cNvSpPr>
          <p:nvPr>
            <p:ph type="sldImg" idx="2"/>
          </p:nvPr>
        </p:nvSpPr>
        <p:spPr bwMode="auto">
          <a:xfrm>
            <a:off x="909638" y="741363"/>
            <a:ext cx="4929187" cy="3697287"/>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15950" y="4668838"/>
            <a:ext cx="5472113" cy="4443412"/>
          </a:xfrm>
          <a:prstGeom prst="rect">
            <a:avLst/>
          </a:prstGeom>
          <a:noFill/>
          <a:ln w="9525">
            <a:noFill/>
            <a:miter lim="800000"/>
            <a:headEnd/>
            <a:tailEnd/>
          </a:ln>
        </p:spPr>
        <p:txBody>
          <a:bodyPr vert="horz" wrap="square" lIns="92117" tIns="46062" rIns="92117" bIns="46062" numCol="1" anchor="t" anchorCtr="0" compatLnSpc="1">
            <a:prstTxWarp prst="textNoShape">
              <a:avLst/>
            </a:prstTxWarp>
          </a:bodyPr>
          <a:lstStyle/>
          <a:p>
            <a:pPr lvl="0"/>
            <a:r>
              <a:rPr lang="en-US" altLang="zh-TW" noProof="0" smtClean="0"/>
              <a:t>My presentation today is to give you an overall picture on the telecommunications development of Taiwan.  I hope that this presentation will be helpful for your understanding of our telecom sector.</a:t>
            </a:r>
          </a:p>
          <a:p>
            <a:pPr lvl="0"/>
            <a:endParaRPr lang="en-US" altLang="zh-TW" noProof="0" smtClean="0"/>
          </a:p>
        </p:txBody>
      </p:sp>
      <p:sp>
        <p:nvSpPr>
          <p:cNvPr id="28678" name="Rectangle 6"/>
          <p:cNvSpPr>
            <a:spLocks noGrp="1" noChangeArrowheads="1"/>
          </p:cNvSpPr>
          <p:nvPr>
            <p:ph type="ftr" sz="quarter" idx="4"/>
          </p:nvPr>
        </p:nvSpPr>
        <p:spPr bwMode="auto">
          <a:xfrm>
            <a:off x="0" y="9375775"/>
            <a:ext cx="2921000" cy="490538"/>
          </a:xfrm>
          <a:prstGeom prst="rect">
            <a:avLst/>
          </a:prstGeom>
          <a:noFill/>
          <a:ln w="9525">
            <a:noFill/>
            <a:miter lim="800000"/>
            <a:headEnd/>
            <a:tailEnd/>
          </a:ln>
        </p:spPr>
        <p:txBody>
          <a:bodyPr vert="horz" wrap="square" lIns="92117" tIns="46062" rIns="92117" bIns="46062" numCol="1" anchor="b" anchorCtr="0" compatLnSpc="1">
            <a:prstTxWarp prst="textNoShape">
              <a:avLst/>
            </a:prstTxWarp>
          </a:bodyPr>
          <a:lstStyle>
            <a:lvl1pPr algn="l" defTabSz="915988">
              <a:defRPr sz="1200" b="0">
                <a:solidFill>
                  <a:schemeClr val="tx1"/>
                </a:solidFill>
                <a:latin typeface="Times New Roman" pitchFamily="18" charset="0"/>
                <a:ea typeface="新細明體" pitchFamily="18" charset="-120"/>
              </a:defRPr>
            </a:lvl1pPr>
          </a:lstStyle>
          <a:p>
            <a:pPr>
              <a:defRPr/>
            </a:pPr>
            <a:endParaRPr lang="en-US" altLang="zh-TW"/>
          </a:p>
        </p:txBody>
      </p:sp>
      <p:sp>
        <p:nvSpPr>
          <p:cNvPr id="28679" name="Rectangle 7"/>
          <p:cNvSpPr>
            <a:spLocks noGrp="1" noChangeArrowheads="1"/>
          </p:cNvSpPr>
          <p:nvPr>
            <p:ph type="sldNum" sz="quarter" idx="5"/>
          </p:nvPr>
        </p:nvSpPr>
        <p:spPr bwMode="auto">
          <a:xfrm>
            <a:off x="3814763" y="9375775"/>
            <a:ext cx="2921000" cy="490538"/>
          </a:xfrm>
          <a:prstGeom prst="rect">
            <a:avLst/>
          </a:prstGeom>
          <a:noFill/>
          <a:ln w="9525">
            <a:noFill/>
            <a:miter lim="800000"/>
            <a:headEnd/>
            <a:tailEnd/>
          </a:ln>
        </p:spPr>
        <p:txBody>
          <a:bodyPr vert="horz" wrap="square" lIns="92117" tIns="46062" rIns="92117" bIns="46062" numCol="1" anchor="b" anchorCtr="0" compatLnSpc="1">
            <a:prstTxWarp prst="textNoShape">
              <a:avLst/>
            </a:prstTxWarp>
          </a:bodyPr>
          <a:lstStyle>
            <a:lvl1pPr algn="r" defTabSz="915988">
              <a:defRPr sz="1200" b="0">
                <a:solidFill>
                  <a:schemeClr val="tx1"/>
                </a:solidFill>
                <a:latin typeface="Times New Roman" pitchFamily="18" charset="0"/>
                <a:ea typeface="新細明體" pitchFamily="18" charset="-120"/>
              </a:defRPr>
            </a:lvl1pPr>
          </a:lstStyle>
          <a:p>
            <a:pPr>
              <a:defRPr/>
            </a:pPr>
            <a:fld id="{1B69F1D7-3099-448C-BF25-49EB6E4270A2}" type="slidenum">
              <a:rPr lang="en-US" altLang="zh-TW"/>
              <a:pPr>
                <a:defRPr/>
              </a:pPr>
              <a:t>‹#›</a:t>
            </a:fld>
            <a:endParaRPr lang="en-US" altLang="zh-TW"/>
          </a:p>
        </p:txBody>
      </p:sp>
    </p:spTree>
    <p:extLst>
      <p:ext uri="{BB962C8B-B14F-4D97-AF65-F5344CB8AC3E}">
        <p14:creationId xmlns:p14="http://schemas.microsoft.com/office/powerpoint/2010/main" xmlns="" val="3823361469"/>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30000"/>
      </a:spcAft>
      <a:defRPr kumimoji="1" sz="1300" b="1" kern="1200">
        <a:solidFill>
          <a:schemeClr val="tx1"/>
        </a:solidFill>
        <a:latin typeface="Times New Roman" pitchFamily="18" charset="0"/>
        <a:ea typeface="新細明體" pitchFamily="18" charset="-120"/>
        <a:cs typeface="+mn-cs"/>
      </a:defRPr>
    </a:lvl1pPr>
    <a:lvl2pPr marL="742950" indent="-285750" algn="l" rtl="0" eaLnBrk="0" fontAlgn="base" hangingPunct="0">
      <a:spcBef>
        <a:spcPct val="0"/>
      </a:spcBef>
      <a:spcAft>
        <a:spcPct val="0"/>
      </a:spcAft>
      <a:defRPr kumimoji="1" sz="1200" kern="1200">
        <a:solidFill>
          <a:schemeClr val="tx1"/>
        </a:solidFill>
        <a:latin typeface="Times New Roman" pitchFamily="18" charset="0"/>
        <a:ea typeface="新細明體" pitchFamily="18" charset="-120"/>
        <a:cs typeface="+mn-cs"/>
      </a:defRPr>
    </a:lvl2pPr>
    <a:lvl3pPr marL="1143000" indent="-228600" algn="l" rtl="0" eaLnBrk="0" fontAlgn="base" hangingPunct="0">
      <a:spcBef>
        <a:spcPct val="0"/>
      </a:spcBef>
      <a:spcAft>
        <a:spcPct val="0"/>
      </a:spcAft>
      <a:defRPr kumimoji="1" sz="1200" kern="1200">
        <a:solidFill>
          <a:schemeClr val="tx1"/>
        </a:solidFill>
        <a:latin typeface="Times New Roman" pitchFamily="18" charset="0"/>
        <a:ea typeface="新細明體" pitchFamily="18" charset="-120"/>
        <a:cs typeface="+mn-cs"/>
      </a:defRPr>
    </a:lvl3pPr>
    <a:lvl4pPr marL="1600200" indent="-228600" algn="l" rtl="0" eaLnBrk="0" fontAlgn="base" hangingPunct="0">
      <a:spcBef>
        <a:spcPct val="0"/>
      </a:spcBef>
      <a:spcAft>
        <a:spcPct val="0"/>
      </a:spcAft>
      <a:defRPr kumimoji="1" sz="1200" kern="1200">
        <a:solidFill>
          <a:schemeClr val="tx1"/>
        </a:solidFill>
        <a:latin typeface="Times New Roman" pitchFamily="18" charset="0"/>
        <a:ea typeface="新細明體" pitchFamily="18" charset="-120"/>
        <a:cs typeface="+mn-cs"/>
      </a:defRPr>
    </a:lvl4pPr>
    <a:lvl5pPr marL="2057400" indent="-228600" algn="l" rtl="0" eaLnBrk="0" fontAlgn="base" hangingPunct="0">
      <a:spcBef>
        <a:spcPct val="0"/>
      </a:spcBef>
      <a:spcAft>
        <a:spcPct val="0"/>
      </a:spcAft>
      <a:defRPr kumimoji="1" sz="12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txBox="1">
            <a:spLocks noGrp="1" noChangeArrowheads="1"/>
          </p:cNvSpPr>
          <p:nvPr/>
        </p:nvSpPr>
        <p:spPr bwMode="auto">
          <a:xfrm>
            <a:off x="3814763" y="9375775"/>
            <a:ext cx="2921000" cy="490538"/>
          </a:xfrm>
          <a:prstGeom prst="rect">
            <a:avLst/>
          </a:prstGeom>
          <a:noFill/>
          <a:ln w="9525">
            <a:noFill/>
            <a:miter lim="800000"/>
            <a:headEnd/>
            <a:tailEnd/>
          </a:ln>
        </p:spPr>
        <p:txBody>
          <a:bodyPr lIns="92117" tIns="46062" rIns="92117" bIns="46062" anchor="b"/>
          <a:lstStyle/>
          <a:p>
            <a:pPr algn="r" defTabSz="915988"/>
            <a:fld id="{F9F9D68E-05DF-4CF1-B57E-258A55E26E6F}" type="slidenum">
              <a:rPr lang="en-US" altLang="zh-TW" sz="1200" b="0">
                <a:solidFill>
                  <a:schemeClr val="tx1"/>
                </a:solidFill>
                <a:latin typeface="Times New Roman" pitchFamily="18" charset="0"/>
              </a:rPr>
              <a:pPr algn="r" defTabSz="915988"/>
              <a:t>0</a:t>
            </a:fld>
            <a:endParaRPr lang="en-US" altLang="zh-TW" sz="1200" b="0">
              <a:solidFill>
                <a:schemeClr val="tx1"/>
              </a:solidFill>
              <a:latin typeface="Times New Roman" pitchFamily="18"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marL="625475" indent="-625475" eaLnBrk="1" hangingPunct="1"/>
            <a:endParaRPr lang="en-US" altLang="zh-TW" smtClean="0">
              <a:ea typeface="新細明體" charset="-12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23555"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23556"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C9BA3B-9D61-4725-8820-2E1C99BFAF49}" type="slidenum">
              <a:rPr kumimoji="1" lang="en-US" altLang="zh-TW" smtClean="0">
                <a:latin typeface="Times New Roman" pitchFamily="18" charset="0"/>
                <a:ea typeface="標楷體" pitchFamily="65" charset="-120"/>
              </a:rPr>
              <a:pPr fontAlgn="base">
                <a:spcBef>
                  <a:spcPct val="0"/>
                </a:spcBef>
                <a:spcAft>
                  <a:spcPct val="0"/>
                </a:spcAft>
              </a:pPr>
              <a:t>7</a:t>
            </a:fld>
            <a:endParaRPr kumimoji="1" lang="en-US" altLang="zh-TW" smtClean="0">
              <a:latin typeface="Times New Roman" pitchFamily="18" charset="0"/>
              <a:ea typeface="標楷體" pitchFamily="65" charset="-12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23555"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23556"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C9BA3B-9D61-4725-8820-2E1C99BFAF49}" type="slidenum">
              <a:rPr kumimoji="1" lang="en-US" altLang="zh-TW" smtClean="0">
                <a:latin typeface="Times New Roman" pitchFamily="18" charset="0"/>
                <a:ea typeface="標楷體" pitchFamily="65" charset="-120"/>
              </a:rPr>
              <a:pPr fontAlgn="base">
                <a:spcBef>
                  <a:spcPct val="0"/>
                </a:spcBef>
                <a:spcAft>
                  <a:spcPct val="0"/>
                </a:spcAft>
              </a:pPr>
              <a:t>10</a:t>
            </a:fld>
            <a:endParaRPr kumimoji="1" lang="en-US" altLang="zh-TW" smtClean="0">
              <a:latin typeface="Times New Roman" pitchFamily="18" charset="0"/>
              <a:ea typeface="標楷體" pitchFamily="65" charset="-12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kumimoji="1" lang="zh-TW" altLang="en-US" sz="1400" b="1" kern="1200" dirty="0" smtClean="0">
                <a:solidFill>
                  <a:srgbClr val="0000FF"/>
                </a:solidFill>
                <a:latin typeface="Times New Roman" pitchFamily="18" charset="0"/>
                <a:ea typeface="新細明體" pitchFamily="18" charset="-120"/>
                <a:cs typeface="+mn-cs"/>
              </a:rPr>
              <a:t>，以符合異質網路融合</a:t>
            </a:r>
            <a:endParaRPr lang="zh-TW" altLang="en-US" dirty="0"/>
          </a:p>
        </p:txBody>
      </p:sp>
      <p:sp>
        <p:nvSpPr>
          <p:cNvPr id="4" name="投影片編號版面配置區 3"/>
          <p:cNvSpPr>
            <a:spLocks noGrp="1"/>
          </p:cNvSpPr>
          <p:nvPr>
            <p:ph type="sldNum" sz="quarter" idx="10"/>
          </p:nvPr>
        </p:nvSpPr>
        <p:spPr/>
        <p:txBody>
          <a:bodyPr/>
          <a:lstStyle/>
          <a:p>
            <a:pPr>
              <a:defRPr/>
            </a:pPr>
            <a:fld id="{1B69F1D7-3099-448C-BF25-49EB6E4270A2}" type="slidenum">
              <a:rPr lang="en-US" altLang="zh-TW" smtClean="0"/>
              <a:pPr>
                <a:defRPr/>
              </a:pPr>
              <a:t>11</a:t>
            </a:fld>
            <a:endParaRPr lang="en-US" altLang="zh-TW"/>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投影片圖像版面配置區 1"/>
          <p:cNvSpPr>
            <a:spLocks noGrp="1" noRot="1" noChangeAspect="1" noTextEdit="1"/>
          </p:cNvSpPr>
          <p:nvPr>
            <p:ph type="sldImg"/>
          </p:nvPr>
        </p:nvSpPr>
        <p:spPr>
          <a:ln/>
        </p:spPr>
      </p:sp>
      <p:sp>
        <p:nvSpPr>
          <p:cNvPr id="66563" name="備忘稿版面配置區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smtClean="0"/>
          </a:p>
        </p:txBody>
      </p:sp>
      <p:sp>
        <p:nvSpPr>
          <p:cNvPr id="66564" name="投影片編號版面配置區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2800" b="1">
                <a:solidFill>
                  <a:srgbClr val="FF0000"/>
                </a:solidFill>
                <a:latin typeface="新細明體" pitchFamily="18" charset="-120"/>
                <a:ea typeface="新細明體" pitchFamily="18" charset="-120"/>
              </a:defRPr>
            </a:lvl1pPr>
            <a:lvl2pPr marL="742830" indent="-285704" eaLnBrk="0" hangingPunct="0">
              <a:defRPr kumimoji="1" sz="2800" b="1">
                <a:solidFill>
                  <a:srgbClr val="FF0000"/>
                </a:solidFill>
                <a:latin typeface="新細明體" pitchFamily="18" charset="-120"/>
                <a:ea typeface="新細明體" pitchFamily="18" charset="-120"/>
              </a:defRPr>
            </a:lvl2pPr>
            <a:lvl3pPr marL="1142816" indent="-228563" eaLnBrk="0" hangingPunct="0">
              <a:defRPr kumimoji="1" sz="2800" b="1">
                <a:solidFill>
                  <a:srgbClr val="FF0000"/>
                </a:solidFill>
                <a:latin typeface="新細明體" pitchFamily="18" charset="-120"/>
                <a:ea typeface="新細明體" pitchFamily="18" charset="-120"/>
              </a:defRPr>
            </a:lvl3pPr>
            <a:lvl4pPr marL="1599942" indent="-228563" eaLnBrk="0" hangingPunct="0">
              <a:defRPr kumimoji="1" sz="2800" b="1">
                <a:solidFill>
                  <a:srgbClr val="FF0000"/>
                </a:solidFill>
                <a:latin typeface="新細明體" pitchFamily="18" charset="-120"/>
                <a:ea typeface="新細明體" pitchFamily="18" charset="-120"/>
              </a:defRPr>
            </a:lvl4pPr>
            <a:lvl5pPr marL="2057069" indent="-228563" eaLnBrk="0" hangingPunct="0">
              <a:defRPr kumimoji="1" sz="2800" b="1">
                <a:solidFill>
                  <a:srgbClr val="FF0000"/>
                </a:solidFill>
                <a:latin typeface="新細明體" pitchFamily="18" charset="-120"/>
                <a:ea typeface="新細明體" pitchFamily="18" charset="-120"/>
              </a:defRPr>
            </a:lvl5pPr>
            <a:lvl6pPr marL="2514194" indent="-228563" eaLnBrk="0" fontAlgn="base" hangingPunct="0">
              <a:spcBef>
                <a:spcPct val="0"/>
              </a:spcBef>
              <a:spcAft>
                <a:spcPct val="0"/>
              </a:spcAft>
              <a:defRPr kumimoji="1" sz="2800" b="1">
                <a:solidFill>
                  <a:srgbClr val="FF0000"/>
                </a:solidFill>
                <a:latin typeface="新細明體" pitchFamily="18" charset="-120"/>
                <a:ea typeface="新細明體" pitchFamily="18" charset="-120"/>
              </a:defRPr>
            </a:lvl6pPr>
            <a:lvl7pPr marL="2971321" indent="-228563" eaLnBrk="0" fontAlgn="base" hangingPunct="0">
              <a:spcBef>
                <a:spcPct val="0"/>
              </a:spcBef>
              <a:spcAft>
                <a:spcPct val="0"/>
              </a:spcAft>
              <a:defRPr kumimoji="1" sz="2800" b="1">
                <a:solidFill>
                  <a:srgbClr val="FF0000"/>
                </a:solidFill>
                <a:latin typeface="新細明體" pitchFamily="18" charset="-120"/>
                <a:ea typeface="新細明體" pitchFamily="18" charset="-120"/>
              </a:defRPr>
            </a:lvl7pPr>
            <a:lvl8pPr marL="3428447" indent="-228563" eaLnBrk="0" fontAlgn="base" hangingPunct="0">
              <a:spcBef>
                <a:spcPct val="0"/>
              </a:spcBef>
              <a:spcAft>
                <a:spcPct val="0"/>
              </a:spcAft>
              <a:defRPr kumimoji="1" sz="2800" b="1">
                <a:solidFill>
                  <a:srgbClr val="FF0000"/>
                </a:solidFill>
                <a:latin typeface="新細明體" pitchFamily="18" charset="-120"/>
                <a:ea typeface="新細明體" pitchFamily="18" charset="-120"/>
              </a:defRPr>
            </a:lvl8pPr>
            <a:lvl9pPr marL="3885574" indent="-228563" eaLnBrk="0" fontAlgn="base" hangingPunct="0">
              <a:spcBef>
                <a:spcPct val="0"/>
              </a:spcBef>
              <a:spcAft>
                <a:spcPct val="0"/>
              </a:spcAft>
              <a:defRPr kumimoji="1" sz="2800" b="1">
                <a:solidFill>
                  <a:srgbClr val="FF0000"/>
                </a:solidFill>
                <a:latin typeface="新細明體" pitchFamily="18" charset="-120"/>
                <a:ea typeface="新細明體" pitchFamily="18" charset="-120"/>
              </a:defRPr>
            </a:lvl9pPr>
          </a:lstStyle>
          <a:p>
            <a:pPr defTabSz="914253" eaLnBrk="1" hangingPunct="1"/>
            <a:fld id="{A7704060-D7C7-4A32-B7B6-8F41D58B4B1A}" type="slidenum">
              <a:rPr lang="en-US" altLang="zh-TW" sz="1200" b="0" smtClean="0">
                <a:solidFill>
                  <a:schemeClr val="tx1"/>
                </a:solidFill>
                <a:latin typeface="Times New Roman" pitchFamily="18" charset="0"/>
                <a:ea typeface="標楷體" pitchFamily="65" charset="-120"/>
              </a:rPr>
              <a:pPr defTabSz="914253" eaLnBrk="1" hangingPunct="1"/>
              <a:t>30</a:t>
            </a:fld>
            <a:endParaRPr lang="en-US" altLang="zh-TW" sz="1200" b="0" dirty="0" smtClean="0">
              <a:solidFill>
                <a:schemeClr val="tx1"/>
              </a:solidFill>
              <a:latin typeface="Times New Roman" pitchFamily="18" charset="0"/>
              <a:ea typeface="標楷體" pitchFamily="65" charset="-12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23555"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23556"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C9BA3B-9D61-4725-8820-2E1C99BFAF49}" type="slidenum">
              <a:rPr kumimoji="1" lang="en-US" altLang="zh-TW" smtClean="0">
                <a:latin typeface="Times New Roman" pitchFamily="18" charset="0"/>
                <a:ea typeface="標楷體" pitchFamily="65" charset="-120"/>
              </a:rPr>
              <a:pPr fontAlgn="base">
                <a:spcBef>
                  <a:spcPct val="0"/>
                </a:spcBef>
                <a:spcAft>
                  <a:spcPct val="0"/>
                </a:spcAft>
              </a:pPr>
              <a:t>31</a:t>
            </a:fld>
            <a:endParaRPr kumimoji="1" lang="en-US" altLang="zh-TW" smtClean="0">
              <a:latin typeface="Times New Roman" pitchFamily="18" charset="0"/>
              <a:ea typeface="標楷體" pitchFamily="65" charset="-12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pic>
        <p:nvPicPr>
          <p:cNvPr id="3" name="Picture 79" descr="A6-01-4B"/>
          <p:cNvPicPr>
            <a:picLocks noChangeAspect="1" noChangeArrowheads="1"/>
          </p:cNvPicPr>
          <p:nvPr/>
        </p:nvPicPr>
        <p:blipFill>
          <a:blip r:embed="rId2" cstate="print">
            <a:lum bright="76000" contrast="-82000"/>
          </a:blip>
          <a:srcRect/>
          <a:stretch>
            <a:fillRect/>
          </a:stretch>
        </p:blipFill>
        <p:spPr bwMode="auto">
          <a:xfrm>
            <a:off x="1692275" y="620713"/>
            <a:ext cx="5759450" cy="5473700"/>
          </a:xfrm>
          <a:prstGeom prst="rect">
            <a:avLst/>
          </a:prstGeom>
          <a:noFill/>
          <a:ln w="9525">
            <a:noFill/>
            <a:miter lim="800000"/>
            <a:headEnd/>
            <a:tailEnd/>
          </a:ln>
        </p:spPr>
      </p:pic>
      <p:sp>
        <p:nvSpPr>
          <p:cNvPr id="4" name="Rectangle 42"/>
          <p:cNvSpPr>
            <a:spLocks noChangeArrowheads="1"/>
          </p:cNvSpPr>
          <p:nvPr/>
        </p:nvSpPr>
        <p:spPr bwMode="auto">
          <a:xfrm flipH="1">
            <a:off x="7740650" y="0"/>
            <a:ext cx="1439863" cy="6858000"/>
          </a:xfrm>
          <a:prstGeom prst="rect">
            <a:avLst/>
          </a:prstGeom>
          <a:gradFill rotWithShape="1">
            <a:gsLst>
              <a:gs pos="0">
                <a:srgbClr val="C9E7E9"/>
              </a:gs>
              <a:gs pos="100000">
                <a:schemeClr val="bg1"/>
              </a:gs>
            </a:gsLst>
            <a:lin ang="0" scaled="1"/>
          </a:gradFill>
          <a:ln w="9525">
            <a:noFill/>
            <a:miter lim="800000"/>
            <a:headEnd/>
            <a:tailEnd/>
          </a:ln>
          <a:effectLst/>
        </p:spPr>
        <p:txBody>
          <a:bodyPr wrap="none" anchor="ctr"/>
          <a:lstStyle/>
          <a:p>
            <a:pPr algn="ctr">
              <a:defRPr/>
            </a:pPr>
            <a:endParaRPr lang="zh-TW" altLang="en-US" sz="2800">
              <a:latin typeface="新細明體" pitchFamily="18" charset="-120"/>
              <a:ea typeface="新細明體" pitchFamily="18" charset="-120"/>
            </a:endParaRPr>
          </a:p>
        </p:txBody>
      </p:sp>
      <p:sp>
        <p:nvSpPr>
          <p:cNvPr id="5" name="Rectangle 21"/>
          <p:cNvSpPr>
            <a:spLocks noChangeArrowheads="1"/>
          </p:cNvSpPr>
          <p:nvPr/>
        </p:nvSpPr>
        <p:spPr bwMode="auto">
          <a:xfrm>
            <a:off x="0" y="0"/>
            <a:ext cx="1439863" cy="6858000"/>
          </a:xfrm>
          <a:prstGeom prst="rect">
            <a:avLst/>
          </a:prstGeom>
          <a:gradFill rotWithShape="1">
            <a:gsLst>
              <a:gs pos="0">
                <a:srgbClr val="C9E7E9"/>
              </a:gs>
              <a:gs pos="100000">
                <a:schemeClr val="bg1"/>
              </a:gs>
            </a:gsLst>
            <a:lin ang="0" scaled="1"/>
          </a:gradFill>
          <a:ln w="9525">
            <a:noFill/>
            <a:miter lim="800000"/>
            <a:headEnd/>
            <a:tailEnd/>
          </a:ln>
          <a:effectLst/>
        </p:spPr>
        <p:txBody>
          <a:bodyPr wrap="none" anchor="ctr"/>
          <a:lstStyle/>
          <a:p>
            <a:pPr algn="ctr">
              <a:defRPr/>
            </a:pPr>
            <a:endParaRPr lang="zh-TW" altLang="zh-TW" sz="2800">
              <a:latin typeface="標楷體" pitchFamily="65" charset="-120"/>
              <a:ea typeface="標楷體" pitchFamily="65" charset="-120"/>
            </a:endParaRPr>
          </a:p>
        </p:txBody>
      </p:sp>
      <p:sp>
        <p:nvSpPr>
          <p:cNvPr id="6" name="Rectangle 9"/>
          <p:cNvSpPr>
            <a:spLocks noChangeArrowheads="1"/>
          </p:cNvSpPr>
          <p:nvPr/>
        </p:nvSpPr>
        <p:spPr bwMode="auto">
          <a:xfrm>
            <a:off x="57150" y="6400800"/>
            <a:ext cx="2305050" cy="381000"/>
          </a:xfrm>
          <a:prstGeom prst="rect">
            <a:avLst/>
          </a:prstGeom>
          <a:noFill/>
          <a:ln w="9525">
            <a:noFill/>
            <a:miter lim="800000"/>
            <a:headEnd/>
            <a:tailEnd/>
          </a:ln>
          <a:effectLst/>
        </p:spPr>
        <p:txBody>
          <a:bodyPr wrap="none" lIns="92075" tIns="46038" rIns="92075" bIns="46038" anchor="ctr"/>
          <a:lstStyle/>
          <a:p>
            <a:pPr algn="ctr">
              <a:buSzPct val="120000"/>
              <a:defRPr/>
            </a:pPr>
            <a:endParaRPr lang="zh-TW" altLang="zh-TW" sz="1000" b="0">
              <a:solidFill>
                <a:srgbClr val="000099"/>
              </a:solidFill>
              <a:latin typeface="Times New Roman" pitchFamily="18" charset="0"/>
              <a:ea typeface="全真中圓體" pitchFamily="49" charset="-120"/>
            </a:endParaRPr>
          </a:p>
        </p:txBody>
      </p:sp>
      <p:sp>
        <p:nvSpPr>
          <p:cNvPr id="7" name="Rectangle 22"/>
          <p:cNvSpPr>
            <a:spLocks noChangeArrowheads="1"/>
          </p:cNvSpPr>
          <p:nvPr/>
        </p:nvSpPr>
        <p:spPr bwMode="auto">
          <a:xfrm>
            <a:off x="171450" y="5810250"/>
            <a:ext cx="152400" cy="153988"/>
          </a:xfrm>
          <a:prstGeom prst="rect">
            <a:avLst/>
          </a:prstGeom>
          <a:solidFill>
            <a:srgbClr val="008000"/>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8" name="Rectangle 23"/>
          <p:cNvSpPr>
            <a:spLocks noChangeArrowheads="1"/>
          </p:cNvSpPr>
          <p:nvPr/>
        </p:nvSpPr>
        <p:spPr bwMode="auto">
          <a:xfrm>
            <a:off x="152400" y="5791200"/>
            <a:ext cx="152400" cy="152400"/>
          </a:xfrm>
          <a:prstGeom prst="rect">
            <a:avLst/>
          </a:prstGeom>
          <a:solidFill>
            <a:srgbClr val="00CCFF"/>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9" name="Rectangle 24"/>
          <p:cNvSpPr>
            <a:spLocks noChangeArrowheads="1"/>
          </p:cNvSpPr>
          <p:nvPr/>
        </p:nvSpPr>
        <p:spPr bwMode="auto">
          <a:xfrm>
            <a:off x="171450" y="6040438"/>
            <a:ext cx="152400" cy="153987"/>
          </a:xfrm>
          <a:prstGeom prst="rect">
            <a:avLst/>
          </a:prstGeom>
          <a:solidFill>
            <a:srgbClr val="008000"/>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10" name="Rectangle 25"/>
          <p:cNvSpPr>
            <a:spLocks noChangeArrowheads="1"/>
          </p:cNvSpPr>
          <p:nvPr/>
        </p:nvSpPr>
        <p:spPr bwMode="auto">
          <a:xfrm>
            <a:off x="152400" y="6021388"/>
            <a:ext cx="152400" cy="152400"/>
          </a:xfrm>
          <a:prstGeom prst="rect">
            <a:avLst/>
          </a:prstGeom>
          <a:solidFill>
            <a:srgbClr val="00CCFF"/>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11" name="Rectangle 26"/>
          <p:cNvSpPr>
            <a:spLocks noChangeArrowheads="1"/>
          </p:cNvSpPr>
          <p:nvPr/>
        </p:nvSpPr>
        <p:spPr bwMode="auto">
          <a:xfrm>
            <a:off x="171450" y="6270625"/>
            <a:ext cx="152400" cy="153988"/>
          </a:xfrm>
          <a:prstGeom prst="rect">
            <a:avLst/>
          </a:prstGeom>
          <a:solidFill>
            <a:srgbClr val="008000"/>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12" name="Rectangle 27"/>
          <p:cNvSpPr>
            <a:spLocks noChangeArrowheads="1"/>
          </p:cNvSpPr>
          <p:nvPr/>
        </p:nvSpPr>
        <p:spPr bwMode="auto">
          <a:xfrm>
            <a:off x="152400" y="6251575"/>
            <a:ext cx="152400" cy="153988"/>
          </a:xfrm>
          <a:prstGeom prst="rect">
            <a:avLst/>
          </a:prstGeom>
          <a:solidFill>
            <a:srgbClr val="00CCFF"/>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13" name="Rectangle 28"/>
          <p:cNvSpPr>
            <a:spLocks noChangeArrowheads="1"/>
          </p:cNvSpPr>
          <p:nvPr/>
        </p:nvSpPr>
        <p:spPr bwMode="auto">
          <a:xfrm>
            <a:off x="171450" y="6500813"/>
            <a:ext cx="152400" cy="153987"/>
          </a:xfrm>
          <a:prstGeom prst="rect">
            <a:avLst/>
          </a:prstGeom>
          <a:solidFill>
            <a:srgbClr val="008000"/>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14" name="Rectangle 29"/>
          <p:cNvSpPr>
            <a:spLocks noChangeArrowheads="1"/>
          </p:cNvSpPr>
          <p:nvPr/>
        </p:nvSpPr>
        <p:spPr bwMode="auto">
          <a:xfrm>
            <a:off x="152400" y="6481763"/>
            <a:ext cx="152400" cy="153987"/>
          </a:xfrm>
          <a:prstGeom prst="rect">
            <a:avLst/>
          </a:prstGeom>
          <a:solidFill>
            <a:srgbClr val="00CCFF"/>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15" name="Rectangle 30"/>
          <p:cNvSpPr>
            <a:spLocks noChangeArrowheads="1"/>
          </p:cNvSpPr>
          <p:nvPr/>
        </p:nvSpPr>
        <p:spPr bwMode="auto">
          <a:xfrm>
            <a:off x="401638" y="6040438"/>
            <a:ext cx="152400" cy="153987"/>
          </a:xfrm>
          <a:prstGeom prst="rect">
            <a:avLst/>
          </a:prstGeom>
          <a:solidFill>
            <a:srgbClr val="008000"/>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16" name="Rectangle 31"/>
          <p:cNvSpPr>
            <a:spLocks noChangeArrowheads="1"/>
          </p:cNvSpPr>
          <p:nvPr/>
        </p:nvSpPr>
        <p:spPr bwMode="auto">
          <a:xfrm>
            <a:off x="382588" y="6021388"/>
            <a:ext cx="152400" cy="152400"/>
          </a:xfrm>
          <a:prstGeom prst="rect">
            <a:avLst/>
          </a:prstGeom>
          <a:solidFill>
            <a:srgbClr val="00CCFF"/>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17" name="Rectangle 32"/>
          <p:cNvSpPr>
            <a:spLocks noChangeArrowheads="1"/>
          </p:cNvSpPr>
          <p:nvPr/>
        </p:nvSpPr>
        <p:spPr bwMode="auto">
          <a:xfrm>
            <a:off x="401638" y="6270625"/>
            <a:ext cx="152400" cy="153988"/>
          </a:xfrm>
          <a:prstGeom prst="rect">
            <a:avLst/>
          </a:prstGeom>
          <a:solidFill>
            <a:srgbClr val="008000"/>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18" name="Rectangle 33"/>
          <p:cNvSpPr>
            <a:spLocks noChangeArrowheads="1"/>
          </p:cNvSpPr>
          <p:nvPr/>
        </p:nvSpPr>
        <p:spPr bwMode="auto">
          <a:xfrm>
            <a:off x="382588" y="6251575"/>
            <a:ext cx="152400" cy="153988"/>
          </a:xfrm>
          <a:prstGeom prst="rect">
            <a:avLst/>
          </a:prstGeom>
          <a:solidFill>
            <a:srgbClr val="00CCFF"/>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19" name="Rectangle 34"/>
          <p:cNvSpPr>
            <a:spLocks noChangeArrowheads="1"/>
          </p:cNvSpPr>
          <p:nvPr/>
        </p:nvSpPr>
        <p:spPr bwMode="auto">
          <a:xfrm>
            <a:off x="401638" y="6500813"/>
            <a:ext cx="152400" cy="153987"/>
          </a:xfrm>
          <a:prstGeom prst="rect">
            <a:avLst/>
          </a:prstGeom>
          <a:solidFill>
            <a:srgbClr val="008000"/>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20" name="Rectangle 35"/>
          <p:cNvSpPr>
            <a:spLocks noChangeArrowheads="1"/>
          </p:cNvSpPr>
          <p:nvPr/>
        </p:nvSpPr>
        <p:spPr bwMode="auto">
          <a:xfrm>
            <a:off x="382588" y="6481763"/>
            <a:ext cx="152400" cy="153987"/>
          </a:xfrm>
          <a:prstGeom prst="rect">
            <a:avLst/>
          </a:prstGeom>
          <a:solidFill>
            <a:srgbClr val="00CCFF"/>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21" name="Rectangle 36"/>
          <p:cNvSpPr>
            <a:spLocks noChangeArrowheads="1"/>
          </p:cNvSpPr>
          <p:nvPr/>
        </p:nvSpPr>
        <p:spPr bwMode="auto">
          <a:xfrm>
            <a:off x="630238" y="6270625"/>
            <a:ext cx="153987" cy="153988"/>
          </a:xfrm>
          <a:prstGeom prst="rect">
            <a:avLst/>
          </a:prstGeom>
          <a:solidFill>
            <a:srgbClr val="008000"/>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22" name="Rectangle 37"/>
          <p:cNvSpPr>
            <a:spLocks noChangeArrowheads="1"/>
          </p:cNvSpPr>
          <p:nvPr/>
        </p:nvSpPr>
        <p:spPr bwMode="auto">
          <a:xfrm>
            <a:off x="611188" y="6251575"/>
            <a:ext cx="153987" cy="153988"/>
          </a:xfrm>
          <a:prstGeom prst="rect">
            <a:avLst/>
          </a:prstGeom>
          <a:solidFill>
            <a:srgbClr val="00CCFF"/>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23" name="Rectangle 38"/>
          <p:cNvSpPr>
            <a:spLocks noChangeArrowheads="1"/>
          </p:cNvSpPr>
          <p:nvPr/>
        </p:nvSpPr>
        <p:spPr bwMode="auto">
          <a:xfrm>
            <a:off x="630238" y="6500813"/>
            <a:ext cx="153987" cy="153987"/>
          </a:xfrm>
          <a:prstGeom prst="rect">
            <a:avLst/>
          </a:prstGeom>
          <a:solidFill>
            <a:srgbClr val="008000"/>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24" name="Rectangle 39"/>
          <p:cNvSpPr>
            <a:spLocks noChangeArrowheads="1"/>
          </p:cNvSpPr>
          <p:nvPr/>
        </p:nvSpPr>
        <p:spPr bwMode="auto">
          <a:xfrm>
            <a:off x="611188" y="6481763"/>
            <a:ext cx="153987" cy="153987"/>
          </a:xfrm>
          <a:prstGeom prst="rect">
            <a:avLst/>
          </a:prstGeom>
          <a:solidFill>
            <a:srgbClr val="00CCFF"/>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25" name="Rectangle 40"/>
          <p:cNvSpPr>
            <a:spLocks noChangeArrowheads="1"/>
          </p:cNvSpPr>
          <p:nvPr/>
        </p:nvSpPr>
        <p:spPr bwMode="auto">
          <a:xfrm>
            <a:off x="860425" y="6500813"/>
            <a:ext cx="153988" cy="153987"/>
          </a:xfrm>
          <a:prstGeom prst="rect">
            <a:avLst/>
          </a:prstGeom>
          <a:solidFill>
            <a:srgbClr val="008000"/>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26" name="Rectangle 41"/>
          <p:cNvSpPr>
            <a:spLocks noChangeArrowheads="1"/>
          </p:cNvSpPr>
          <p:nvPr/>
        </p:nvSpPr>
        <p:spPr bwMode="auto">
          <a:xfrm>
            <a:off x="841375" y="6481763"/>
            <a:ext cx="153988" cy="153987"/>
          </a:xfrm>
          <a:prstGeom prst="rect">
            <a:avLst/>
          </a:prstGeom>
          <a:solidFill>
            <a:srgbClr val="00CCFF"/>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grpSp>
        <p:nvGrpSpPr>
          <p:cNvPr id="27" name="Group 43"/>
          <p:cNvGrpSpPr>
            <a:grpSpLocks/>
          </p:cNvGrpSpPr>
          <p:nvPr/>
        </p:nvGrpSpPr>
        <p:grpSpPr bwMode="auto">
          <a:xfrm>
            <a:off x="8843963" y="893763"/>
            <a:ext cx="173037" cy="173037"/>
            <a:chOff x="5603" y="534"/>
            <a:chExt cx="109" cy="109"/>
          </a:xfrm>
        </p:grpSpPr>
        <p:sp>
          <p:nvSpPr>
            <p:cNvPr id="28" name="Rectangle 44"/>
            <p:cNvSpPr>
              <a:spLocks noChangeArrowheads="1"/>
            </p:cNvSpPr>
            <p:nvPr/>
          </p:nvSpPr>
          <p:spPr bwMode="auto">
            <a:xfrm>
              <a:off x="5615" y="546"/>
              <a:ext cx="97" cy="97"/>
            </a:xfrm>
            <a:prstGeom prst="rect">
              <a:avLst/>
            </a:prstGeom>
            <a:solidFill>
              <a:srgbClr val="008000"/>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29" name="Rectangle 45"/>
            <p:cNvSpPr>
              <a:spLocks noChangeArrowheads="1"/>
            </p:cNvSpPr>
            <p:nvPr/>
          </p:nvSpPr>
          <p:spPr bwMode="auto">
            <a:xfrm>
              <a:off x="5603" y="534"/>
              <a:ext cx="97" cy="97"/>
            </a:xfrm>
            <a:prstGeom prst="rect">
              <a:avLst/>
            </a:prstGeom>
            <a:solidFill>
              <a:srgbClr val="00CCFF"/>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grpSp>
      <p:grpSp>
        <p:nvGrpSpPr>
          <p:cNvPr id="30" name="Group 46"/>
          <p:cNvGrpSpPr>
            <a:grpSpLocks/>
          </p:cNvGrpSpPr>
          <p:nvPr/>
        </p:nvGrpSpPr>
        <p:grpSpPr bwMode="auto">
          <a:xfrm>
            <a:off x="8843963" y="663575"/>
            <a:ext cx="173037" cy="173038"/>
            <a:chOff x="5603" y="389"/>
            <a:chExt cx="109" cy="109"/>
          </a:xfrm>
        </p:grpSpPr>
        <p:sp>
          <p:nvSpPr>
            <p:cNvPr id="31" name="Rectangle 47"/>
            <p:cNvSpPr>
              <a:spLocks noChangeArrowheads="1"/>
            </p:cNvSpPr>
            <p:nvPr/>
          </p:nvSpPr>
          <p:spPr bwMode="auto">
            <a:xfrm>
              <a:off x="5615" y="401"/>
              <a:ext cx="97" cy="97"/>
            </a:xfrm>
            <a:prstGeom prst="rect">
              <a:avLst/>
            </a:prstGeom>
            <a:solidFill>
              <a:srgbClr val="008000"/>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32" name="Rectangle 48"/>
            <p:cNvSpPr>
              <a:spLocks noChangeArrowheads="1"/>
            </p:cNvSpPr>
            <p:nvPr/>
          </p:nvSpPr>
          <p:spPr bwMode="auto">
            <a:xfrm>
              <a:off x="5603" y="389"/>
              <a:ext cx="97" cy="96"/>
            </a:xfrm>
            <a:prstGeom prst="rect">
              <a:avLst/>
            </a:prstGeom>
            <a:solidFill>
              <a:srgbClr val="00CCFF"/>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grpSp>
      <p:grpSp>
        <p:nvGrpSpPr>
          <p:cNvPr id="33" name="Group 49"/>
          <p:cNvGrpSpPr>
            <a:grpSpLocks/>
          </p:cNvGrpSpPr>
          <p:nvPr/>
        </p:nvGrpSpPr>
        <p:grpSpPr bwMode="auto">
          <a:xfrm>
            <a:off x="8843963" y="433388"/>
            <a:ext cx="173037" cy="173037"/>
            <a:chOff x="5603" y="244"/>
            <a:chExt cx="109" cy="109"/>
          </a:xfrm>
        </p:grpSpPr>
        <p:sp>
          <p:nvSpPr>
            <p:cNvPr id="34" name="Rectangle 50"/>
            <p:cNvSpPr>
              <a:spLocks noChangeArrowheads="1"/>
            </p:cNvSpPr>
            <p:nvPr/>
          </p:nvSpPr>
          <p:spPr bwMode="auto">
            <a:xfrm>
              <a:off x="5615" y="256"/>
              <a:ext cx="97" cy="97"/>
            </a:xfrm>
            <a:prstGeom prst="rect">
              <a:avLst/>
            </a:prstGeom>
            <a:solidFill>
              <a:srgbClr val="008000"/>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35" name="Rectangle 51"/>
            <p:cNvSpPr>
              <a:spLocks noChangeArrowheads="1"/>
            </p:cNvSpPr>
            <p:nvPr/>
          </p:nvSpPr>
          <p:spPr bwMode="auto">
            <a:xfrm>
              <a:off x="5603" y="244"/>
              <a:ext cx="97" cy="96"/>
            </a:xfrm>
            <a:prstGeom prst="rect">
              <a:avLst/>
            </a:prstGeom>
            <a:solidFill>
              <a:srgbClr val="00CCFF"/>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grpSp>
      <p:grpSp>
        <p:nvGrpSpPr>
          <p:cNvPr id="36" name="Group 52"/>
          <p:cNvGrpSpPr>
            <a:grpSpLocks/>
          </p:cNvGrpSpPr>
          <p:nvPr/>
        </p:nvGrpSpPr>
        <p:grpSpPr bwMode="auto">
          <a:xfrm>
            <a:off x="8843963" y="203200"/>
            <a:ext cx="173037" cy="171450"/>
            <a:chOff x="5603" y="99"/>
            <a:chExt cx="109" cy="108"/>
          </a:xfrm>
        </p:grpSpPr>
        <p:sp>
          <p:nvSpPr>
            <p:cNvPr id="37" name="Rectangle 53"/>
            <p:cNvSpPr>
              <a:spLocks noChangeArrowheads="1"/>
            </p:cNvSpPr>
            <p:nvPr/>
          </p:nvSpPr>
          <p:spPr bwMode="auto">
            <a:xfrm>
              <a:off x="5615" y="111"/>
              <a:ext cx="97" cy="96"/>
            </a:xfrm>
            <a:prstGeom prst="rect">
              <a:avLst/>
            </a:prstGeom>
            <a:solidFill>
              <a:srgbClr val="008000"/>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38" name="Rectangle 54"/>
            <p:cNvSpPr>
              <a:spLocks noChangeArrowheads="1"/>
            </p:cNvSpPr>
            <p:nvPr/>
          </p:nvSpPr>
          <p:spPr bwMode="auto">
            <a:xfrm>
              <a:off x="5603" y="99"/>
              <a:ext cx="97" cy="96"/>
            </a:xfrm>
            <a:prstGeom prst="rect">
              <a:avLst/>
            </a:prstGeom>
            <a:solidFill>
              <a:srgbClr val="00CCFF"/>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grpSp>
      <p:grpSp>
        <p:nvGrpSpPr>
          <p:cNvPr id="39" name="Group 55"/>
          <p:cNvGrpSpPr>
            <a:grpSpLocks/>
          </p:cNvGrpSpPr>
          <p:nvPr/>
        </p:nvGrpSpPr>
        <p:grpSpPr bwMode="auto">
          <a:xfrm>
            <a:off x="8613775" y="663575"/>
            <a:ext cx="173038" cy="173038"/>
            <a:chOff x="5458" y="389"/>
            <a:chExt cx="109" cy="109"/>
          </a:xfrm>
        </p:grpSpPr>
        <p:sp>
          <p:nvSpPr>
            <p:cNvPr id="40" name="Rectangle 56"/>
            <p:cNvSpPr>
              <a:spLocks noChangeArrowheads="1"/>
            </p:cNvSpPr>
            <p:nvPr/>
          </p:nvSpPr>
          <p:spPr bwMode="auto">
            <a:xfrm>
              <a:off x="5470" y="401"/>
              <a:ext cx="97" cy="97"/>
            </a:xfrm>
            <a:prstGeom prst="rect">
              <a:avLst/>
            </a:prstGeom>
            <a:solidFill>
              <a:srgbClr val="008000"/>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41" name="Rectangle 57"/>
            <p:cNvSpPr>
              <a:spLocks noChangeArrowheads="1"/>
            </p:cNvSpPr>
            <p:nvPr/>
          </p:nvSpPr>
          <p:spPr bwMode="auto">
            <a:xfrm>
              <a:off x="5458" y="389"/>
              <a:ext cx="97" cy="96"/>
            </a:xfrm>
            <a:prstGeom prst="rect">
              <a:avLst/>
            </a:prstGeom>
            <a:solidFill>
              <a:srgbClr val="00CCFF"/>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grpSp>
      <p:grpSp>
        <p:nvGrpSpPr>
          <p:cNvPr id="42" name="Group 58"/>
          <p:cNvGrpSpPr>
            <a:grpSpLocks/>
          </p:cNvGrpSpPr>
          <p:nvPr/>
        </p:nvGrpSpPr>
        <p:grpSpPr bwMode="auto">
          <a:xfrm>
            <a:off x="8613775" y="433388"/>
            <a:ext cx="173038" cy="173037"/>
            <a:chOff x="5458" y="244"/>
            <a:chExt cx="109" cy="109"/>
          </a:xfrm>
        </p:grpSpPr>
        <p:sp>
          <p:nvSpPr>
            <p:cNvPr id="43" name="Rectangle 59"/>
            <p:cNvSpPr>
              <a:spLocks noChangeArrowheads="1"/>
            </p:cNvSpPr>
            <p:nvPr/>
          </p:nvSpPr>
          <p:spPr bwMode="auto">
            <a:xfrm>
              <a:off x="5470" y="256"/>
              <a:ext cx="97" cy="97"/>
            </a:xfrm>
            <a:prstGeom prst="rect">
              <a:avLst/>
            </a:prstGeom>
            <a:solidFill>
              <a:srgbClr val="008000"/>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44" name="Rectangle 60"/>
            <p:cNvSpPr>
              <a:spLocks noChangeArrowheads="1"/>
            </p:cNvSpPr>
            <p:nvPr/>
          </p:nvSpPr>
          <p:spPr bwMode="auto">
            <a:xfrm>
              <a:off x="5458" y="244"/>
              <a:ext cx="97" cy="96"/>
            </a:xfrm>
            <a:prstGeom prst="rect">
              <a:avLst/>
            </a:prstGeom>
            <a:solidFill>
              <a:srgbClr val="00CCFF"/>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grpSp>
      <p:grpSp>
        <p:nvGrpSpPr>
          <p:cNvPr id="45" name="Group 61"/>
          <p:cNvGrpSpPr>
            <a:grpSpLocks/>
          </p:cNvGrpSpPr>
          <p:nvPr/>
        </p:nvGrpSpPr>
        <p:grpSpPr bwMode="auto">
          <a:xfrm>
            <a:off x="8613775" y="203200"/>
            <a:ext cx="173038" cy="171450"/>
            <a:chOff x="5458" y="99"/>
            <a:chExt cx="109" cy="108"/>
          </a:xfrm>
        </p:grpSpPr>
        <p:sp>
          <p:nvSpPr>
            <p:cNvPr id="46" name="Rectangle 62"/>
            <p:cNvSpPr>
              <a:spLocks noChangeArrowheads="1"/>
            </p:cNvSpPr>
            <p:nvPr/>
          </p:nvSpPr>
          <p:spPr bwMode="auto">
            <a:xfrm>
              <a:off x="5470" y="111"/>
              <a:ext cx="97" cy="96"/>
            </a:xfrm>
            <a:prstGeom prst="rect">
              <a:avLst/>
            </a:prstGeom>
            <a:solidFill>
              <a:srgbClr val="008000"/>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47" name="Rectangle 63"/>
            <p:cNvSpPr>
              <a:spLocks noChangeArrowheads="1"/>
            </p:cNvSpPr>
            <p:nvPr/>
          </p:nvSpPr>
          <p:spPr bwMode="auto">
            <a:xfrm>
              <a:off x="5458" y="99"/>
              <a:ext cx="97" cy="96"/>
            </a:xfrm>
            <a:prstGeom prst="rect">
              <a:avLst/>
            </a:prstGeom>
            <a:solidFill>
              <a:srgbClr val="00CCFF"/>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grpSp>
      <p:grpSp>
        <p:nvGrpSpPr>
          <p:cNvPr id="48" name="Group 64"/>
          <p:cNvGrpSpPr>
            <a:grpSpLocks/>
          </p:cNvGrpSpPr>
          <p:nvPr/>
        </p:nvGrpSpPr>
        <p:grpSpPr bwMode="auto">
          <a:xfrm>
            <a:off x="8383588" y="433388"/>
            <a:ext cx="173037" cy="173037"/>
            <a:chOff x="5313" y="244"/>
            <a:chExt cx="109" cy="109"/>
          </a:xfrm>
        </p:grpSpPr>
        <p:sp>
          <p:nvSpPr>
            <p:cNvPr id="49" name="Rectangle 65"/>
            <p:cNvSpPr>
              <a:spLocks noChangeArrowheads="1"/>
            </p:cNvSpPr>
            <p:nvPr/>
          </p:nvSpPr>
          <p:spPr bwMode="auto">
            <a:xfrm>
              <a:off x="5325" y="256"/>
              <a:ext cx="97" cy="97"/>
            </a:xfrm>
            <a:prstGeom prst="rect">
              <a:avLst/>
            </a:prstGeom>
            <a:solidFill>
              <a:srgbClr val="008000"/>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50" name="Rectangle 66"/>
            <p:cNvSpPr>
              <a:spLocks noChangeArrowheads="1"/>
            </p:cNvSpPr>
            <p:nvPr/>
          </p:nvSpPr>
          <p:spPr bwMode="auto">
            <a:xfrm>
              <a:off x="5313" y="244"/>
              <a:ext cx="97" cy="96"/>
            </a:xfrm>
            <a:prstGeom prst="rect">
              <a:avLst/>
            </a:prstGeom>
            <a:solidFill>
              <a:srgbClr val="00CCFF"/>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grpSp>
      <p:grpSp>
        <p:nvGrpSpPr>
          <p:cNvPr id="51" name="Group 67"/>
          <p:cNvGrpSpPr>
            <a:grpSpLocks/>
          </p:cNvGrpSpPr>
          <p:nvPr/>
        </p:nvGrpSpPr>
        <p:grpSpPr bwMode="auto">
          <a:xfrm>
            <a:off x="8383588" y="203200"/>
            <a:ext cx="173037" cy="171450"/>
            <a:chOff x="5313" y="99"/>
            <a:chExt cx="109" cy="108"/>
          </a:xfrm>
        </p:grpSpPr>
        <p:sp>
          <p:nvSpPr>
            <p:cNvPr id="52" name="Rectangle 68"/>
            <p:cNvSpPr>
              <a:spLocks noChangeArrowheads="1"/>
            </p:cNvSpPr>
            <p:nvPr/>
          </p:nvSpPr>
          <p:spPr bwMode="auto">
            <a:xfrm>
              <a:off x="5325" y="111"/>
              <a:ext cx="97" cy="96"/>
            </a:xfrm>
            <a:prstGeom prst="rect">
              <a:avLst/>
            </a:prstGeom>
            <a:solidFill>
              <a:srgbClr val="008000"/>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53" name="Rectangle 69"/>
            <p:cNvSpPr>
              <a:spLocks noChangeArrowheads="1"/>
            </p:cNvSpPr>
            <p:nvPr/>
          </p:nvSpPr>
          <p:spPr bwMode="auto">
            <a:xfrm>
              <a:off x="5313" y="99"/>
              <a:ext cx="97" cy="96"/>
            </a:xfrm>
            <a:prstGeom prst="rect">
              <a:avLst/>
            </a:prstGeom>
            <a:solidFill>
              <a:srgbClr val="00CCFF"/>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grpSp>
      <p:grpSp>
        <p:nvGrpSpPr>
          <p:cNvPr id="54" name="Group 70"/>
          <p:cNvGrpSpPr>
            <a:grpSpLocks/>
          </p:cNvGrpSpPr>
          <p:nvPr/>
        </p:nvGrpSpPr>
        <p:grpSpPr bwMode="auto">
          <a:xfrm>
            <a:off x="8153400" y="203200"/>
            <a:ext cx="173038" cy="171450"/>
            <a:chOff x="5168" y="99"/>
            <a:chExt cx="109" cy="108"/>
          </a:xfrm>
        </p:grpSpPr>
        <p:sp>
          <p:nvSpPr>
            <p:cNvPr id="55" name="Rectangle 71"/>
            <p:cNvSpPr>
              <a:spLocks noChangeArrowheads="1"/>
            </p:cNvSpPr>
            <p:nvPr/>
          </p:nvSpPr>
          <p:spPr bwMode="auto">
            <a:xfrm>
              <a:off x="5180" y="111"/>
              <a:ext cx="97" cy="96"/>
            </a:xfrm>
            <a:prstGeom prst="rect">
              <a:avLst/>
            </a:prstGeom>
            <a:solidFill>
              <a:srgbClr val="008000"/>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56" name="Rectangle 72"/>
            <p:cNvSpPr>
              <a:spLocks noChangeArrowheads="1"/>
            </p:cNvSpPr>
            <p:nvPr/>
          </p:nvSpPr>
          <p:spPr bwMode="auto">
            <a:xfrm>
              <a:off x="5168" y="99"/>
              <a:ext cx="97" cy="96"/>
            </a:xfrm>
            <a:prstGeom prst="rect">
              <a:avLst/>
            </a:prstGeom>
            <a:solidFill>
              <a:srgbClr val="00CCFF"/>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grpSp>
      <p:pic>
        <p:nvPicPr>
          <p:cNvPr id="57" name="Picture 79" descr="A6-01-4B"/>
          <p:cNvPicPr>
            <a:picLocks noChangeAspect="1" noChangeArrowheads="1"/>
          </p:cNvPicPr>
          <p:nvPr/>
        </p:nvPicPr>
        <p:blipFill>
          <a:blip r:embed="rId2" cstate="print"/>
          <a:srcRect/>
          <a:stretch>
            <a:fillRect/>
          </a:stretch>
        </p:blipFill>
        <p:spPr bwMode="auto">
          <a:xfrm>
            <a:off x="150813" y="133350"/>
            <a:ext cx="679450" cy="692150"/>
          </a:xfrm>
          <a:prstGeom prst="rect">
            <a:avLst/>
          </a:prstGeom>
          <a:noFill/>
          <a:ln w="9525">
            <a:noFill/>
            <a:miter lim="800000"/>
            <a:headEnd/>
            <a:tailEnd/>
          </a:ln>
        </p:spPr>
      </p:pic>
      <p:sp>
        <p:nvSpPr>
          <p:cNvPr id="418826" name="Rectangle 3"/>
          <p:cNvSpPr>
            <a:spLocks noGrp="1" noChangeArrowheads="1"/>
          </p:cNvSpPr>
          <p:nvPr>
            <p:ph type="subTitle" idx="1"/>
          </p:nvPr>
        </p:nvSpPr>
        <p:spPr>
          <a:xfrm>
            <a:off x="1371600" y="4292600"/>
            <a:ext cx="6400800" cy="1346200"/>
          </a:xfrm>
        </p:spPr>
        <p:txBody>
          <a:bodyPr/>
          <a:lstStyle>
            <a:lvl1pPr marL="0" indent="0" algn="ctr">
              <a:buFont typeface="Wingdings" pitchFamily="2" charset="2"/>
              <a:buNone/>
              <a:defRPr smtClean="0">
                <a:solidFill>
                  <a:srgbClr val="0000FF"/>
                </a:solidFill>
              </a:defRPr>
            </a:lvl1pPr>
          </a:lstStyle>
          <a:p>
            <a:r>
              <a:rPr lang="zh-TW" altLang="en-US" smtClean="0"/>
              <a:t>按一下以編輯母片副標題樣式</a:t>
            </a:r>
          </a:p>
        </p:txBody>
      </p:sp>
      <p:sp>
        <p:nvSpPr>
          <p:cNvPr id="58" name="Rectangle 4"/>
          <p:cNvSpPr>
            <a:spLocks noGrp="1" noChangeArrowheads="1"/>
          </p:cNvSpPr>
          <p:nvPr>
            <p:ph type="dt" sz="half" idx="10"/>
          </p:nvPr>
        </p:nvSpPr>
        <p:spPr>
          <a:xfrm>
            <a:off x="457200" y="6245225"/>
            <a:ext cx="2133600" cy="476250"/>
          </a:xfrm>
        </p:spPr>
        <p:txBody>
          <a:bodyPr/>
          <a:lstStyle>
            <a:lvl1pPr>
              <a:defRPr/>
            </a:lvl1pPr>
          </a:lstStyle>
          <a:p>
            <a:pPr>
              <a:defRPr/>
            </a:pPr>
            <a:fld id="{DA648869-D029-4462-939E-9438F0135846}" type="datetime1">
              <a:rPr lang="zh-TW" altLang="en-US"/>
              <a:pPr>
                <a:defRPr/>
              </a:pPr>
              <a:t>2015/6/29</a:t>
            </a:fld>
            <a:endParaRPr lang="en-US" altLang="zh-TW"/>
          </a:p>
        </p:txBody>
      </p:sp>
    </p:spTree>
  </p:cSld>
  <p:clrMapOvr>
    <a:masterClrMapping/>
  </p:clrMapOvr>
  <p:transition>
    <p:blinds/>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p:txBody>
          <a:bodyPr/>
          <a:lstStyle>
            <a:lvl1pPr>
              <a:defRPr/>
            </a:lvl1pPr>
          </a:lstStyle>
          <a:p>
            <a:pPr>
              <a:defRPr/>
            </a:pPr>
            <a:fld id="{9336A2C6-2509-4C93-80BF-B8E87C03C6C4}" type="datetime1">
              <a:rPr lang="zh-TW" altLang="en-US"/>
              <a:pPr>
                <a:defRPr/>
              </a:pPr>
              <a:t>2015/6/29</a:t>
            </a:fld>
            <a:endParaRPr lang="en-US" altLang="zh-TW"/>
          </a:p>
        </p:txBody>
      </p:sp>
    </p:spTree>
  </p:cSld>
  <p:clrMapOvr>
    <a:masterClrMapping/>
  </p:clrMapOvr>
  <p:transition>
    <p:blinds/>
    <p:sndAc>
      <p:stSnd>
        <p:snd r:embed="rId1" name="CAMERA.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715125" y="115888"/>
            <a:ext cx="2105025" cy="6056312"/>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395288" y="115888"/>
            <a:ext cx="6167437" cy="6056312"/>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p:txBody>
          <a:bodyPr/>
          <a:lstStyle>
            <a:lvl1pPr>
              <a:defRPr/>
            </a:lvl1pPr>
          </a:lstStyle>
          <a:p>
            <a:pPr>
              <a:defRPr/>
            </a:pPr>
            <a:fld id="{77AA242A-AB7E-4B66-AF92-885073C85595}" type="datetime1">
              <a:rPr lang="zh-TW" altLang="en-US"/>
              <a:pPr>
                <a:defRPr/>
              </a:pPr>
              <a:t>2015/6/29</a:t>
            </a:fld>
            <a:endParaRPr lang="en-US" altLang="zh-TW"/>
          </a:p>
        </p:txBody>
      </p:sp>
    </p:spTree>
  </p:cSld>
  <p:clrMapOvr>
    <a:masterClrMapping/>
  </p:clrMapOvr>
  <p:transition>
    <p:blinds/>
    <p:sndAc>
      <p:stSnd>
        <p:snd r:embed="rId1" name="CAMERA.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395288" y="115888"/>
            <a:ext cx="8424862" cy="7620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539750" y="1484313"/>
            <a:ext cx="3959225" cy="4687887"/>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51375" y="1484313"/>
            <a:ext cx="3959225" cy="4687887"/>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p:txBody>
          <a:bodyPr/>
          <a:lstStyle>
            <a:lvl1pPr>
              <a:defRPr/>
            </a:lvl1pPr>
          </a:lstStyle>
          <a:p>
            <a:pPr>
              <a:defRPr/>
            </a:pPr>
            <a:fld id="{5F7F91D6-2B54-4A7E-A333-F3102CBFCDF9}" type="datetime1">
              <a:rPr lang="zh-TW" altLang="en-US"/>
              <a:pPr>
                <a:defRPr/>
              </a:pPr>
              <a:t>2015/6/29</a:t>
            </a:fld>
            <a:endParaRPr lang="en-US" altLang="zh-TW"/>
          </a:p>
        </p:txBody>
      </p:sp>
    </p:spTree>
  </p:cSld>
  <p:clrMapOvr>
    <a:masterClrMapping/>
  </p:clrMapOvr>
  <p:transition>
    <p:blinds/>
    <p:sndAc>
      <p:stSnd>
        <p:snd r:embed="rId1" name="CAMERA.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395288" y="115888"/>
            <a:ext cx="8424862" cy="762000"/>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539750" y="1484313"/>
            <a:ext cx="8070850" cy="4687887"/>
          </a:xfrm>
        </p:spPr>
        <p:txBody>
          <a:bodyPr/>
          <a:lstStyle/>
          <a:p>
            <a:pPr lvl="0"/>
            <a:r>
              <a:rPr lang="zh-TW" altLang="en-US" noProof="0" smtClean="0"/>
              <a:t>按一下圖示以新增表格</a:t>
            </a:r>
            <a:endParaRPr lang="zh-TW" altLang="en-US" noProof="0"/>
          </a:p>
        </p:txBody>
      </p:sp>
      <p:sp>
        <p:nvSpPr>
          <p:cNvPr id="4" name="Rectangle 4"/>
          <p:cNvSpPr>
            <a:spLocks noGrp="1" noChangeArrowheads="1"/>
          </p:cNvSpPr>
          <p:nvPr>
            <p:ph type="dt" sz="half" idx="10"/>
          </p:nvPr>
        </p:nvSpPr>
        <p:spPr/>
        <p:txBody>
          <a:bodyPr/>
          <a:lstStyle>
            <a:lvl1pPr>
              <a:defRPr/>
            </a:lvl1pPr>
          </a:lstStyle>
          <a:p>
            <a:pPr>
              <a:defRPr/>
            </a:pPr>
            <a:fld id="{D2BF2F8C-93E6-415A-B62E-ADCA055B8FC1}" type="datetime1">
              <a:rPr lang="zh-TW" altLang="en-US"/>
              <a:pPr>
                <a:defRPr/>
              </a:pPr>
              <a:t>2015/6/29</a:t>
            </a:fld>
            <a:endParaRPr lang="en-US" altLang="zh-TW"/>
          </a:p>
        </p:txBody>
      </p:sp>
    </p:spTree>
  </p:cSld>
  <p:clrMapOvr>
    <a:masterClrMapping/>
  </p:clrMapOvr>
  <p:transition>
    <p:blinds/>
    <p:sndAc>
      <p:stSnd>
        <p:snd r:embed="rId1" name="CAMERA.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標題，四項物件">
    <p:spTree>
      <p:nvGrpSpPr>
        <p:cNvPr id="1" name=""/>
        <p:cNvGrpSpPr/>
        <p:nvPr/>
      </p:nvGrpSpPr>
      <p:grpSpPr>
        <a:xfrm>
          <a:off x="0" y="0"/>
          <a:ext cx="0" cy="0"/>
          <a:chOff x="0" y="0"/>
          <a:chExt cx="0" cy="0"/>
        </a:xfrm>
      </p:grpSpPr>
      <p:sp>
        <p:nvSpPr>
          <p:cNvPr id="2" name="標題 1"/>
          <p:cNvSpPr>
            <a:spLocks noGrp="1"/>
          </p:cNvSpPr>
          <p:nvPr>
            <p:ph type="title" sz="quarter"/>
          </p:nvPr>
        </p:nvSpPr>
        <p:spPr>
          <a:xfrm>
            <a:off x="395288" y="115888"/>
            <a:ext cx="8424862" cy="762000"/>
          </a:xfrm>
        </p:spPr>
        <p:txBody>
          <a:bodyPr/>
          <a:lstStyle/>
          <a:p>
            <a:r>
              <a:rPr lang="zh-TW" altLang="en-US" smtClean="0"/>
              <a:t>按一下以編輯母片標題樣式</a:t>
            </a:r>
            <a:endParaRPr lang="zh-TW" altLang="en-US"/>
          </a:p>
        </p:txBody>
      </p:sp>
      <p:sp>
        <p:nvSpPr>
          <p:cNvPr id="3" name="內容版面配置區 2"/>
          <p:cNvSpPr>
            <a:spLocks noGrp="1"/>
          </p:cNvSpPr>
          <p:nvPr>
            <p:ph sz="quarter" idx="1"/>
          </p:nvPr>
        </p:nvSpPr>
        <p:spPr>
          <a:xfrm>
            <a:off x="539750" y="1484313"/>
            <a:ext cx="3959225" cy="226695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quarter" idx="2"/>
          </p:nvPr>
        </p:nvSpPr>
        <p:spPr>
          <a:xfrm>
            <a:off x="4651375" y="1484313"/>
            <a:ext cx="3959225" cy="226695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內容版面配置區 4"/>
          <p:cNvSpPr>
            <a:spLocks noGrp="1"/>
          </p:cNvSpPr>
          <p:nvPr>
            <p:ph sz="quarter" idx="3"/>
          </p:nvPr>
        </p:nvSpPr>
        <p:spPr>
          <a:xfrm>
            <a:off x="539750" y="3903663"/>
            <a:ext cx="3959225" cy="2268537"/>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內容版面配置區 5"/>
          <p:cNvSpPr>
            <a:spLocks noGrp="1"/>
          </p:cNvSpPr>
          <p:nvPr>
            <p:ph sz="quarter" idx="4"/>
          </p:nvPr>
        </p:nvSpPr>
        <p:spPr>
          <a:xfrm>
            <a:off x="4651375" y="3903663"/>
            <a:ext cx="3959225" cy="2268537"/>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dt" sz="half" idx="10"/>
          </p:nvPr>
        </p:nvSpPr>
        <p:spPr/>
        <p:txBody>
          <a:bodyPr/>
          <a:lstStyle>
            <a:lvl1pPr>
              <a:defRPr/>
            </a:lvl1pPr>
          </a:lstStyle>
          <a:p>
            <a:pPr>
              <a:defRPr/>
            </a:pPr>
            <a:fld id="{E453E95C-93A2-46AD-89F3-ECB7F46AF84D}" type="datetime1">
              <a:rPr lang="zh-TW" altLang="en-US"/>
              <a:pPr>
                <a:defRPr/>
              </a:pPr>
              <a:t>2015/6/29</a:t>
            </a:fld>
            <a:endParaRPr lang="en-US" altLang="zh-TW"/>
          </a:p>
        </p:txBody>
      </p:sp>
    </p:spTree>
  </p:cSld>
  <p:clrMapOvr>
    <a:masterClrMapping/>
  </p:clrMapOvr>
  <p:transition>
    <p:blinds/>
    <p:sndAc>
      <p:stSnd>
        <p:snd r:embed="rId1"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869950" y="116632"/>
            <a:ext cx="7231063" cy="763587"/>
          </a:xfr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4" name="Rectangle 4"/>
          <p:cNvSpPr>
            <a:spLocks noGrp="1" noChangeArrowheads="1"/>
          </p:cNvSpPr>
          <p:nvPr>
            <p:ph type="dt" sz="half" idx="10"/>
          </p:nvPr>
        </p:nvSpPr>
        <p:spPr/>
        <p:txBody>
          <a:bodyPr/>
          <a:lstStyle>
            <a:lvl1pPr>
              <a:defRPr/>
            </a:lvl1pPr>
          </a:lstStyle>
          <a:p>
            <a:pPr>
              <a:defRPr/>
            </a:pPr>
            <a:fld id="{9D540F8A-D319-49EE-9984-B44F57682340}" type="datetime1">
              <a:rPr lang="zh-TW" altLang="en-US"/>
              <a:pPr>
                <a:defRPr/>
              </a:pPr>
              <a:t>2015/6/29</a:t>
            </a:fld>
            <a:endParaRPr lang="en-US" altLang="zh-TW"/>
          </a:p>
        </p:txBody>
      </p:sp>
    </p:spTree>
  </p:cSld>
  <p:clrMapOvr>
    <a:masterClrMapping/>
  </p:clrMapOvr>
  <p:transition>
    <p:blinds/>
    <p:sndAc>
      <p:stSnd>
        <p:snd r:embed="rId1" name="CAMERA.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4"/>
          <p:cNvSpPr>
            <a:spLocks noGrp="1" noChangeArrowheads="1"/>
          </p:cNvSpPr>
          <p:nvPr>
            <p:ph type="dt" sz="half" idx="10"/>
          </p:nvPr>
        </p:nvSpPr>
        <p:spPr/>
        <p:txBody>
          <a:bodyPr/>
          <a:lstStyle>
            <a:lvl1pPr>
              <a:defRPr/>
            </a:lvl1pPr>
          </a:lstStyle>
          <a:p>
            <a:pPr>
              <a:defRPr/>
            </a:pPr>
            <a:fld id="{20F86FCC-FD30-489A-924C-4E602FF70756}" type="datetime1">
              <a:rPr lang="zh-TW" altLang="en-US"/>
              <a:pPr>
                <a:defRPr/>
              </a:pPr>
              <a:t>2015/6/29</a:t>
            </a:fld>
            <a:endParaRPr lang="en-US" altLang="zh-TW"/>
          </a:p>
        </p:txBody>
      </p:sp>
    </p:spTree>
  </p:cSld>
  <p:clrMapOvr>
    <a:masterClrMapping/>
  </p:clrMapOvr>
  <p:transition>
    <p:blinds/>
    <p:sndAc>
      <p:stSnd>
        <p:snd r:embed="rId1" name="CAMERA.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539750" y="1484313"/>
            <a:ext cx="3959225" cy="46878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51375" y="1484313"/>
            <a:ext cx="3959225" cy="46878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p:txBody>
          <a:bodyPr/>
          <a:lstStyle>
            <a:lvl1pPr>
              <a:defRPr/>
            </a:lvl1pPr>
          </a:lstStyle>
          <a:p>
            <a:pPr>
              <a:defRPr/>
            </a:pPr>
            <a:fld id="{56023DD8-F0BF-4339-9FCA-392EE1F46A29}" type="datetime1">
              <a:rPr lang="zh-TW" altLang="en-US"/>
              <a:pPr>
                <a:defRPr/>
              </a:pPr>
              <a:t>2015/6/29</a:t>
            </a:fld>
            <a:endParaRPr lang="en-US" altLang="zh-TW"/>
          </a:p>
        </p:txBody>
      </p:sp>
    </p:spTree>
  </p:cSld>
  <p:clrMapOvr>
    <a:masterClrMapping/>
  </p:clrMapOvr>
  <p:transition>
    <p:blinds/>
    <p:sndAc>
      <p:stSnd>
        <p:snd r:embed="rId1" name="CAMERA.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dt" sz="half" idx="10"/>
          </p:nvPr>
        </p:nvSpPr>
        <p:spPr/>
        <p:txBody>
          <a:bodyPr/>
          <a:lstStyle>
            <a:lvl1pPr>
              <a:defRPr/>
            </a:lvl1pPr>
          </a:lstStyle>
          <a:p>
            <a:pPr>
              <a:defRPr/>
            </a:pPr>
            <a:fld id="{3500BDD6-3786-46F0-9E23-7C5E87C17653}" type="datetime1">
              <a:rPr lang="zh-TW" altLang="en-US"/>
              <a:pPr>
                <a:defRPr/>
              </a:pPr>
              <a:t>2015/6/29</a:t>
            </a:fld>
            <a:endParaRPr lang="en-US" altLang="zh-TW"/>
          </a:p>
        </p:txBody>
      </p:sp>
    </p:spTree>
  </p:cSld>
  <p:clrMapOvr>
    <a:masterClrMapping/>
  </p:clrMapOvr>
  <p:transition>
    <p:blinds/>
    <p:sndAc>
      <p:stSnd>
        <p:snd r:embed="rId1" name="CAMERA.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4"/>
          <p:cNvSpPr>
            <a:spLocks noGrp="1" noChangeArrowheads="1"/>
          </p:cNvSpPr>
          <p:nvPr>
            <p:ph type="dt" sz="half" idx="10"/>
          </p:nvPr>
        </p:nvSpPr>
        <p:spPr/>
        <p:txBody>
          <a:bodyPr/>
          <a:lstStyle>
            <a:lvl1pPr>
              <a:defRPr/>
            </a:lvl1pPr>
          </a:lstStyle>
          <a:p>
            <a:pPr>
              <a:defRPr/>
            </a:pPr>
            <a:fld id="{8CF105E9-C41E-48FE-9913-AE08D8F757EB}" type="datetime1">
              <a:rPr lang="zh-TW" altLang="en-US"/>
              <a:pPr>
                <a:defRPr/>
              </a:pPr>
              <a:t>2015/6/29</a:t>
            </a:fld>
            <a:endParaRPr lang="en-US" altLang="zh-TW"/>
          </a:p>
        </p:txBody>
      </p:sp>
    </p:spTree>
  </p:cSld>
  <p:clrMapOvr>
    <a:masterClrMapping/>
  </p:clrMapOvr>
  <p:transition>
    <p:blinds/>
    <p:sndAc>
      <p:stSnd>
        <p:snd r:embed="rId1"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fld id="{CEC79223-27DA-4F2B-BE0F-AAAC43076EF3}" type="datetime1">
              <a:rPr lang="zh-TW" altLang="en-US"/>
              <a:pPr>
                <a:defRPr/>
              </a:pPr>
              <a:t>2015/6/29</a:t>
            </a:fld>
            <a:endParaRPr lang="en-US" altLang="zh-TW"/>
          </a:p>
        </p:txBody>
      </p:sp>
    </p:spTree>
  </p:cSld>
  <p:clrMapOvr>
    <a:masterClrMapping/>
  </p:clrMapOvr>
  <p:transition>
    <p:blinds/>
    <p:sndAc>
      <p:stSnd>
        <p:snd r:embed="rId1" name="CAMERA.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p:txBody>
          <a:bodyPr/>
          <a:lstStyle>
            <a:lvl1pPr>
              <a:defRPr/>
            </a:lvl1pPr>
          </a:lstStyle>
          <a:p>
            <a:pPr>
              <a:defRPr/>
            </a:pPr>
            <a:fld id="{F3913F45-6F36-4AE1-92C3-6A2BD4D79E77}" type="datetime1">
              <a:rPr lang="zh-TW" altLang="en-US"/>
              <a:pPr>
                <a:defRPr/>
              </a:pPr>
              <a:t>2015/6/29</a:t>
            </a:fld>
            <a:endParaRPr lang="en-US" altLang="zh-TW"/>
          </a:p>
        </p:txBody>
      </p:sp>
    </p:spTree>
  </p:cSld>
  <p:clrMapOvr>
    <a:masterClrMapping/>
  </p:clrMapOvr>
  <p:transition>
    <p:blinds/>
    <p:sndAc>
      <p:stSnd>
        <p:snd r:embed="rId1" name="CAMERA.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smtClean="0"/>
              <a:t>按一下圖示以新增圖片</a:t>
            </a:r>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p:txBody>
          <a:bodyPr/>
          <a:lstStyle>
            <a:lvl1pPr>
              <a:defRPr/>
            </a:lvl1pPr>
          </a:lstStyle>
          <a:p>
            <a:pPr>
              <a:defRPr/>
            </a:pPr>
            <a:fld id="{926C6DA4-F8C0-4E4E-B0A9-B8FA503219CC}" type="datetime1">
              <a:rPr lang="zh-TW" altLang="en-US"/>
              <a:pPr>
                <a:defRPr/>
              </a:pPr>
              <a:t>2015/6/29</a:t>
            </a:fld>
            <a:endParaRPr lang="en-US" altLang="zh-TW"/>
          </a:p>
        </p:txBody>
      </p:sp>
    </p:spTree>
  </p:cSld>
  <p:clrMapOvr>
    <a:masterClrMapping/>
  </p:clrMapOvr>
  <p:transition>
    <p:blinds/>
    <p:sndAc>
      <p:stSnd>
        <p:snd r:embed="rId1" name="CAMERA.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6" name="Rectangle 42"/>
          <p:cNvSpPr>
            <a:spLocks noChangeArrowheads="1"/>
          </p:cNvSpPr>
          <p:nvPr/>
        </p:nvSpPr>
        <p:spPr bwMode="auto">
          <a:xfrm flipH="1">
            <a:off x="7740650" y="0"/>
            <a:ext cx="1439863" cy="6858000"/>
          </a:xfrm>
          <a:prstGeom prst="rect">
            <a:avLst/>
          </a:prstGeom>
          <a:gradFill rotWithShape="1">
            <a:gsLst>
              <a:gs pos="0">
                <a:srgbClr val="C9E7E9"/>
              </a:gs>
              <a:gs pos="100000">
                <a:schemeClr val="bg1"/>
              </a:gs>
            </a:gsLst>
            <a:lin ang="0" scaled="1"/>
          </a:gradFill>
          <a:ln w="9525">
            <a:noFill/>
            <a:miter lim="800000"/>
            <a:headEnd/>
            <a:tailEnd/>
          </a:ln>
          <a:effectLst/>
        </p:spPr>
        <p:txBody>
          <a:bodyPr wrap="none" anchor="ctr"/>
          <a:lstStyle/>
          <a:p>
            <a:pPr algn="ctr">
              <a:defRPr/>
            </a:pPr>
            <a:endParaRPr lang="zh-TW" altLang="en-US" sz="2800">
              <a:latin typeface="新細明體" pitchFamily="18" charset="-120"/>
              <a:ea typeface="新細明體" pitchFamily="18" charset="-120"/>
            </a:endParaRPr>
          </a:p>
        </p:txBody>
      </p:sp>
      <p:sp>
        <p:nvSpPr>
          <p:cNvPr id="1045" name="Rectangle 21"/>
          <p:cNvSpPr>
            <a:spLocks noChangeArrowheads="1"/>
          </p:cNvSpPr>
          <p:nvPr/>
        </p:nvSpPr>
        <p:spPr bwMode="auto">
          <a:xfrm>
            <a:off x="0" y="0"/>
            <a:ext cx="1439863" cy="6858000"/>
          </a:xfrm>
          <a:prstGeom prst="rect">
            <a:avLst/>
          </a:prstGeom>
          <a:gradFill rotWithShape="1">
            <a:gsLst>
              <a:gs pos="0">
                <a:srgbClr val="C9E7E9"/>
              </a:gs>
              <a:gs pos="100000">
                <a:schemeClr val="bg1"/>
              </a:gs>
            </a:gsLst>
            <a:lin ang="0" scaled="1"/>
          </a:gradFill>
          <a:ln w="9525">
            <a:noFill/>
            <a:miter lim="800000"/>
            <a:headEnd/>
            <a:tailEnd/>
          </a:ln>
          <a:effectLst/>
        </p:spPr>
        <p:txBody>
          <a:bodyPr wrap="none" anchor="ctr"/>
          <a:lstStyle/>
          <a:p>
            <a:pPr algn="ctr">
              <a:defRPr/>
            </a:pPr>
            <a:endParaRPr lang="zh-TW" altLang="zh-TW" sz="2800">
              <a:latin typeface="標楷體" pitchFamily="65" charset="-120"/>
              <a:ea typeface="標楷體" pitchFamily="65" charset="-120"/>
            </a:endParaRPr>
          </a:p>
        </p:txBody>
      </p:sp>
      <p:sp>
        <p:nvSpPr>
          <p:cNvPr id="1028" name="Rectangle 4"/>
          <p:cNvSpPr>
            <a:spLocks noGrp="1" noChangeArrowheads="1"/>
          </p:cNvSpPr>
          <p:nvPr>
            <p:ph type="dt" sz="half" idx="2"/>
          </p:nvPr>
        </p:nvSpPr>
        <p:spPr bwMode="auto">
          <a:xfrm>
            <a:off x="304800" y="64770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fontAlgn="base">
              <a:defRPr sz="1400" b="0">
                <a:solidFill>
                  <a:schemeClr val="tx1"/>
                </a:solidFill>
                <a:latin typeface="Times New Roman" pitchFamily="18" charset="0"/>
                <a:ea typeface="新細明體" charset="-120"/>
              </a:defRPr>
            </a:lvl1pPr>
          </a:lstStyle>
          <a:p>
            <a:pPr>
              <a:defRPr/>
            </a:pPr>
            <a:fld id="{F7AF4940-530E-4244-A92A-13005923B2BE}" type="datetime1">
              <a:rPr lang="zh-TW" altLang="en-US"/>
              <a:pPr>
                <a:defRPr/>
              </a:pPr>
              <a:t>2015/6/29</a:t>
            </a:fld>
            <a:endParaRPr lang="en-US" altLang="zh-TW"/>
          </a:p>
        </p:txBody>
      </p:sp>
      <p:sp>
        <p:nvSpPr>
          <p:cNvPr id="1033" name="Rectangle 9"/>
          <p:cNvSpPr>
            <a:spLocks noChangeArrowheads="1"/>
          </p:cNvSpPr>
          <p:nvPr/>
        </p:nvSpPr>
        <p:spPr bwMode="auto">
          <a:xfrm>
            <a:off x="57150" y="6400800"/>
            <a:ext cx="2305050" cy="381000"/>
          </a:xfrm>
          <a:prstGeom prst="rect">
            <a:avLst/>
          </a:prstGeom>
          <a:noFill/>
          <a:ln w="9525">
            <a:noFill/>
            <a:miter lim="800000"/>
            <a:headEnd/>
            <a:tailEnd/>
          </a:ln>
          <a:effectLst/>
        </p:spPr>
        <p:txBody>
          <a:bodyPr wrap="none" lIns="92075" tIns="46038" rIns="92075" bIns="46038" anchor="ctr"/>
          <a:lstStyle/>
          <a:p>
            <a:pPr algn="ctr">
              <a:buSzPct val="120000"/>
              <a:defRPr/>
            </a:pPr>
            <a:endParaRPr lang="zh-TW" altLang="zh-TW" sz="1000" b="0">
              <a:solidFill>
                <a:srgbClr val="000099"/>
              </a:solidFill>
              <a:latin typeface="Times New Roman" pitchFamily="18" charset="0"/>
              <a:ea typeface="全真中圓體" pitchFamily="49" charset="-120"/>
            </a:endParaRPr>
          </a:p>
        </p:txBody>
      </p:sp>
      <p:sp>
        <p:nvSpPr>
          <p:cNvPr id="1041" name="Line 17"/>
          <p:cNvSpPr>
            <a:spLocks noChangeShapeType="1"/>
          </p:cNvSpPr>
          <p:nvPr/>
        </p:nvSpPr>
        <p:spPr bwMode="auto">
          <a:xfrm flipV="1">
            <a:off x="857250" y="908720"/>
            <a:ext cx="7416800" cy="0"/>
          </a:xfrm>
          <a:prstGeom prst="line">
            <a:avLst/>
          </a:prstGeom>
          <a:noFill/>
          <a:ln w="28575">
            <a:solidFill>
              <a:srgbClr val="CCCCFF"/>
            </a:solidFill>
            <a:round/>
            <a:headEnd/>
            <a:tailEnd/>
          </a:ln>
          <a:effectLst/>
        </p:spPr>
        <p:txBody>
          <a:bodyPr wrap="none" anchor="ctr"/>
          <a:lstStyle/>
          <a:p>
            <a:pPr algn="ctr">
              <a:defRPr/>
            </a:pPr>
            <a:endParaRPr lang="zh-TW" altLang="en-US" sz="2800">
              <a:latin typeface="新細明體" pitchFamily="18" charset="-120"/>
              <a:ea typeface="新細明體" pitchFamily="18" charset="-120"/>
            </a:endParaRPr>
          </a:p>
        </p:txBody>
      </p:sp>
      <p:sp>
        <p:nvSpPr>
          <p:cNvPr id="1031" name="Rectangle 2"/>
          <p:cNvSpPr>
            <a:spLocks noGrp="1" noChangeArrowheads="1"/>
          </p:cNvSpPr>
          <p:nvPr>
            <p:ph type="title"/>
          </p:nvPr>
        </p:nvSpPr>
        <p:spPr bwMode="auto">
          <a:xfrm>
            <a:off x="869950" y="73125"/>
            <a:ext cx="7231063" cy="7635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zh-TW" altLang="en-US" dirty="0" smtClean="0"/>
          </a:p>
        </p:txBody>
      </p:sp>
      <p:sp>
        <p:nvSpPr>
          <p:cNvPr id="1032" name="Rectangle 3"/>
          <p:cNvSpPr>
            <a:spLocks noGrp="1" noChangeArrowheads="1"/>
          </p:cNvSpPr>
          <p:nvPr>
            <p:ph type="body" idx="1"/>
          </p:nvPr>
        </p:nvSpPr>
        <p:spPr bwMode="auto">
          <a:xfrm>
            <a:off x="228601" y="1052736"/>
            <a:ext cx="8634412" cy="55250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46" name="Rectangle 22"/>
          <p:cNvSpPr>
            <a:spLocks noChangeArrowheads="1"/>
          </p:cNvSpPr>
          <p:nvPr/>
        </p:nvSpPr>
        <p:spPr bwMode="auto">
          <a:xfrm>
            <a:off x="171450" y="5810250"/>
            <a:ext cx="152400" cy="153988"/>
          </a:xfrm>
          <a:prstGeom prst="rect">
            <a:avLst/>
          </a:prstGeom>
          <a:solidFill>
            <a:srgbClr val="008000"/>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1047" name="Rectangle 23"/>
          <p:cNvSpPr>
            <a:spLocks noChangeArrowheads="1"/>
          </p:cNvSpPr>
          <p:nvPr/>
        </p:nvSpPr>
        <p:spPr bwMode="auto">
          <a:xfrm>
            <a:off x="152400" y="5791200"/>
            <a:ext cx="152400" cy="152400"/>
          </a:xfrm>
          <a:prstGeom prst="rect">
            <a:avLst/>
          </a:prstGeom>
          <a:solidFill>
            <a:srgbClr val="00CCFF"/>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1048" name="Rectangle 24"/>
          <p:cNvSpPr>
            <a:spLocks noChangeArrowheads="1"/>
          </p:cNvSpPr>
          <p:nvPr/>
        </p:nvSpPr>
        <p:spPr bwMode="auto">
          <a:xfrm>
            <a:off x="171450" y="6040438"/>
            <a:ext cx="152400" cy="153987"/>
          </a:xfrm>
          <a:prstGeom prst="rect">
            <a:avLst/>
          </a:prstGeom>
          <a:solidFill>
            <a:srgbClr val="008000"/>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1049" name="Rectangle 25"/>
          <p:cNvSpPr>
            <a:spLocks noChangeArrowheads="1"/>
          </p:cNvSpPr>
          <p:nvPr/>
        </p:nvSpPr>
        <p:spPr bwMode="auto">
          <a:xfrm>
            <a:off x="152400" y="6021388"/>
            <a:ext cx="152400" cy="152400"/>
          </a:xfrm>
          <a:prstGeom prst="rect">
            <a:avLst/>
          </a:prstGeom>
          <a:solidFill>
            <a:srgbClr val="00CCFF"/>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1050" name="Rectangle 26"/>
          <p:cNvSpPr>
            <a:spLocks noChangeArrowheads="1"/>
          </p:cNvSpPr>
          <p:nvPr/>
        </p:nvSpPr>
        <p:spPr bwMode="auto">
          <a:xfrm>
            <a:off x="171450" y="6270625"/>
            <a:ext cx="152400" cy="153988"/>
          </a:xfrm>
          <a:prstGeom prst="rect">
            <a:avLst/>
          </a:prstGeom>
          <a:solidFill>
            <a:srgbClr val="008000"/>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1051" name="Rectangle 27"/>
          <p:cNvSpPr>
            <a:spLocks noChangeArrowheads="1"/>
          </p:cNvSpPr>
          <p:nvPr/>
        </p:nvSpPr>
        <p:spPr bwMode="auto">
          <a:xfrm>
            <a:off x="152400" y="6251575"/>
            <a:ext cx="152400" cy="153988"/>
          </a:xfrm>
          <a:prstGeom prst="rect">
            <a:avLst/>
          </a:prstGeom>
          <a:solidFill>
            <a:srgbClr val="00CCFF"/>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1052" name="Rectangle 28"/>
          <p:cNvSpPr>
            <a:spLocks noChangeArrowheads="1"/>
          </p:cNvSpPr>
          <p:nvPr/>
        </p:nvSpPr>
        <p:spPr bwMode="auto">
          <a:xfrm>
            <a:off x="171450" y="6500813"/>
            <a:ext cx="152400" cy="153987"/>
          </a:xfrm>
          <a:prstGeom prst="rect">
            <a:avLst/>
          </a:prstGeom>
          <a:solidFill>
            <a:srgbClr val="008000"/>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1053" name="Rectangle 29"/>
          <p:cNvSpPr>
            <a:spLocks noChangeArrowheads="1"/>
          </p:cNvSpPr>
          <p:nvPr/>
        </p:nvSpPr>
        <p:spPr bwMode="auto">
          <a:xfrm>
            <a:off x="152400" y="6481763"/>
            <a:ext cx="152400" cy="153987"/>
          </a:xfrm>
          <a:prstGeom prst="rect">
            <a:avLst/>
          </a:prstGeom>
          <a:solidFill>
            <a:srgbClr val="00CCFF"/>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1054" name="Rectangle 30"/>
          <p:cNvSpPr>
            <a:spLocks noChangeArrowheads="1"/>
          </p:cNvSpPr>
          <p:nvPr/>
        </p:nvSpPr>
        <p:spPr bwMode="auto">
          <a:xfrm>
            <a:off x="401638" y="6040438"/>
            <a:ext cx="152400" cy="153987"/>
          </a:xfrm>
          <a:prstGeom prst="rect">
            <a:avLst/>
          </a:prstGeom>
          <a:solidFill>
            <a:srgbClr val="008000"/>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1055" name="Rectangle 31"/>
          <p:cNvSpPr>
            <a:spLocks noChangeArrowheads="1"/>
          </p:cNvSpPr>
          <p:nvPr/>
        </p:nvSpPr>
        <p:spPr bwMode="auto">
          <a:xfrm>
            <a:off x="382588" y="6021388"/>
            <a:ext cx="152400" cy="152400"/>
          </a:xfrm>
          <a:prstGeom prst="rect">
            <a:avLst/>
          </a:prstGeom>
          <a:solidFill>
            <a:srgbClr val="00CCFF"/>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1056" name="Rectangle 32"/>
          <p:cNvSpPr>
            <a:spLocks noChangeArrowheads="1"/>
          </p:cNvSpPr>
          <p:nvPr/>
        </p:nvSpPr>
        <p:spPr bwMode="auto">
          <a:xfrm>
            <a:off x="401638" y="6270625"/>
            <a:ext cx="152400" cy="153988"/>
          </a:xfrm>
          <a:prstGeom prst="rect">
            <a:avLst/>
          </a:prstGeom>
          <a:solidFill>
            <a:srgbClr val="008000"/>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1057" name="Rectangle 33"/>
          <p:cNvSpPr>
            <a:spLocks noChangeArrowheads="1"/>
          </p:cNvSpPr>
          <p:nvPr/>
        </p:nvSpPr>
        <p:spPr bwMode="auto">
          <a:xfrm>
            <a:off x="382588" y="6251575"/>
            <a:ext cx="152400" cy="153988"/>
          </a:xfrm>
          <a:prstGeom prst="rect">
            <a:avLst/>
          </a:prstGeom>
          <a:solidFill>
            <a:srgbClr val="00CCFF"/>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1058" name="Rectangle 34"/>
          <p:cNvSpPr>
            <a:spLocks noChangeArrowheads="1"/>
          </p:cNvSpPr>
          <p:nvPr/>
        </p:nvSpPr>
        <p:spPr bwMode="auto">
          <a:xfrm>
            <a:off x="401638" y="6500813"/>
            <a:ext cx="152400" cy="153987"/>
          </a:xfrm>
          <a:prstGeom prst="rect">
            <a:avLst/>
          </a:prstGeom>
          <a:solidFill>
            <a:srgbClr val="008000"/>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1059" name="Rectangle 35"/>
          <p:cNvSpPr>
            <a:spLocks noChangeArrowheads="1"/>
          </p:cNvSpPr>
          <p:nvPr/>
        </p:nvSpPr>
        <p:spPr bwMode="auto">
          <a:xfrm>
            <a:off x="382588" y="6481763"/>
            <a:ext cx="152400" cy="153987"/>
          </a:xfrm>
          <a:prstGeom prst="rect">
            <a:avLst/>
          </a:prstGeom>
          <a:solidFill>
            <a:srgbClr val="00CCFF"/>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1060" name="Rectangle 36"/>
          <p:cNvSpPr>
            <a:spLocks noChangeArrowheads="1"/>
          </p:cNvSpPr>
          <p:nvPr/>
        </p:nvSpPr>
        <p:spPr bwMode="auto">
          <a:xfrm>
            <a:off x="630238" y="6270625"/>
            <a:ext cx="153987" cy="153988"/>
          </a:xfrm>
          <a:prstGeom prst="rect">
            <a:avLst/>
          </a:prstGeom>
          <a:solidFill>
            <a:srgbClr val="008000"/>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1061" name="Rectangle 37"/>
          <p:cNvSpPr>
            <a:spLocks noChangeArrowheads="1"/>
          </p:cNvSpPr>
          <p:nvPr/>
        </p:nvSpPr>
        <p:spPr bwMode="auto">
          <a:xfrm>
            <a:off x="611188" y="6251575"/>
            <a:ext cx="153987" cy="153988"/>
          </a:xfrm>
          <a:prstGeom prst="rect">
            <a:avLst/>
          </a:prstGeom>
          <a:solidFill>
            <a:srgbClr val="00CCFF"/>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1062" name="Rectangle 38"/>
          <p:cNvSpPr>
            <a:spLocks noChangeArrowheads="1"/>
          </p:cNvSpPr>
          <p:nvPr/>
        </p:nvSpPr>
        <p:spPr bwMode="auto">
          <a:xfrm>
            <a:off x="630238" y="6500813"/>
            <a:ext cx="153987" cy="153987"/>
          </a:xfrm>
          <a:prstGeom prst="rect">
            <a:avLst/>
          </a:prstGeom>
          <a:solidFill>
            <a:srgbClr val="008000"/>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1063" name="Rectangle 39"/>
          <p:cNvSpPr>
            <a:spLocks noChangeArrowheads="1"/>
          </p:cNvSpPr>
          <p:nvPr/>
        </p:nvSpPr>
        <p:spPr bwMode="auto">
          <a:xfrm>
            <a:off x="611188" y="6481763"/>
            <a:ext cx="153987" cy="153987"/>
          </a:xfrm>
          <a:prstGeom prst="rect">
            <a:avLst/>
          </a:prstGeom>
          <a:solidFill>
            <a:srgbClr val="00CCFF"/>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1064" name="Rectangle 40"/>
          <p:cNvSpPr>
            <a:spLocks noChangeArrowheads="1"/>
          </p:cNvSpPr>
          <p:nvPr/>
        </p:nvSpPr>
        <p:spPr bwMode="auto">
          <a:xfrm>
            <a:off x="860425" y="6500813"/>
            <a:ext cx="153988" cy="153987"/>
          </a:xfrm>
          <a:prstGeom prst="rect">
            <a:avLst/>
          </a:prstGeom>
          <a:solidFill>
            <a:srgbClr val="008000"/>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1065" name="Rectangle 41"/>
          <p:cNvSpPr>
            <a:spLocks noChangeArrowheads="1"/>
          </p:cNvSpPr>
          <p:nvPr/>
        </p:nvSpPr>
        <p:spPr bwMode="auto">
          <a:xfrm>
            <a:off x="841375" y="6481763"/>
            <a:ext cx="153988" cy="153987"/>
          </a:xfrm>
          <a:prstGeom prst="rect">
            <a:avLst/>
          </a:prstGeom>
          <a:solidFill>
            <a:srgbClr val="00CCFF"/>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grpSp>
        <p:nvGrpSpPr>
          <p:cNvPr id="2" name="Group 43"/>
          <p:cNvGrpSpPr>
            <a:grpSpLocks/>
          </p:cNvGrpSpPr>
          <p:nvPr/>
        </p:nvGrpSpPr>
        <p:grpSpPr bwMode="auto">
          <a:xfrm>
            <a:off x="8843963" y="735187"/>
            <a:ext cx="173037" cy="173037"/>
            <a:chOff x="5603" y="534"/>
            <a:chExt cx="109" cy="109"/>
          </a:xfrm>
        </p:grpSpPr>
        <p:sp>
          <p:nvSpPr>
            <p:cNvPr id="1068" name="Rectangle 44"/>
            <p:cNvSpPr>
              <a:spLocks noChangeArrowheads="1"/>
            </p:cNvSpPr>
            <p:nvPr/>
          </p:nvSpPr>
          <p:spPr bwMode="auto">
            <a:xfrm>
              <a:off x="5615" y="546"/>
              <a:ext cx="97" cy="97"/>
            </a:xfrm>
            <a:prstGeom prst="rect">
              <a:avLst/>
            </a:prstGeom>
            <a:solidFill>
              <a:srgbClr val="008000"/>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1069" name="Rectangle 45"/>
            <p:cNvSpPr>
              <a:spLocks noChangeArrowheads="1"/>
            </p:cNvSpPr>
            <p:nvPr/>
          </p:nvSpPr>
          <p:spPr bwMode="auto">
            <a:xfrm>
              <a:off x="5603" y="534"/>
              <a:ext cx="97" cy="97"/>
            </a:xfrm>
            <a:prstGeom prst="rect">
              <a:avLst/>
            </a:prstGeom>
            <a:solidFill>
              <a:srgbClr val="00CCFF"/>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grpSp>
      <p:grpSp>
        <p:nvGrpSpPr>
          <p:cNvPr id="3" name="Group 46"/>
          <p:cNvGrpSpPr>
            <a:grpSpLocks/>
          </p:cNvGrpSpPr>
          <p:nvPr/>
        </p:nvGrpSpPr>
        <p:grpSpPr bwMode="auto">
          <a:xfrm>
            <a:off x="8843963" y="504999"/>
            <a:ext cx="173037" cy="173038"/>
            <a:chOff x="5603" y="389"/>
            <a:chExt cx="109" cy="109"/>
          </a:xfrm>
        </p:grpSpPr>
        <p:sp>
          <p:nvSpPr>
            <p:cNvPr id="1071" name="Rectangle 47"/>
            <p:cNvSpPr>
              <a:spLocks noChangeArrowheads="1"/>
            </p:cNvSpPr>
            <p:nvPr/>
          </p:nvSpPr>
          <p:spPr bwMode="auto">
            <a:xfrm>
              <a:off x="5615" y="401"/>
              <a:ext cx="97" cy="97"/>
            </a:xfrm>
            <a:prstGeom prst="rect">
              <a:avLst/>
            </a:prstGeom>
            <a:solidFill>
              <a:srgbClr val="008000"/>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1072" name="Rectangle 48"/>
            <p:cNvSpPr>
              <a:spLocks noChangeArrowheads="1"/>
            </p:cNvSpPr>
            <p:nvPr/>
          </p:nvSpPr>
          <p:spPr bwMode="auto">
            <a:xfrm>
              <a:off x="5603" y="389"/>
              <a:ext cx="97" cy="96"/>
            </a:xfrm>
            <a:prstGeom prst="rect">
              <a:avLst/>
            </a:prstGeom>
            <a:solidFill>
              <a:srgbClr val="00CCFF"/>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grpSp>
      <p:grpSp>
        <p:nvGrpSpPr>
          <p:cNvPr id="4" name="Group 49"/>
          <p:cNvGrpSpPr>
            <a:grpSpLocks/>
          </p:cNvGrpSpPr>
          <p:nvPr/>
        </p:nvGrpSpPr>
        <p:grpSpPr bwMode="auto">
          <a:xfrm>
            <a:off x="8843963" y="274812"/>
            <a:ext cx="173037" cy="173037"/>
            <a:chOff x="5603" y="244"/>
            <a:chExt cx="109" cy="109"/>
          </a:xfrm>
        </p:grpSpPr>
        <p:sp>
          <p:nvSpPr>
            <p:cNvPr id="1074" name="Rectangle 50"/>
            <p:cNvSpPr>
              <a:spLocks noChangeArrowheads="1"/>
            </p:cNvSpPr>
            <p:nvPr/>
          </p:nvSpPr>
          <p:spPr bwMode="auto">
            <a:xfrm>
              <a:off x="5615" y="256"/>
              <a:ext cx="97" cy="97"/>
            </a:xfrm>
            <a:prstGeom prst="rect">
              <a:avLst/>
            </a:prstGeom>
            <a:solidFill>
              <a:srgbClr val="008000"/>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1075" name="Rectangle 51"/>
            <p:cNvSpPr>
              <a:spLocks noChangeArrowheads="1"/>
            </p:cNvSpPr>
            <p:nvPr/>
          </p:nvSpPr>
          <p:spPr bwMode="auto">
            <a:xfrm>
              <a:off x="5603" y="244"/>
              <a:ext cx="97" cy="96"/>
            </a:xfrm>
            <a:prstGeom prst="rect">
              <a:avLst/>
            </a:prstGeom>
            <a:solidFill>
              <a:srgbClr val="00CCFF"/>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grpSp>
      <p:grpSp>
        <p:nvGrpSpPr>
          <p:cNvPr id="5" name="Group 52"/>
          <p:cNvGrpSpPr>
            <a:grpSpLocks/>
          </p:cNvGrpSpPr>
          <p:nvPr/>
        </p:nvGrpSpPr>
        <p:grpSpPr bwMode="auto">
          <a:xfrm>
            <a:off x="8843963" y="44624"/>
            <a:ext cx="173037" cy="171450"/>
            <a:chOff x="5603" y="99"/>
            <a:chExt cx="109" cy="108"/>
          </a:xfrm>
        </p:grpSpPr>
        <p:sp>
          <p:nvSpPr>
            <p:cNvPr id="1077" name="Rectangle 53"/>
            <p:cNvSpPr>
              <a:spLocks noChangeArrowheads="1"/>
            </p:cNvSpPr>
            <p:nvPr/>
          </p:nvSpPr>
          <p:spPr bwMode="auto">
            <a:xfrm>
              <a:off x="5615" y="111"/>
              <a:ext cx="97" cy="96"/>
            </a:xfrm>
            <a:prstGeom prst="rect">
              <a:avLst/>
            </a:prstGeom>
            <a:solidFill>
              <a:srgbClr val="008000"/>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1078" name="Rectangle 54"/>
            <p:cNvSpPr>
              <a:spLocks noChangeArrowheads="1"/>
            </p:cNvSpPr>
            <p:nvPr/>
          </p:nvSpPr>
          <p:spPr bwMode="auto">
            <a:xfrm>
              <a:off x="5603" y="99"/>
              <a:ext cx="97" cy="96"/>
            </a:xfrm>
            <a:prstGeom prst="rect">
              <a:avLst/>
            </a:prstGeom>
            <a:solidFill>
              <a:srgbClr val="00CCFF"/>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grpSp>
      <p:grpSp>
        <p:nvGrpSpPr>
          <p:cNvPr id="6" name="Group 55"/>
          <p:cNvGrpSpPr>
            <a:grpSpLocks/>
          </p:cNvGrpSpPr>
          <p:nvPr/>
        </p:nvGrpSpPr>
        <p:grpSpPr bwMode="auto">
          <a:xfrm>
            <a:off x="8613775" y="504999"/>
            <a:ext cx="173038" cy="173038"/>
            <a:chOff x="5458" y="389"/>
            <a:chExt cx="109" cy="109"/>
          </a:xfrm>
        </p:grpSpPr>
        <p:sp>
          <p:nvSpPr>
            <p:cNvPr id="1080" name="Rectangle 56"/>
            <p:cNvSpPr>
              <a:spLocks noChangeArrowheads="1"/>
            </p:cNvSpPr>
            <p:nvPr/>
          </p:nvSpPr>
          <p:spPr bwMode="auto">
            <a:xfrm>
              <a:off x="5470" y="401"/>
              <a:ext cx="97" cy="97"/>
            </a:xfrm>
            <a:prstGeom prst="rect">
              <a:avLst/>
            </a:prstGeom>
            <a:solidFill>
              <a:srgbClr val="008000"/>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1081" name="Rectangle 57"/>
            <p:cNvSpPr>
              <a:spLocks noChangeArrowheads="1"/>
            </p:cNvSpPr>
            <p:nvPr/>
          </p:nvSpPr>
          <p:spPr bwMode="auto">
            <a:xfrm>
              <a:off x="5458" y="389"/>
              <a:ext cx="97" cy="96"/>
            </a:xfrm>
            <a:prstGeom prst="rect">
              <a:avLst/>
            </a:prstGeom>
            <a:solidFill>
              <a:srgbClr val="00CCFF"/>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grpSp>
      <p:grpSp>
        <p:nvGrpSpPr>
          <p:cNvPr id="7" name="Group 58"/>
          <p:cNvGrpSpPr>
            <a:grpSpLocks/>
          </p:cNvGrpSpPr>
          <p:nvPr/>
        </p:nvGrpSpPr>
        <p:grpSpPr bwMode="auto">
          <a:xfrm>
            <a:off x="8613775" y="274812"/>
            <a:ext cx="173038" cy="173037"/>
            <a:chOff x="5458" y="244"/>
            <a:chExt cx="109" cy="109"/>
          </a:xfrm>
        </p:grpSpPr>
        <p:sp>
          <p:nvSpPr>
            <p:cNvPr id="1083" name="Rectangle 59"/>
            <p:cNvSpPr>
              <a:spLocks noChangeArrowheads="1"/>
            </p:cNvSpPr>
            <p:nvPr/>
          </p:nvSpPr>
          <p:spPr bwMode="auto">
            <a:xfrm>
              <a:off x="5470" y="256"/>
              <a:ext cx="97" cy="97"/>
            </a:xfrm>
            <a:prstGeom prst="rect">
              <a:avLst/>
            </a:prstGeom>
            <a:solidFill>
              <a:srgbClr val="008000"/>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1084" name="Rectangle 60"/>
            <p:cNvSpPr>
              <a:spLocks noChangeArrowheads="1"/>
            </p:cNvSpPr>
            <p:nvPr/>
          </p:nvSpPr>
          <p:spPr bwMode="auto">
            <a:xfrm>
              <a:off x="5458" y="244"/>
              <a:ext cx="97" cy="96"/>
            </a:xfrm>
            <a:prstGeom prst="rect">
              <a:avLst/>
            </a:prstGeom>
            <a:solidFill>
              <a:srgbClr val="00CCFF"/>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grpSp>
      <p:grpSp>
        <p:nvGrpSpPr>
          <p:cNvPr id="8" name="Group 61"/>
          <p:cNvGrpSpPr>
            <a:grpSpLocks/>
          </p:cNvGrpSpPr>
          <p:nvPr/>
        </p:nvGrpSpPr>
        <p:grpSpPr bwMode="auto">
          <a:xfrm>
            <a:off x="8613775" y="44624"/>
            <a:ext cx="173038" cy="171450"/>
            <a:chOff x="5458" y="99"/>
            <a:chExt cx="109" cy="108"/>
          </a:xfrm>
        </p:grpSpPr>
        <p:sp>
          <p:nvSpPr>
            <p:cNvPr id="1086" name="Rectangle 62"/>
            <p:cNvSpPr>
              <a:spLocks noChangeArrowheads="1"/>
            </p:cNvSpPr>
            <p:nvPr/>
          </p:nvSpPr>
          <p:spPr bwMode="auto">
            <a:xfrm>
              <a:off x="5470" y="111"/>
              <a:ext cx="97" cy="96"/>
            </a:xfrm>
            <a:prstGeom prst="rect">
              <a:avLst/>
            </a:prstGeom>
            <a:solidFill>
              <a:srgbClr val="008000"/>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1087" name="Rectangle 63"/>
            <p:cNvSpPr>
              <a:spLocks noChangeArrowheads="1"/>
            </p:cNvSpPr>
            <p:nvPr/>
          </p:nvSpPr>
          <p:spPr bwMode="auto">
            <a:xfrm>
              <a:off x="5458" y="99"/>
              <a:ext cx="97" cy="96"/>
            </a:xfrm>
            <a:prstGeom prst="rect">
              <a:avLst/>
            </a:prstGeom>
            <a:solidFill>
              <a:srgbClr val="00CCFF"/>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grpSp>
      <p:grpSp>
        <p:nvGrpSpPr>
          <p:cNvPr id="9" name="Group 64"/>
          <p:cNvGrpSpPr>
            <a:grpSpLocks/>
          </p:cNvGrpSpPr>
          <p:nvPr/>
        </p:nvGrpSpPr>
        <p:grpSpPr bwMode="auto">
          <a:xfrm>
            <a:off x="8383588" y="274812"/>
            <a:ext cx="173037" cy="173037"/>
            <a:chOff x="5313" y="244"/>
            <a:chExt cx="109" cy="109"/>
          </a:xfrm>
        </p:grpSpPr>
        <p:sp>
          <p:nvSpPr>
            <p:cNvPr id="1089" name="Rectangle 65"/>
            <p:cNvSpPr>
              <a:spLocks noChangeArrowheads="1"/>
            </p:cNvSpPr>
            <p:nvPr/>
          </p:nvSpPr>
          <p:spPr bwMode="auto">
            <a:xfrm>
              <a:off x="5325" y="256"/>
              <a:ext cx="97" cy="97"/>
            </a:xfrm>
            <a:prstGeom prst="rect">
              <a:avLst/>
            </a:prstGeom>
            <a:solidFill>
              <a:srgbClr val="008000"/>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1090" name="Rectangle 66"/>
            <p:cNvSpPr>
              <a:spLocks noChangeArrowheads="1"/>
            </p:cNvSpPr>
            <p:nvPr/>
          </p:nvSpPr>
          <p:spPr bwMode="auto">
            <a:xfrm>
              <a:off x="5313" y="244"/>
              <a:ext cx="97" cy="96"/>
            </a:xfrm>
            <a:prstGeom prst="rect">
              <a:avLst/>
            </a:prstGeom>
            <a:solidFill>
              <a:srgbClr val="00CCFF"/>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grpSp>
      <p:grpSp>
        <p:nvGrpSpPr>
          <p:cNvPr id="10" name="Group 67"/>
          <p:cNvGrpSpPr>
            <a:grpSpLocks/>
          </p:cNvGrpSpPr>
          <p:nvPr/>
        </p:nvGrpSpPr>
        <p:grpSpPr bwMode="auto">
          <a:xfrm>
            <a:off x="8383588" y="44624"/>
            <a:ext cx="173037" cy="171450"/>
            <a:chOff x="5313" y="99"/>
            <a:chExt cx="109" cy="108"/>
          </a:xfrm>
        </p:grpSpPr>
        <p:sp>
          <p:nvSpPr>
            <p:cNvPr id="1092" name="Rectangle 68"/>
            <p:cNvSpPr>
              <a:spLocks noChangeArrowheads="1"/>
            </p:cNvSpPr>
            <p:nvPr/>
          </p:nvSpPr>
          <p:spPr bwMode="auto">
            <a:xfrm>
              <a:off x="5325" y="111"/>
              <a:ext cx="97" cy="96"/>
            </a:xfrm>
            <a:prstGeom prst="rect">
              <a:avLst/>
            </a:prstGeom>
            <a:solidFill>
              <a:srgbClr val="008000"/>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1093" name="Rectangle 69"/>
            <p:cNvSpPr>
              <a:spLocks noChangeArrowheads="1"/>
            </p:cNvSpPr>
            <p:nvPr/>
          </p:nvSpPr>
          <p:spPr bwMode="auto">
            <a:xfrm>
              <a:off x="5313" y="99"/>
              <a:ext cx="97" cy="96"/>
            </a:xfrm>
            <a:prstGeom prst="rect">
              <a:avLst/>
            </a:prstGeom>
            <a:solidFill>
              <a:srgbClr val="00CCFF"/>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grpSp>
      <p:grpSp>
        <p:nvGrpSpPr>
          <p:cNvPr id="11" name="Group 70"/>
          <p:cNvGrpSpPr>
            <a:grpSpLocks/>
          </p:cNvGrpSpPr>
          <p:nvPr/>
        </p:nvGrpSpPr>
        <p:grpSpPr bwMode="auto">
          <a:xfrm>
            <a:off x="8153400" y="44624"/>
            <a:ext cx="173038" cy="171450"/>
            <a:chOff x="5168" y="99"/>
            <a:chExt cx="109" cy="108"/>
          </a:xfrm>
        </p:grpSpPr>
        <p:sp>
          <p:nvSpPr>
            <p:cNvPr id="1095" name="Rectangle 71"/>
            <p:cNvSpPr>
              <a:spLocks noChangeArrowheads="1"/>
            </p:cNvSpPr>
            <p:nvPr/>
          </p:nvSpPr>
          <p:spPr bwMode="auto">
            <a:xfrm>
              <a:off x="5180" y="111"/>
              <a:ext cx="97" cy="96"/>
            </a:xfrm>
            <a:prstGeom prst="rect">
              <a:avLst/>
            </a:prstGeom>
            <a:solidFill>
              <a:srgbClr val="008000"/>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sp>
          <p:nvSpPr>
            <p:cNvPr id="1096" name="Rectangle 72"/>
            <p:cNvSpPr>
              <a:spLocks noChangeArrowheads="1"/>
            </p:cNvSpPr>
            <p:nvPr/>
          </p:nvSpPr>
          <p:spPr bwMode="auto">
            <a:xfrm>
              <a:off x="5168" y="99"/>
              <a:ext cx="97" cy="96"/>
            </a:xfrm>
            <a:prstGeom prst="rect">
              <a:avLst/>
            </a:prstGeom>
            <a:solidFill>
              <a:srgbClr val="00CCFF"/>
            </a:solidFill>
            <a:ln w="9525">
              <a:noFill/>
              <a:miter lim="800000"/>
              <a:headEnd/>
              <a:tailEnd/>
            </a:ln>
          </p:spPr>
          <p:txBody>
            <a:bodyPr/>
            <a:lstStyle/>
            <a:p>
              <a:pPr algn="ctr">
                <a:defRPr/>
              </a:pPr>
              <a:endParaRPr lang="zh-TW" altLang="en-US" sz="2800">
                <a:latin typeface="新細明體" pitchFamily="18" charset="-120"/>
                <a:ea typeface="新細明體" pitchFamily="18" charset="-120"/>
              </a:endParaRPr>
            </a:p>
          </p:txBody>
        </p:sp>
      </p:grpSp>
      <p:pic>
        <p:nvPicPr>
          <p:cNvPr id="12" name="Picture 79" descr="A6-01-4B"/>
          <p:cNvPicPr>
            <a:picLocks noChangeAspect="1" noChangeArrowheads="1"/>
          </p:cNvPicPr>
          <p:nvPr/>
        </p:nvPicPr>
        <p:blipFill>
          <a:blip r:embed="rId16" cstate="print"/>
          <a:srcRect/>
          <a:stretch>
            <a:fillRect/>
          </a:stretch>
        </p:blipFill>
        <p:spPr bwMode="auto">
          <a:xfrm>
            <a:off x="150813" y="133350"/>
            <a:ext cx="679450" cy="692150"/>
          </a:xfrm>
          <a:prstGeom prst="rect">
            <a:avLst/>
          </a:prstGeom>
          <a:noFill/>
          <a:ln w="9525">
            <a:noFill/>
            <a:miter lim="800000"/>
            <a:headEnd/>
            <a:tailEnd/>
          </a:ln>
        </p:spPr>
      </p:pic>
      <p:sp>
        <p:nvSpPr>
          <p:cNvPr id="6211" name="Rectangle 67"/>
          <p:cNvSpPr>
            <a:spLocks noChangeArrowheads="1"/>
          </p:cNvSpPr>
          <p:nvPr/>
        </p:nvSpPr>
        <p:spPr bwMode="auto">
          <a:xfrm>
            <a:off x="6934200" y="6477000"/>
            <a:ext cx="1905000" cy="228600"/>
          </a:xfrm>
          <a:prstGeom prst="rect">
            <a:avLst/>
          </a:prstGeom>
          <a:noFill/>
          <a:ln w="9525">
            <a:noFill/>
            <a:miter lim="800000"/>
            <a:headEnd/>
            <a:tailEnd/>
          </a:ln>
          <a:effectLst/>
        </p:spPr>
        <p:txBody>
          <a:bodyPr wrap="none" lIns="92075" tIns="46038" rIns="92075" bIns="46038" anchor="ctr"/>
          <a:lstStyle/>
          <a:p>
            <a:pPr algn="r">
              <a:defRPr/>
            </a:pPr>
            <a:r>
              <a:rPr lang="zh-TW" altLang="en-US" sz="1200" b="0">
                <a:solidFill>
                  <a:srgbClr val="000099"/>
                </a:solidFill>
                <a:latin typeface="Times New Roman" pitchFamily="18" charset="0"/>
                <a:ea typeface="全真古印體" pitchFamily="49" charset="-120"/>
              </a:rPr>
              <a:t> </a:t>
            </a:r>
            <a:fld id="{A46A57B2-D228-4E4A-8FC3-E5641036A7A7}" type="slidenum">
              <a:rPr lang="zh-TW" altLang="en-US" sz="1400">
                <a:solidFill>
                  <a:srgbClr val="000099"/>
                </a:solidFill>
                <a:latin typeface="Times New Roman" pitchFamily="18" charset="0"/>
                <a:ea typeface="全真古印體" pitchFamily="49" charset="-120"/>
              </a:rPr>
              <a:pPr algn="r">
                <a:defRPr/>
              </a:pPr>
              <a:t>‹#›</a:t>
            </a:fld>
            <a:endParaRPr lang="en-US" altLang="zh-TW" sz="1400">
              <a:solidFill>
                <a:schemeClr val="tx2"/>
              </a:solidFill>
              <a:latin typeface="Times New Roman" pitchFamily="18" charset="0"/>
              <a:ea typeface="全真古印體" pitchFamily="49" charset="-120"/>
            </a:endParaRP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Lst>
  <p:transition>
    <p:blinds/>
  </p:transition>
  <p:timing>
    <p:tnLst>
      <p:par>
        <p:cTn id="1" dur="indefinite" restart="never" nodeType="tmRoot"/>
      </p:par>
    </p:tnLst>
  </p:timing>
  <p:txStyles>
    <p:titleStyle>
      <a:lvl1pPr algn="ctr" rtl="0" eaLnBrk="0" fontAlgn="base" hangingPunct="0">
        <a:spcBef>
          <a:spcPct val="0"/>
        </a:spcBef>
        <a:spcAft>
          <a:spcPct val="0"/>
        </a:spcAft>
        <a:defRPr kumimoji="1" sz="3600" b="1">
          <a:solidFill>
            <a:srgbClr val="FF6600"/>
          </a:solidFill>
          <a:latin typeface="+mj-lt"/>
          <a:ea typeface="+mj-ea"/>
          <a:cs typeface="+mj-cs"/>
        </a:defRPr>
      </a:lvl1pPr>
      <a:lvl2pPr algn="ctr" rtl="0" eaLnBrk="0" fontAlgn="base" hangingPunct="0">
        <a:spcBef>
          <a:spcPct val="0"/>
        </a:spcBef>
        <a:spcAft>
          <a:spcPct val="0"/>
        </a:spcAft>
        <a:defRPr kumimoji="1" sz="3600" b="1">
          <a:solidFill>
            <a:srgbClr val="FF6600"/>
          </a:solidFill>
          <a:latin typeface="Times New Roman" pitchFamily="18" charset="0"/>
          <a:ea typeface="標楷體" pitchFamily="65" charset="-120"/>
        </a:defRPr>
      </a:lvl2pPr>
      <a:lvl3pPr algn="ctr" rtl="0" eaLnBrk="0" fontAlgn="base" hangingPunct="0">
        <a:spcBef>
          <a:spcPct val="0"/>
        </a:spcBef>
        <a:spcAft>
          <a:spcPct val="0"/>
        </a:spcAft>
        <a:defRPr kumimoji="1" sz="3600" b="1">
          <a:solidFill>
            <a:srgbClr val="FF6600"/>
          </a:solidFill>
          <a:latin typeface="Times New Roman" pitchFamily="18" charset="0"/>
          <a:ea typeface="標楷體" pitchFamily="65" charset="-120"/>
        </a:defRPr>
      </a:lvl3pPr>
      <a:lvl4pPr algn="ctr" rtl="0" eaLnBrk="0" fontAlgn="base" hangingPunct="0">
        <a:spcBef>
          <a:spcPct val="0"/>
        </a:spcBef>
        <a:spcAft>
          <a:spcPct val="0"/>
        </a:spcAft>
        <a:defRPr kumimoji="1" sz="3600" b="1">
          <a:solidFill>
            <a:srgbClr val="FF6600"/>
          </a:solidFill>
          <a:latin typeface="Times New Roman" pitchFamily="18" charset="0"/>
          <a:ea typeface="標楷體" pitchFamily="65" charset="-120"/>
        </a:defRPr>
      </a:lvl4pPr>
      <a:lvl5pPr algn="ctr" rtl="0" eaLnBrk="0" fontAlgn="base" hangingPunct="0">
        <a:spcBef>
          <a:spcPct val="0"/>
        </a:spcBef>
        <a:spcAft>
          <a:spcPct val="0"/>
        </a:spcAft>
        <a:defRPr kumimoji="1" sz="3600" b="1">
          <a:solidFill>
            <a:srgbClr val="FF6600"/>
          </a:solidFill>
          <a:latin typeface="Times New Roman" pitchFamily="18" charset="0"/>
          <a:ea typeface="標楷體" pitchFamily="65" charset="-120"/>
        </a:defRPr>
      </a:lvl5pPr>
      <a:lvl6pPr marL="457200" algn="ctr" rtl="0" eaLnBrk="1" fontAlgn="base" hangingPunct="1">
        <a:spcBef>
          <a:spcPct val="0"/>
        </a:spcBef>
        <a:spcAft>
          <a:spcPct val="0"/>
        </a:spcAft>
        <a:defRPr kumimoji="1" sz="3600" b="1">
          <a:solidFill>
            <a:srgbClr val="FF6600"/>
          </a:solidFill>
          <a:latin typeface="Times New Roman" pitchFamily="18" charset="0"/>
          <a:ea typeface="標楷體" pitchFamily="65" charset="-120"/>
        </a:defRPr>
      </a:lvl6pPr>
      <a:lvl7pPr marL="914400" algn="ctr" rtl="0" eaLnBrk="1" fontAlgn="base" hangingPunct="1">
        <a:spcBef>
          <a:spcPct val="0"/>
        </a:spcBef>
        <a:spcAft>
          <a:spcPct val="0"/>
        </a:spcAft>
        <a:defRPr kumimoji="1" sz="3600" b="1">
          <a:solidFill>
            <a:srgbClr val="FF6600"/>
          </a:solidFill>
          <a:latin typeface="Times New Roman" pitchFamily="18" charset="0"/>
          <a:ea typeface="標楷體" pitchFamily="65" charset="-120"/>
        </a:defRPr>
      </a:lvl7pPr>
      <a:lvl8pPr marL="1371600" algn="ctr" rtl="0" eaLnBrk="1" fontAlgn="base" hangingPunct="1">
        <a:spcBef>
          <a:spcPct val="0"/>
        </a:spcBef>
        <a:spcAft>
          <a:spcPct val="0"/>
        </a:spcAft>
        <a:defRPr kumimoji="1" sz="3600" b="1">
          <a:solidFill>
            <a:srgbClr val="FF6600"/>
          </a:solidFill>
          <a:latin typeface="Times New Roman" pitchFamily="18" charset="0"/>
          <a:ea typeface="標楷體" pitchFamily="65" charset="-120"/>
        </a:defRPr>
      </a:lvl8pPr>
      <a:lvl9pPr marL="1828800" algn="ctr" rtl="0" eaLnBrk="1" fontAlgn="base" hangingPunct="1">
        <a:spcBef>
          <a:spcPct val="0"/>
        </a:spcBef>
        <a:spcAft>
          <a:spcPct val="0"/>
        </a:spcAft>
        <a:defRPr kumimoji="1" sz="3600" b="1">
          <a:solidFill>
            <a:srgbClr val="FF6600"/>
          </a:solidFill>
          <a:latin typeface="Times New Roman" pitchFamily="18" charset="0"/>
          <a:ea typeface="標楷體" pitchFamily="65" charset="-120"/>
        </a:defRPr>
      </a:lvl9pPr>
    </p:titleStyle>
    <p:bodyStyle>
      <a:lvl1pPr marL="342900" indent="-342900" algn="l" rtl="0" eaLnBrk="0" fontAlgn="base" hangingPunct="0">
        <a:spcBef>
          <a:spcPct val="20000"/>
        </a:spcBef>
        <a:spcAft>
          <a:spcPct val="0"/>
        </a:spcAft>
        <a:buClr>
          <a:srgbClr val="FF3300"/>
        </a:buClr>
        <a:buSzPct val="70000"/>
        <a:buFont typeface="Wingdings" pitchFamily="2" charset="2"/>
        <a:buChar char="u"/>
        <a:defRPr kumimoji="1" sz="2800" b="1">
          <a:solidFill>
            <a:schemeClr val="accent2"/>
          </a:solidFill>
          <a:latin typeface="+mn-lt"/>
          <a:ea typeface="+mn-ea"/>
          <a:cs typeface="+mn-cs"/>
        </a:defRPr>
      </a:lvl1pPr>
      <a:lvl2pPr marL="742950" indent="-285750" algn="l" rtl="0" eaLnBrk="0" fontAlgn="base" hangingPunct="0">
        <a:spcBef>
          <a:spcPct val="20000"/>
        </a:spcBef>
        <a:spcAft>
          <a:spcPct val="0"/>
        </a:spcAft>
        <a:buClr>
          <a:srgbClr val="FF3300"/>
        </a:buClr>
        <a:buSzPct val="80000"/>
        <a:buFont typeface="Wingdings" pitchFamily="2" charset="2"/>
        <a:buChar char="Ø"/>
        <a:defRPr kumimoji="1" sz="2400" b="1">
          <a:solidFill>
            <a:srgbClr val="008000"/>
          </a:solidFill>
          <a:latin typeface="+mn-lt"/>
          <a:ea typeface="+mn-ea"/>
        </a:defRPr>
      </a:lvl2pPr>
      <a:lvl3pPr marL="1143000" indent="-228600" algn="l" rtl="0" eaLnBrk="0" fontAlgn="base" hangingPunct="0">
        <a:spcBef>
          <a:spcPct val="20000"/>
        </a:spcBef>
        <a:spcAft>
          <a:spcPct val="0"/>
        </a:spcAft>
        <a:buFont typeface="Wingdings" pitchFamily="2" charset="2"/>
        <a:buChar char="l"/>
        <a:defRPr kumimoji="1" sz="2000" b="1">
          <a:solidFill>
            <a:srgbClr val="000099"/>
          </a:solidFill>
          <a:latin typeface="+mn-lt"/>
          <a:ea typeface="+mn-ea"/>
        </a:defRPr>
      </a:lvl3pPr>
      <a:lvl4pPr marL="1600200" indent="-228600" algn="l" rtl="0" eaLnBrk="0" fontAlgn="base" hangingPunct="0">
        <a:spcBef>
          <a:spcPct val="20000"/>
        </a:spcBef>
        <a:spcAft>
          <a:spcPct val="0"/>
        </a:spcAft>
        <a:buChar char="–"/>
        <a:defRPr kumimoji="1" sz="1600" b="1">
          <a:solidFill>
            <a:srgbClr val="FF6600"/>
          </a:solidFill>
          <a:latin typeface="+mn-lt"/>
          <a:ea typeface="+mn-ea"/>
        </a:defRPr>
      </a:lvl4pPr>
      <a:lvl5pPr marL="2057400" indent="-228600" algn="l" rtl="0" eaLnBrk="0" fontAlgn="base" hangingPunct="0">
        <a:spcBef>
          <a:spcPct val="20000"/>
        </a:spcBef>
        <a:spcAft>
          <a:spcPct val="0"/>
        </a:spcAft>
        <a:buChar char="»"/>
        <a:defRPr kumimoji="1" sz="1400" b="1">
          <a:solidFill>
            <a:srgbClr val="3333FF"/>
          </a:solidFill>
          <a:latin typeface="+mn-lt"/>
          <a:ea typeface="+mn-ea"/>
        </a:defRPr>
      </a:lvl5pPr>
      <a:lvl6pPr marL="2514600" indent="-228600" algn="l" rtl="0" eaLnBrk="1" fontAlgn="base" hangingPunct="1">
        <a:spcBef>
          <a:spcPct val="20000"/>
        </a:spcBef>
        <a:spcAft>
          <a:spcPct val="0"/>
        </a:spcAft>
        <a:buChar char="»"/>
        <a:defRPr kumimoji="1" sz="1400" b="1">
          <a:solidFill>
            <a:srgbClr val="000099"/>
          </a:solidFill>
          <a:latin typeface="+mn-lt"/>
          <a:ea typeface="+mn-ea"/>
        </a:defRPr>
      </a:lvl6pPr>
      <a:lvl7pPr marL="2971800" indent="-228600" algn="l" rtl="0" eaLnBrk="1" fontAlgn="base" hangingPunct="1">
        <a:spcBef>
          <a:spcPct val="20000"/>
        </a:spcBef>
        <a:spcAft>
          <a:spcPct val="0"/>
        </a:spcAft>
        <a:buChar char="»"/>
        <a:defRPr kumimoji="1" sz="1400" b="1">
          <a:solidFill>
            <a:srgbClr val="000099"/>
          </a:solidFill>
          <a:latin typeface="+mn-lt"/>
          <a:ea typeface="+mn-ea"/>
        </a:defRPr>
      </a:lvl7pPr>
      <a:lvl8pPr marL="3429000" indent="-228600" algn="l" rtl="0" eaLnBrk="1" fontAlgn="base" hangingPunct="1">
        <a:spcBef>
          <a:spcPct val="20000"/>
        </a:spcBef>
        <a:spcAft>
          <a:spcPct val="0"/>
        </a:spcAft>
        <a:buChar char="»"/>
        <a:defRPr kumimoji="1" sz="1400" b="1">
          <a:solidFill>
            <a:srgbClr val="000099"/>
          </a:solidFill>
          <a:latin typeface="+mn-lt"/>
          <a:ea typeface="+mn-ea"/>
        </a:defRPr>
      </a:lvl8pPr>
      <a:lvl9pPr marL="3886200" indent="-228600" algn="l" rtl="0" eaLnBrk="1" fontAlgn="base" hangingPunct="1">
        <a:spcBef>
          <a:spcPct val="20000"/>
        </a:spcBef>
        <a:spcAft>
          <a:spcPct val="0"/>
        </a:spcAft>
        <a:buChar char="»"/>
        <a:defRPr kumimoji="1" sz="1400" b="1">
          <a:solidFill>
            <a:srgbClr val="000099"/>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6000" y="432000"/>
            <a:ext cx="8064000" cy="540000"/>
          </a:xfrm>
          <a:prstGeom prst="rect">
            <a:avLst/>
          </a:prstGeom>
        </p:spPr>
        <p:txBody>
          <a:bodyPr vert="horz" lIns="0" tIns="0" rIns="0" bIns="0" rtlCol="0" anchor="t" anchorCtr="0">
            <a:noAutofit/>
          </a:bodyPr>
          <a:lstStyle/>
          <a:p>
            <a:r>
              <a:rPr lang="en-GB" dirty="0" smtClean="0"/>
              <a:t>Click to edit Master title style</a:t>
            </a:r>
            <a:endParaRPr lang="en-US" dirty="0"/>
          </a:p>
        </p:txBody>
      </p:sp>
      <p:sp>
        <p:nvSpPr>
          <p:cNvPr id="3" name="Text Placeholder 2"/>
          <p:cNvSpPr>
            <a:spLocks noGrp="1"/>
          </p:cNvSpPr>
          <p:nvPr>
            <p:ph type="body" idx="1"/>
          </p:nvPr>
        </p:nvSpPr>
        <p:spPr>
          <a:xfrm>
            <a:off x="576000" y="1224000"/>
            <a:ext cx="8064000" cy="5040000"/>
          </a:xfrm>
          <a:prstGeom prst="rect">
            <a:avLst/>
          </a:prstGeom>
        </p:spPr>
        <p:txBody>
          <a:bodyPr vert="horz" lIns="0" tIns="0" rIns="0" bIns="0" rtlCol="0">
            <a:no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5" name="Footer Placeholder 4"/>
          <p:cNvSpPr>
            <a:spLocks noGrp="1"/>
          </p:cNvSpPr>
          <p:nvPr>
            <p:ph type="ftr" sz="quarter" idx="3"/>
          </p:nvPr>
        </p:nvSpPr>
        <p:spPr>
          <a:xfrm>
            <a:off x="576000" y="6480000"/>
            <a:ext cx="3600000" cy="180000"/>
          </a:xfrm>
          <a:prstGeom prst="rect">
            <a:avLst/>
          </a:prstGeom>
        </p:spPr>
        <p:txBody>
          <a:bodyPr vert="horz" lIns="0" tIns="0" rIns="0" bIns="0" rtlCol="0" anchor="t" anchorCtr="0"/>
          <a:lstStyle>
            <a:lvl1pPr algn="l">
              <a:defRPr sz="800">
                <a:solidFill>
                  <a:schemeClr val="tx1"/>
                </a:solidFill>
                <a:latin typeface="Helvetica"/>
                <a:cs typeface="Helvetica"/>
              </a:defRPr>
            </a:lvl1pPr>
          </a:lstStyle>
          <a:p>
            <a:pPr defTabSz="457200" fontAlgn="auto">
              <a:spcBef>
                <a:spcPts val="0"/>
              </a:spcBef>
              <a:spcAft>
                <a:spcPts val="0"/>
              </a:spcAft>
            </a:pPr>
            <a:r>
              <a:rPr kumimoji="0" lang="is-IS" b="0" dirty="0" smtClean="0">
                <a:solidFill>
                  <a:srgbClr val="464749"/>
                </a:solidFill>
                <a:ea typeface="+mn-ea"/>
              </a:rPr>
              <a:t>© Plum 2015</a:t>
            </a:r>
            <a:endParaRPr kumimoji="0" lang="en-US" b="0" dirty="0">
              <a:solidFill>
                <a:srgbClr val="464749"/>
              </a:solidFill>
              <a:ea typeface="+mn-ea"/>
            </a:endParaRPr>
          </a:p>
        </p:txBody>
      </p:sp>
      <p:sp>
        <p:nvSpPr>
          <p:cNvPr id="6" name="Slide Number Placeholder 5"/>
          <p:cNvSpPr>
            <a:spLocks noGrp="1"/>
          </p:cNvSpPr>
          <p:nvPr>
            <p:ph type="sldNum" sz="quarter" idx="4"/>
          </p:nvPr>
        </p:nvSpPr>
        <p:spPr>
          <a:xfrm>
            <a:off x="8424000" y="6480000"/>
            <a:ext cx="360000" cy="180000"/>
          </a:xfrm>
          <a:prstGeom prst="rect">
            <a:avLst/>
          </a:prstGeom>
        </p:spPr>
        <p:txBody>
          <a:bodyPr vert="horz" lIns="0" tIns="0" rIns="0" bIns="0" rtlCol="0" anchor="t" anchorCtr="0"/>
          <a:lstStyle>
            <a:lvl1pPr algn="r">
              <a:defRPr sz="800">
                <a:solidFill>
                  <a:schemeClr val="tx1"/>
                </a:solidFill>
                <a:latin typeface="Helvetica"/>
                <a:cs typeface="Helvetica"/>
              </a:defRPr>
            </a:lvl1pPr>
          </a:lstStyle>
          <a:p>
            <a:pPr defTabSz="457200" fontAlgn="auto">
              <a:spcBef>
                <a:spcPts val="0"/>
              </a:spcBef>
              <a:spcAft>
                <a:spcPts val="0"/>
              </a:spcAft>
            </a:pPr>
            <a:fld id="{81724608-ADD6-F048-8160-3A578BA60703}" type="slidenum">
              <a:rPr kumimoji="0" lang="en-US" b="0" smtClean="0">
                <a:solidFill>
                  <a:srgbClr val="464749"/>
                </a:solidFill>
                <a:ea typeface="+mn-ea"/>
              </a:rPr>
              <a:pPr defTabSz="457200" fontAlgn="auto">
                <a:spcBef>
                  <a:spcPts val="0"/>
                </a:spcBef>
                <a:spcAft>
                  <a:spcPts val="0"/>
                </a:spcAft>
              </a:pPr>
              <a:t>‹#›</a:t>
            </a:fld>
            <a:endParaRPr kumimoji="0" lang="en-US" b="0" dirty="0">
              <a:solidFill>
                <a:srgbClr val="464749"/>
              </a:solidFill>
              <a:ea typeface="+mn-ea"/>
            </a:endParaRPr>
          </a:p>
        </p:txBody>
      </p:sp>
      <p:sp>
        <p:nvSpPr>
          <p:cNvPr id="7" name="Rectangle 6"/>
          <p:cNvSpPr/>
          <p:nvPr/>
        </p:nvSpPr>
        <p:spPr>
          <a:xfrm>
            <a:off x="0" y="0"/>
            <a:ext cx="108000" cy="3430800"/>
          </a:xfrm>
          <a:prstGeom prst="rect">
            <a:avLst/>
          </a:prstGeom>
          <a:solidFill>
            <a:schemeClr val="accent1"/>
          </a:solidFill>
          <a:ln w="9525" cap="flat" cmpd="sng" algn="ctr">
            <a:noFill/>
            <a:prstDash val="solid"/>
          </a:ln>
          <a:effectLst/>
        </p:spPr>
        <p:txBody>
          <a:bodyPr rtlCol="0" anchor="ctr"/>
          <a:lstStyle/>
          <a:p>
            <a:pPr algn="ctr" fontAlgn="auto">
              <a:spcBef>
                <a:spcPts val="0"/>
              </a:spcBef>
              <a:spcAft>
                <a:spcPts val="0"/>
              </a:spcAft>
              <a:defRPr/>
            </a:pPr>
            <a:endParaRPr kumimoji="0" lang="en-US" sz="1800" b="0" kern="0" dirty="0" smtClean="0">
              <a:solidFill>
                <a:srgbClr val="6D6F72"/>
              </a:solidFill>
              <a:latin typeface="Calibri"/>
              <a:ea typeface="+mn-ea"/>
            </a:endParaRPr>
          </a:p>
        </p:txBody>
      </p:sp>
      <p:sp>
        <p:nvSpPr>
          <p:cNvPr id="8" name="Rectangle 7"/>
          <p:cNvSpPr/>
          <p:nvPr/>
        </p:nvSpPr>
        <p:spPr>
          <a:xfrm>
            <a:off x="0" y="3430800"/>
            <a:ext cx="108000" cy="1144800"/>
          </a:xfrm>
          <a:prstGeom prst="rect">
            <a:avLst/>
          </a:prstGeom>
          <a:solidFill>
            <a:schemeClr val="accent2"/>
          </a:solidFill>
          <a:ln w="9525" cap="flat" cmpd="sng" algn="ctr">
            <a:noFill/>
            <a:prstDash val="solid"/>
          </a:ln>
          <a:effectLst/>
        </p:spPr>
        <p:txBody>
          <a:bodyPr rtlCol="0" anchor="ctr"/>
          <a:lstStyle/>
          <a:p>
            <a:pPr algn="ctr" fontAlgn="auto">
              <a:spcBef>
                <a:spcPts val="0"/>
              </a:spcBef>
              <a:spcAft>
                <a:spcPts val="0"/>
              </a:spcAft>
              <a:defRPr/>
            </a:pPr>
            <a:endParaRPr kumimoji="0" lang="en-US" sz="1800" b="0" kern="0" dirty="0" smtClean="0">
              <a:solidFill>
                <a:srgbClr val="6D6F72"/>
              </a:solidFill>
              <a:latin typeface="Calibri"/>
              <a:ea typeface="+mn-ea"/>
            </a:endParaRPr>
          </a:p>
        </p:txBody>
      </p:sp>
      <p:sp>
        <p:nvSpPr>
          <p:cNvPr id="9" name="Rectangle 8"/>
          <p:cNvSpPr/>
          <p:nvPr/>
        </p:nvSpPr>
        <p:spPr>
          <a:xfrm>
            <a:off x="0" y="4572000"/>
            <a:ext cx="108000" cy="1144800"/>
          </a:xfrm>
          <a:prstGeom prst="rect">
            <a:avLst/>
          </a:prstGeom>
          <a:solidFill>
            <a:schemeClr val="accent3"/>
          </a:solidFill>
          <a:ln w="9525" cap="flat" cmpd="sng" algn="ctr">
            <a:noFill/>
            <a:prstDash val="solid"/>
          </a:ln>
          <a:effectLst/>
        </p:spPr>
        <p:txBody>
          <a:bodyPr rtlCol="0" anchor="ctr"/>
          <a:lstStyle/>
          <a:p>
            <a:pPr algn="ctr" fontAlgn="auto">
              <a:spcBef>
                <a:spcPts val="0"/>
              </a:spcBef>
              <a:spcAft>
                <a:spcPts val="0"/>
              </a:spcAft>
              <a:defRPr/>
            </a:pPr>
            <a:endParaRPr kumimoji="0" lang="en-US" sz="1800" b="0" kern="0" dirty="0" smtClean="0">
              <a:solidFill>
                <a:srgbClr val="6D6F72"/>
              </a:solidFill>
              <a:latin typeface="Calibri"/>
              <a:ea typeface="+mn-ea"/>
            </a:endParaRPr>
          </a:p>
        </p:txBody>
      </p:sp>
      <p:sp>
        <p:nvSpPr>
          <p:cNvPr id="10" name="Rectangle 9"/>
          <p:cNvSpPr/>
          <p:nvPr/>
        </p:nvSpPr>
        <p:spPr>
          <a:xfrm>
            <a:off x="0" y="5716800"/>
            <a:ext cx="108000" cy="1144800"/>
          </a:xfrm>
          <a:prstGeom prst="rect">
            <a:avLst/>
          </a:prstGeom>
          <a:solidFill>
            <a:schemeClr val="accent4"/>
          </a:solidFill>
          <a:ln w="9525" cap="flat" cmpd="sng" algn="ctr">
            <a:noFill/>
            <a:prstDash val="solid"/>
          </a:ln>
          <a:effectLst/>
        </p:spPr>
        <p:txBody>
          <a:bodyPr rtlCol="0" anchor="ctr"/>
          <a:lstStyle/>
          <a:p>
            <a:pPr algn="ctr" fontAlgn="auto">
              <a:spcBef>
                <a:spcPts val="0"/>
              </a:spcBef>
              <a:spcAft>
                <a:spcPts val="0"/>
              </a:spcAft>
              <a:defRPr/>
            </a:pPr>
            <a:endParaRPr kumimoji="0" lang="en-US" sz="1800" b="0" kern="0" dirty="0" smtClean="0">
              <a:solidFill>
                <a:srgbClr val="6D6F72"/>
              </a:solidFill>
              <a:latin typeface="Calibri"/>
              <a:ea typeface="+mn-ea"/>
            </a:endParaRPr>
          </a:p>
        </p:txBody>
      </p:sp>
    </p:spTree>
    <p:extLst>
      <p:ext uri="{BB962C8B-B14F-4D97-AF65-F5344CB8AC3E}">
        <p14:creationId xmlns:p14="http://schemas.microsoft.com/office/powerpoint/2010/main" xmlns="" val="1831337654"/>
      </p:ext>
    </p:extLst>
  </p:cSld>
  <p:clrMap bg1="lt1" tx1="dk1" bg2="lt2" tx2="dk2" accent1="accent1" accent2="accent2" accent3="accent3" accent4="accent4" accent5="accent5" accent6="accent6" hlink="hlink" folHlink="folHlink"/>
  <p:timing>
    <p:tnLst>
      <p:par>
        <p:cTn id="1" dur="indefinite" restart="never" nodeType="tmRoot"/>
      </p:par>
    </p:tnLst>
  </p:timing>
  <p:hf hdr="0" dt="0"/>
  <p:txStyles>
    <p:titleStyle>
      <a:lvl1pPr algn="l" defTabSz="457200" rtl="0" eaLnBrk="1" latinLnBrk="0" hangingPunct="1">
        <a:lnSpc>
          <a:spcPts val="3360"/>
        </a:lnSpc>
        <a:spcBef>
          <a:spcPct val="0"/>
        </a:spcBef>
        <a:buNone/>
        <a:defRPr sz="2800" kern="1200" baseline="0">
          <a:solidFill>
            <a:schemeClr val="tx1"/>
          </a:solidFill>
          <a:latin typeface="Georgia"/>
          <a:ea typeface="+mj-ea"/>
          <a:cs typeface="+mj-cs"/>
        </a:defRPr>
      </a:lvl1pPr>
    </p:titleStyle>
    <p:bodyStyle>
      <a:lvl1pPr marL="180000" indent="-180000" algn="l" defTabSz="457200" rtl="0" eaLnBrk="1" latinLnBrk="0" hangingPunct="1">
        <a:lnSpc>
          <a:spcPts val="2100"/>
        </a:lnSpc>
        <a:spcBef>
          <a:spcPts val="0"/>
        </a:spcBef>
        <a:spcAft>
          <a:spcPts val="1050"/>
        </a:spcAft>
        <a:buClr>
          <a:schemeClr val="accent1"/>
        </a:buClr>
        <a:buFont typeface="Wingdings" panose="05000000000000000000" pitchFamily="2" charset="2"/>
        <a:buChar char="§"/>
        <a:defRPr sz="1700" kern="1200" baseline="0">
          <a:solidFill>
            <a:schemeClr val="tx1"/>
          </a:solidFill>
          <a:latin typeface="Helvetica"/>
          <a:ea typeface="+mn-ea"/>
          <a:cs typeface="+mn-cs"/>
        </a:defRPr>
      </a:lvl1pPr>
      <a:lvl2pPr marL="360000" indent="-180000" algn="l" defTabSz="457200" rtl="0" eaLnBrk="1" latinLnBrk="0" hangingPunct="1">
        <a:lnSpc>
          <a:spcPts val="2100"/>
        </a:lnSpc>
        <a:spcBef>
          <a:spcPts val="0"/>
        </a:spcBef>
        <a:spcAft>
          <a:spcPts val="1050"/>
        </a:spcAft>
        <a:buClr>
          <a:schemeClr val="accent1"/>
        </a:buClr>
        <a:buFont typeface="Lucida Grande"/>
        <a:buChar char="・"/>
        <a:defRPr sz="1700" kern="1200" baseline="0">
          <a:solidFill>
            <a:schemeClr val="tx2"/>
          </a:solidFill>
          <a:latin typeface="Helvetica"/>
          <a:ea typeface="+mn-ea"/>
          <a:cs typeface="+mn-cs"/>
        </a:defRPr>
      </a:lvl2pPr>
      <a:lvl3pPr marL="540000" indent="-180000" algn="l" defTabSz="457200" rtl="0" eaLnBrk="1" latinLnBrk="0" hangingPunct="1">
        <a:lnSpc>
          <a:spcPts val="2100"/>
        </a:lnSpc>
        <a:spcBef>
          <a:spcPts val="0"/>
        </a:spcBef>
        <a:spcAft>
          <a:spcPts val="1050"/>
        </a:spcAft>
        <a:buClr>
          <a:schemeClr val="accent1"/>
        </a:buClr>
        <a:buFont typeface="Lucida Grande"/>
        <a:buChar char="-"/>
        <a:defRPr sz="1700" kern="1200" baseline="0">
          <a:solidFill>
            <a:schemeClr val="tx2"/>
          </a:solidFill>
          <a:latin typeface="Helvetica"/>
          <a:ea typeface="+mn-ea"/>
          <a:cs typeface="+mn-cs"/>
        </a:defRPr>
      </a:lvl3pPr>
      <a:lvl4pPr marL="720000" indent="-180000" algn="l" defTabSz="457200" rtl="0" eaLnBrk="1" latinLnBrk="0" hangingPunct="1">
        <a:lnSpc>
          <a:spcPts val="2100"/>
        </a:lnSpc>
        <a:spcBef>
          <a:spcPts val="0"/>
        </a:spcBef>
        <a:spcAft>
          <a:spcPts val="1050"/>
        </a:spcAft>
        <a:buClr>
          <a:schemeClr val="accent1"/>
        </a:buClr>
        <a:buFont typeface="Arial"/>
        <a:buChar char="–"/>
        <a:defRPr sz="1700" kern="1200" baseline="0">
          <a:solidFill>
            <a:schemeClr val="tx2"/>
          </a:solidFill>
          <a:latin typeface="Helvetica"/>
          <a:ea typeface="+mn-ea"/>
          <a:cs typeface="+mn-cs"/>
        </a:defRPr>
      </a:lvl4pPr>
      <a:lvl5pPr marL="900000" indent="-180000" algn="l" defTabSz="457200" rtl="0" eaLnBrk="1" latinLnBrk="0" hangingPunct="1">
        <a:lnSpc>
          <a:spcPts val="2100"/>
        </a:lnSpc>
        <a:spcBef>
          <a:spcPts val="0"/>
        </a:spcBef>
        <a:spcAft>
          <a:spcPts val="1050"/>
        </a:spcAft>
        <a:buClr>
          <a:schemeClr val="accent1"/>
        </a:buClr>
        <a:buFont typeface="Lucida Grande"/>
        <a:buChar char="-"/>
        <a:defRPr sz="1700" kern="1200" baseline="0">
          <a:solidFill>
            <a:schemeClr val="tx2"/>
          </a:solidFill>
          <a:latin typeface="Helvetic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6000" y="432000"/>
            <a:ext cx="8064000" cy="540000"/>
          </a:xfrm>
          <a:prstGeom prst="rect">
            <a:avLst/>
          </a:prstGeom>
        </p:spPr>
        <p:txBody>
          <a:bodyPr vert="horz" lIns="0" tIns="0" rIns="0" bIns="0" rtlCol="0" anchor="t" anchorCtr="0">
            <a:noAutofit/>
          </a:bodyPr>
          <a:lstStyle/>
          <a:p>
            <a:r>
              <a:rPr lang="en-GB" dirty="0" smtClean="0"/>
              <a:t>Click to edit Master title style</a:t>
            </a:r>
            <a:endParaRPr lang="en-US" dirty="0"/>
          </a:p>
        </p:txBody>
      </p:sp>
      <p:sp>
        <p:nvSpPr>
          <p:cNvPr id="3" name="Text Placeholder 2"/>
          <p:cNvSpPr>
            <a:spLocks noGrp="1"/>
          </p:cNvSpPr>
          <p:nvPr>
            <p:ph type="body" idx="1"/>
          </p:nvPr>
        </p:nvSpPr>
        <p:spPr>
          <a:xfrm>
            <a:off x="576000" y="1224000"/>
            <a:ext cx="8064000" cy="5040000"/>
          </a:xfrm>
          <a:prstGeom prst="rect">
            <a:avLst/>
          </a:prstGeom>
        </p:spPr>
        <p:txBody>
          <a:bodyPr vert="horz" lIns="0" tIns="0" rIns="0" bIns="0" rtlCol="0">
            <a:no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5" name="Footer Placeholder 4"/>
          <p:cNvSpPr>
            <a:spLocks noGrp="1"/>
          </p:cNvSpPr>
          <p:nvPr>
            <p:ph type="ftr" sz="quarter" idx="3"/>
          </p:nvPr>
        </p:nvSpPr>
        <p:spPr>
          <a:xfrm>
            <a:off x="576000" y="6480000"/>
            <a:ext cx="3600000" cy="180000"/>
          </a:xfrm>
          <a:prstGeom prst="rect">
            <a:avLst/>
          </a:prstGeom>
        </p:spPr>
        <p:txBody>
          <a:bodyPr vert="horz" lIns="0" tIns="0" rIns="0" bIns="0" rtlCol="0" anchor="t" anchorCtr="0"/>
          <a:lstStyle>
            <a:lvl1pPr algn="l">
              <a:defRPr sz="800">
                <a:solidFill>
                  <a:schemeClr val="tx1"/>
                </a:solidFill>
                <a:latin typeface="Helvetica"/>
                <a:cs typeface="Helvetica"/>
              </a:defRPr>
            </a:lvl1pPr>
          </a:lstStyle>
          <a:p>
            <a:pPr defTabSz="457200" fontAlgn="auto">
              <a:spcBef>
                <a:spcPts val="0"/>
              </a:spcBef>
              <a:spcAft>
                <a:spcPts val="0"/>
              </a:spcAft>
            </a:pPr>
            <a:r>
              <a:rPr kumimoji="0" lang="is-IS" b="0" dirty="0" smtClean="0">
                <a:solidFill>
                  <a:srgbClr val="464749"/>
                </a:solidFill>
                <a:ea typeface="+mn-ea"/>
              </a:rPr>
              <a:t>© Plum 2015</a:t>
            </a:r>
            <a:endParaRPr kumimoji="0" lang="en-US" b="0" dirty="0">
              <a:solidFill>
                <a:srgbClr val="464749"/>
              </a:solidFill>
              <a:ea typeface="+mn-ea"/>
            </a:endParaRPr>
          </a:p>
        </p:txBody>
      </p:sp>
      <p:sp>
        <p:nvSpPr>
          <p:cNvPr id="6" name="Slide Number Placeholder 5"/>
          <p:cNvSpPr>
            <a:spLocks noGrp="1"/>
          </p:cNvSpPr>
          <p:nvPr>
            <p:ph type="sldNum" sz="quarter" idx="4"/>
          </p:nvPr>
        </p:nvSpPr>
        <p:spPr>
          <a:xfrm>
            <a:off x="8424000" y="6480000"/>
            <a:ext cx="360000" cy="180000"/>
          </a:xfrm>
          <a:prstGeom prst="rect">
            <a:avLst/>
          </a:prstGeom>
        </p:spPr>
        <p:txBody>
          <a:bodyPr vert="horz" lIns="0" tIns="0" rIns="0" bIns="0" rtlCol="0" anchor="t" anchorCtr="0"/>
          <a:lstStyle>
            <a:lvl1pPr algn="r">
              <a:defRPr sz="800">
                <a:solidFill>
                  <a:schemeClr val="tx1"/>
                </a:solidFill>
                <a:latin typeface="Helvetica"/>
                <a:cs typeface="Helvetica"/>
              </a:defRPr>
            </a:lvl1pPr>
          </a:lstStyle>
          <a:p>
            <a:pPr defTabSz="457200" fontAlgn="auto">
              <a:spcBef>
                <a:spcPts val="0"/>
              </a:spcBef>
              <a:spcAft>
                <a:spcPts val="0"/>
              </a:spcAft>
            </a:pPr>
            <a:fld id="{81724608-ADD6-F048-8160-3A578BA60703}" type="slidenum">
              <a:rPr kumimoji="0" lang="en-US" b="0" smtClean="0">
                <a:solidFill>
                  <a:srgbClr val="464749"/>
                </a:solidFill>
                <a:ea typeface="+mn-ea"/>
              </a:rPr>
              <a:pPr defTabSz="457200" fontAlgn="auto">
                <a:spcBef>
                  <a:spcPts val="0"/>
                </a:spcBef>
                <a:spcAft>
                  <a:spcPts val="0"/>
                </a:spcAft>
              </a:pPr>
              <a:t>‹#›</a:t>
            </a:fld>
            <a:endParaRPr kumimoji="0" lang="en-US" b="0" dirty="0">
              <a:solidFill>
                <a:srgbClr val="464749"/>
              </a:solidFill>
              <a:ea typeface="+mn-ea"/>
            </a:endParaRPr>
          </a:p>
        </p:txBody>
      </p:sp>
      <p:sp>
        <p:nvSpPr>
          <p:cNvPr id="7" name="Rectangle 6"/>
          <p:cNvSpPr/>
          <p:nvPr/>
        </p:nvSpPr>
        <p:spPr>
          <a:xfrm>
            <a:off x="0" y="0"/>
            <a:ext cx="108000" cy="3430800"/>
          </a:xfrm>
          <a:prstGeom prst="rect">
            <a:avLst/>
          </a:prstGeom>
          <a:solidFill>
            <a:schemeClr val="accent1"/>
          </a:solidFill>
          <a:ln w="9525" cap="flat" cmpd="sng" algn="ctr">
            <a:noFill/>
            <a:prstDash val="solid"/>
          </a:ln>
          <a:effectLst/>
        </p:spPr>
        <p:txBody>
          <a:bodyPr rtlCol="0" anchor="ctr"/>
          <a:lstStyle/>
          <a:p>
            <a:pPr algn="ctr" fontAlgn="auto">
              <a:spcBef>
                <a:spcPts val="0"/>
              </a:spcBef>
              <a:spcAft>
                <a:spcPts val="0"/>
              </a:spcAft>
              <a:defRPr/>
            </a:pPr>
            <a:endParaRPr kumimoji="0" lang="en-US" sz="1800" b="0" kern="0" dirty="0" smtClean="0">
              <a:solidFill>
                <a:srgbClr val="6D6F72"/>
              </a:solidFill>
              <a:latin typeface="Calibri"/>
              <a:ea typeface="+mn-ea"/>
            </a:endParaRPr>
          </a:p>
        </p:txBody>
      </p:sp>
      <p:sp>
        <p:nvSpPr>
          <p:cNvPr id="8" name="Rectangle 7"/>
          <p:cNvSpPr/>
          <p:nvPr/>
        </p:nvSpPr>
        <p:spPr>
          <a:xfrm>
            <a:off x="0" y="3430800"/>
            <a:ext cx="108000" cy="1144800"/>
          </a:xfrm>
          <a:prstGeom prst="rect">
            <a:avLst/>
          </a:prstGeom>
          <a:solidFill>
            <a:schemeClr val="accent2"/>
          </a:solidFill>
          <a:ln w="9525" cap="flat" cmpd="sng" algn="ctr">
            <a:noFill/>
            <a:prstDash val="solid"/>
          </a:ln>
          <a:effectLst/>
        </p:spPr>
        <p:txBody>
          <a:bodyPr rtlCol="0" anchor="ctr"/>
          <a:lstStyle/>
          <a:p>
            <a:pPr algn="ctr" fontAlgn="auto">
              <a:spcBef>
                <a:spcPts val="0"/>
              </a:spcBef>
              <a:spcAft>
                <a:spcPts val="0"/>
              </a:spcAft>
              <a:defRPr/>
            </a:pPr>
            <a:endParaRPr kumimoji="0" lang="en-US" sz="1800" b="0" kern="0" dirty="0" smtClean="0">
              <a:solidFill>
                <a:srgbClr val="6D6F72"/>
              </a:solidFill>
              <a:latin typeface="Calibri"/>
              <a:ea typeface="+mn-ea"/>
            </a:endParaRPr>
          </a:p>
        </p:txBody>
      </p:sp>
      <p:sp>
        <p:nvSpPr>
          <p:cNvPr id="9" name="Rectangle 8"/>
          <p:cNvSpPr/>
          <p:nvPr/>
        </p:nvSpPr>
        <p:spPr>
          <a:xfrm>
            <a:off x="0" y="4572000"/>
            <a:ext cx="108000" cy="1144800"/>
          </a:xfrm>
          <a:prstGeom prst="rect">
            <a:avLst/>
          </a:prstGeom>
          <a:solidFill>
            <a:schemeClr val="accent3"/>
          </a:solidFill>
          <a:ln w="9525" cap="flat" cmpd="sng" algn="ctr">
            <a:noFill/>
            <a:prstDash val="solid"/>
          </a:ln>
          <a:effectLst/>
        </p:spPr>
        <p:txBody>
          <a:bodyPr rtlCol="0" anchor="ctr"/>
          <a:lstStyle/>
          <a:p>
            <a:pPr algn="ctr" fontAlgn="auto">
              <a:spcBef>
                <a:spcPts val="0"/>
              </a:spcBef>
              <a:spcAft>
                <a:spcPts val="0"/>
              </a:spcAft>
              <a:defRPr/>
            </a:pPr>
            <a:endParaRPr kumimoji="0" lang="en-US" sz="1800" b="0" kern="0" dirty="0" smtClean="0">
              <a:solidFill>
                <a:srgbClr val="6D6F72"/>
              </a:solidFill>
              <a:latin typeface="Calibri"/>
              <a:ea typeface="+mn-ea"/>
            </a:endParaRPr>
          </a:p>
        </p:txBody>
      </p:sp>
      <p:sp>
        <p:nvSpPr>
          <p:cNvPr id="10" name="Rectangle 9"/>
          <p:cNvSpPr/>
          <p:nvPr/>
        </p:nvSpPr>
        <p:spPr>
          <a:xfrm>
            <a:off x="0" y="5716800"/>
            <a:ext cx="108000" cy="1144800"/>
          </a:xfrm>
          <a:prstGeom prst="rect">
            <a:avLst/>
          </a:prstGeom>
          <a:solidFill>
            <a:schemeClr val="accent4"/>
          </a:solidFill>
          <a:ln w="9525" cap="flat" cmpd="sng" algn="ctr">
            <a:noFill/>
            <a:prstDash val="solid"/>
          </a:ln>
          <a:effectLst/>
        </p:spPr>
        <p:txBody>
          <a:bodyPr rtlCol="0" anchor="ctr"/>
          <a:lstStyle/>
          <a:p>
            <a:pPr algn="ctr" fontAlgn="auto">
              <a:spcBef>
                <a:spcPts val="0"/>
              </a:spcBef>
              <a:spcAft>
                <a:spcPts val="0"/>
              </a:spcAft>
              <a:defRPr/>
            </a:pPr>
            <a:endParaRPr kumimoji="0" lang="en-US" sz="1800" b="0" kern="0" dirty="0" smtClean="0">
              <a:solidFill>
                <a:srgbClr val="6D6F72"/>
              </a:solidFill>
              <a:latin typeface="Calibri"/>
              <a:ea typeface="+mn-ea"/>
            </a:endParaRPr>
          </a:p>
        </p:txBody>
      </p:sp>
    </p:spTree>
    <p:extLst>
      <p:ext uri="{BB962C8B-B14F-4D97-AF65-F5344CB8AC3E}">
        <p14:creationId xmlns:p14="http://schemas.microsoft.com/office/powerpoint/2010/main" xmlns="" val="1831337654"/>
      </p:ext>
    </p:extLst>
  </p:cSld>
  <p:clrMap bg1="lt1" tx1="dk1" bg2="lt2" tx2="dk2" accent1="accent1" accent2="accent2" accent3="accent3" accent4="accent4" accent5="accent5" accent6="accent6" hlink="hlink" folHlink="folHlink"/>
  <p:timing>
    <p:tnLst>
      <p:par>
        <p:cTn id="1" dur="indefinite" restart="never" nodeType="tmRoot"/>
      </p:par>
    </p:tnLst>
  </p:timing>
  <p:hf hdr="0" dt="0"/>
  <p:txStyles>
    <p:titleStyle>
      <a:lvl1pPr algn="l" defTabSz="457200" rtl="0" eaLnBrk="1" latinLnBrk="0" hangingPunct="1">
        <a:lnSpc>
          <a:spcPts val="3360"/>
        </a:lnSpc>
        <a:spcBef>
          <a:spcPct val="0"/>
        </a:spcBef>
        <a:buNone/>
        <a:defRPr sz="2800" kern="1200" baseline="0">
          <a:solidFill>
            <a:schemeClr val="tx1"/>
          </a:solidFill>
          <a:latin typeface="Georgia"/>
          <a:ea typeface="+mj-ea"/>
          <a:cs typeface="+mj-cs"/>
        </a:defRPr>
      </a:lvl1pPr>
    </p:titleStyle>
    <p:bodyStyle>
      <a:lvl1pPr marL="180000" indent="-180000" algn="l" defTabSz="457200" rtl="0" eaLnBrk="1" latinLnBrk="0" hangingPunct="1">
        <a:lnSpc>
          <a:spcPts val="2100"/>
        </a:lnSpc>
        <a:spcBef>
          <a:spcPts val="0"/>
        </a:spcBef>
        <a:spcAft>
          <a:spcPts val="1050"/>
        </a:spcAft>
        <a:buClr>
          <a:schemeClr val="accent1"/>
        </a:buClr>
        <a:buFont typeface="Wingdings" panose="05000000000000000000" pitchFamily="2" charset="2"/>
        <a:buChar char="§"/>
        <a:defRPr sz="1700" kern="1200" baseline="0">
          <a:solidFill>
            <a:schemeClr val="tx1"/>
          </a:solidFill>
          <a:latin typeface="Helvetica"/>
          <a:ea typeface="+mn-ea"/>
          <a:cs typeface="+mn-cs"/>
        </a:defRPr>
      </a:lvl1pPr>
      <a:lvl2pPr marL="360000" indent="-180000" algn="l" defTabSz="457200" rtl="0" eaLnBrk="1" latinLnBrk="0" hangingPunct="1">
        <a:lnSpc>
          <a:spcPts val="2100"/>
        </a:lnSpc>
        <a:spcBef>
          <a:spcPts val="0"/>
        </a:spcBef>
        <a:spcAft>
          <a:spcPts val="1050"/>
        </a:spcAft>
        <a:buClr>
          <a:schemeClr val="accent1"/>
        </a:buClr>
        <a:buFont typeface="Lucida Grande"/>
        <a:buChar char="・"/>
        <a:defRPr sz="1700" kern="1200" baseline="0">
          <a:solidFill>
            <a:schemeClr val="tx2"/>
          </a:solidFill>
          <a:latin typeface="Helvetica"/>
          <a:ea typeface="+mn-ea"/>
          <a:cs typeface="+mn-cs"/>
        </a:defRPr>
      </a:lvl2pPr>
      <a:lvl3pPr marL="540000" indent="-180000" algn="l" defTabSz="457200" rtl="0" eaLnBrk="1" latinLnBrk="0" hangingPunct="1">
        <a:lnSpc>
          <a:spcPts val="2100"/>
        </a:lnSpc>
        <a:spcBef>
          <a:spcPts val="0"/>
        </a:spcBef>
        <a:spcAft>
          <a:spcPts val="1050"/>
        </a:spcAft>
        <a:buClr>
          <a:schemeClr val="accent1"/>
        </a:buClr>
        <a:buFont typeface="Lucida Grande"/>
        <a:buChar char="-"/>
        <a:defRPr sz="1700" kern="1200" baseline="0">
          <a:solidFill>
            <a:schemeClr val="tx2"/>
          </a:solidFill>
          <a:latin typeface="Helvetica"/>
          <a:ea typeface="+mn-ea"/>
          <a:cs typeface="+mn-cs"/>
        </a:defRPr>
      </a:lvl3pPr>
      <a:lvl4pPr marL="720000" indent="-180000" algn="l" defTabSz="457200" rtl="0" eaLnBrk="1" latinLnBrk="0" hangingPunct="1">
        <a:lnSpc>
          <a:spcPts val="2100"/>
        </a:lnSpc>
        <a:spcBef>
          <a:spcPts val="0"/>
        </a:spcBef>
        <a:spcAft>
          <a:spcPts val="1050"/>
        </a:spcAft>
        <a:buClr>
          <a:schemeClr val="accent1"/>
        </a:buClr>
        <a:buFont typeface="Arial"/>
        <a:buChar char="–"/>
        <a:defRPr sz="1700" kern="1200" baseline="0">
          <a:solidFill>
            <a:schemeClr val="tx2"/>
          </a:solidFill>
          <a:latin typeface="Helvetica"/>
          <a:ea typeface="+mn-ea"/>
          <a:cs typeface="+mn-cs"/>
        </a:defRPr>
      </a:lvl4pPr>
      <a:lvl5pPr marL="900000" indent="-180000" algn="l" defTabSz="457200" rtl="0" eaLnBrk="1" latinLnBrk="0" hangingPunct="1">
        <a:lnSpc>
          <a:spcPts val="2100"/>
        </a:lnSpc>
        <a:spcBef>
          <a:spcPts val="0"/>
        </a:spcBef>
        <a:spcAft>
          <a:spcPts val="1050"/>
        </a:spcAft>
        <a:buClr>
          <a:schemeClr val="accent1"/>
        </a:buClr>
        <a:buFont typeface="Lucida Grande"/>
        <a:buChar char="-"/>
        <a:defRPr sz="1700" kern="1200" baseline="0">
          <a:solidFill>
            <a:schemeClr val="tx2"/>
          </a:solidFill>
          <a:latin typeface="Helvetic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026"/>
          <p:cNvSpPr>
            <a:spLocks noGrp="1" noChangeArrowheads="1"/>
          </p:cNvSpPr>
          <p:nvPr>
            <p:ph type="ctrTitle" idx="4294967295"/>
          </p:nvPr>
        </p:nvSpPr>
        <p:spPr>
          <a:xfrm>
            <a:off x="251520" y="1844824"/>
            <a:ext cx="8715436" cy="2232025"/>
          </a:xfrm>
        </p:spPr>
        <p:txBody>
          <a:bodyPr/>
          <a:lstStyle/>
          <a:p>
            <a:pPr eaLnBrk="1" hangingPunct="1"/>
            <a:r>
              <a:rPr lang="zh-TW" altLang="en-US" sz="4400" dirty="0" smtClean="0"/>
              <a:t>行動寬頻業務管理規則暨無線寬頻接取業務管理規則修正草案</a:t>
            </a:r>
            <a:r>
              <a:rPr lang="en-US" altLang="zh-TW" sz="4400" dirty="0" smtClean="0"/>
              <a:t/>
            </a:r>
            <a:br>
              <a:rPr lang="en-US" altLang="zh-TW" sz="4400" dirty="0" smtClean="0"/>
            </a:br>
            <a:r>
              <a:rPr lang="zh-TW" altLang="en-US" sz="4400" dirty="0" smtClean="0"/>
              <a:t>公開說明會</a:t>
            </a:r>
            <a:endParaRPr kumimoji="0" lang="zh-TW" altLang="en-US" sz="4400" dirty="0" smtClean="0">
              <a:solidFill>
                <a:srgbClr val="FF3300"/>
              </a:solidFill>
            </a:endParaRPr>
          </a:p>
        </p:txBody>
      </p:sp>
      <p:sp>
        <p:nvSpPr>
          <p:cNvPr id="19458" name="Rectangle 2"/>
          <p:cNvSpPr>
            <a:spLocks noGrp="1" noChangeArrowheads="1"/>
          </p:cNvSpPr>
          <p:nvPr>
            <p:ph type="subTitle" idx="4294967295"/>
          </p:nvPr>
        </p:nvSpPr>
        <p:spPr>
          <a:xfrm>
            <a:off x="1373188" y="4697413"/>
            <a:ext cx="6400800" cy="1320800"/>
          </a:xfrm>
        </p:spPr>
        <p:txBody>
          <a:bodyPr/>
          <a:lstStyle/>
          <a:p>
            <a:pPr marL="0" indent="0" algn="ctr" eaLnBrk="1" hangingPunct="1">
              <a:buNone/>
            </a:pPr>
            <a:r>
              <a:rPr lang="zh-TW" altLang="en-US" dirty="0" smtClean="0">
                <a:solidFill>
                  <a:srgbClr val="0000FF"/>
                </a:solidFill>
              </a:rPr>
              <a:t>國家通訊傳播委員會</a:t>
            </a:r>
            <a:endParaRPr lang="en-US" altLang="zh-TW" dirty="0" smtClean="0">
              <a:solidFill>
                <a:srgbClr val="0000FF"/>
              </a:solidFill>
            </a:endParaRPr>
          </a:p>
          <a:p>
            <a:pPr marL="0" indent="0" algn="ctr" eaLnBrk="1" hangingPunct="1">
              <a:buNone/>
            </a:pPr>
            <a:r>
              <a:rPr lang="en-US" altLang="zh-TW" dirty="0" smtClean="0">
                <a:solidFill>
                  <a:srgbClr val="0000FF"/>
                </a:solidFill>
              </a:rPr>
              <a:t>104</a:t>
            </a:r>
            <a:r>
              <a:rPr lang="zh-TW" altLang="en-US" dirty="0" smtClean="0">
                <a:solidFill>
                  <a:srgbClr val="0000FF"/>
                </a:solidFill>
              </a:rPr>
              <a:t>年</a:t>
            </a:r>
            <a:r>
              <a:rPr lang="en-US" altLang="zh-TW" dirty="0" smtClean="0">
                <a:solidFill>
                  <a:srgbClr val="0000FF"/>
                </a:solidFill>
              </a:rPr>
              <a:t>6</a:t>
            </a:r>
            <a:r>
              <a:rPr lang="zh-TW" altLang="en-US" dirty="0" smtClean="0">
                <a:solidFill>
                  <a:srgbClr val="0000FF"/>
                </a:solidFill>
              </a:rPr>
              <a:t>月</a:t>
            </a:r>
            <a:r>
              <a:rPr lang="en-US" altLang="zh-TW" dirty="0" smtClean="0">
                <a:solidFill>
                  <a:srgbClr val="0000FF"/>
                </a:solidFill>
              </a:rPr>
              <a:t>30</a:t>
            </a:r>
            <a:r>
              <a:rPr lang="zh-TW" altLang="en-US" dirty="0" smtClean="0">
                <a:solidFill>
                  <a:srgbClr val="0000FF"/>
                </a:solidFill>
              </a:rPr>
              <a:t>日</a:t>
            </a:r>
          </a:p>
        </p:txBody>
      </p:sp>
    </p:spTree>
  </p:cSld>
  <p:clrMapOvr>
    <a:masterClrMapping/>
  </p:clrMapOvr>
  <p:transition>
    <p:blind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刪除第二階段釋照相關條文</a:t>
            </a:r>
            <a:endParaRPr lang="zh-TW" altLang="en-US" dirty="0"/>
          </a:p>
        </p:txBody>
      </p:sp>
      <p:graphicFrame>
        <p:nvGraphicFramePr>
          <p:cNvPr id="4" name="表格 3"/>
          <p:cNvGraphicFramePr>
            <a:graphicFrameLocks noGrp="1"/>
          </p:cNvGraphicFramePr>
          <p:nvPr/>
        </p:nvGraphicFramePr>
        <p:xfrm>
          <a:off x="683568" y="1124744"/>
          <a:ext cx="7920880" cy="3858736"/>
        </p:xfrm>
        <a:graphic>
          <a:graphicData uri="http://schemas.openxmlformats.org/drawingml/2006/table">
            <a:tbl>
              <a:tblPr firstRow="1" bandRow="1">
                <a:tableStyleId>{7DF18680-E054-41AD-8BC1-D1AEF772440D}</a:tableStyleId>
              </a:tblPr>
              <a:tblGrid>
                <a:gridCol w="1827895"/>
                <a:gridCol w="6092985"/>
              </a:tblGrid>
              <a:tr h="571116">
                <a:tc>
                  <a:txBody>
                    <a:bodyPr/>
                    <a:lstStyle/>
                    <a:p>
                      <a:pPr algn="ctr"/>
                      <a:r>
                        <a:rPr lang="zh-TW" altLang="en-US" sz="2400" dirty="0" smtClean="0">
                          <a:solidFill>
                            <a:schemeClr val="bg1"/>
                          </a:solidFill>
                        </a:rPr>
                        <a:t>項目</a:t>
                      </a:r>
                      <a:endParaRPr lang="zh-TW" altLang="en-US" sz="2400" dirty="0">
                        <a:solidFill>
                          <a:schemeClr val="bg1"/>
                        </a:solidFill>
                      </a:endParaRPr>
                    </a:p>
                  </a:txBody>
                  <a:tcPr anchor="ctr"/>
                </a:tc>
                <a:tc>
                  <a:txBody>
                    <a:bodyPr/>
                    <a:lstStyle/>
                    <a:p>
                      <a:pPr algn="ctr"/>
                      <a:r>
                        <a:rPr lang="en-US" altLang="zh-TW" sz="2400" dirty="0" smtClean="0">
                          <a:solidFill>
                            <a:schemeClr val="bg1"/>
                          </a:solidFill>
                        </a:rPr>
                        <a:t>WBA</a:t>
                      </a:r>
                      <a:r>
                        <a:rPr lang="zh-TW" altLang="en-US" sz="2400" dirty="0" smtClean="0">
                          <a:solidFill>
                            <a:schemeClr val="bg1"/>
                          </a:solidFill>
                        </a:rPr>
                        <a:t>修正草案第</a:t>
                      </a:r>
                      <a:r>
                        <a:rPr lang="en-US" altLang="zh-TW" sz="2400" dirty="0" smtClean="0">
                          <a:solidFill>
                            <a:schemeClr val="bg1"/>
                          </a:solidFill>
                        </a:rPr>
                        <a:t>50</a:t>
                      </a:r>
                      <a:r>
                        <a:rPr lang="zh-TW" altLang="en-US" sz="2400" dirty="0" smtClean="0">
                          <a:solidFill>
                            <a:schemeClr val="bg1"/>
                          </a:solidFill>
                        </a:rPr>
                        <a:t>條</a:t>
                      </a:r>
                      <a:endParaRPr lang="zh-TW" altLang="en-US" sz="2400" dirty="0">
                        <a:solidFill>
                          <a:schemeClr val="bg1"/>
                        </a:solidFill>
                      </a:endParaRPr>
                    </a:p>
                  </a:txBody>
                  <a:tcPr anchor="ctr"/>
                </a:tc>
              </a:tr>
              <a:tr h="1733140">
                <a:tc>
                  <a:txBody>
                    <a:bodyPr/>
                    <a:lstStyle/>
                    <a:p>
                      <a:r>
                        <a:rPr lang="zh-TW" altLang="en-US" sz="2400" dirty="0" smtClean="0">
                          <a:solidFill>
                            <a:schemeClr val="tx1"/>
                          </a:solidFill>
                        </a:rPr>
                        <a:t>修正理由</a:t>
                      </a:r>
                      <a:endParaRPr lang="zh-TW" altLang="en-US" sz="2400" dirty="0">
                        <a:solidFill>
                          <a:schemeClr val="tx1"/>
                        </a:solidFill>
                      </a:endParaRPr>
                    </a:p>
                  </a:txBody>
                  <a:tcPr>
                    <a:lnB w="12700" cap="flat" cmpd="sng" algn="ctr">
                      <a:solidFill>
                        <a:schemeClr val="tx1"/>
                      </a:solidFill>
                      <a:prstDash val="solid"/>
                      <a:round/>
                      <a:headEnd type="none" w="med" len="med"/>
                      <a:tailEnd type="none" w="med" len="med"/>
                    </a:lnB>
                  </a:tcPr>
                </a:tc>
                <a:tc>
                  <a:txBody>
                    <a:bodyPr/>
                    <a:lstStyle/>
                    <a:p>
                      <a:pPr marL="0" lvl="1" algn="just"/>
                      <a:r>
                        <a:rPr lang="zh-TW" altLang="en-US" sz="1800" u="sng" kern="1200" dirty="0" smtClean="0">
                          <a:solidFill>
                            <a:schemeClr val="tx1"/>
                          </a:solidFill>
                          <a:latin typeface="+mn-lt"/>
                          <a:ea typeface="+mn-ea"/>
                          <a:cs typeface="+mn-cs"/>
                        </a:rPr>
                        <a:t>第</a:t>
                      </a:r>
                      <a:r>
                        <a:rPr lang="en-US" altLang="zh-TW" sz="1800" u="sng" kern="1200" dirty="0" smtClean="0">
                          <a:solidFill>
                            <a:schemeClr val="tx1"/>
                          </a:solidFill>
                          <a:latin typeface="+mn-lt"/>
                          <a:ea typeface="+mn-ea"/>
                          <a:cs typeface="+mn-cs"/>
                        </a:rPr>
                        <a:t>50</a:t>
                      </a:r>
                      <a:r>
                        <a:rPr lang="zh-TW" altLang="en-US" sz="1800" u="sng" kern="1200" dirty="0" smtClean="0">
                          <a:solidFill>
                            <a:schemeClr val="tx1"/>
                          </a:solidFill>
                          <a:latin typeface="+mn-lt"/>
                          <a:ea typeface="+mn-ea"/>
                          <a:cs typeface="+mn-cs"/>
                        </a:rPr>
                        <a:t>條第</a:t>
                      </a:r>
                      <a:r>
                        <a:rPr lang="en-US" altLang="zh-TW" sz="1800" u="sng" kern="1200" dirty="0" smtClean="0">
                          <a:solidFill>
                            <a:schemeClr val="tx1"/>
                          </a:solidFill>
                          <a:latin typeface="+mn-lt"/>
                          <a:ea typeface="+mn-ea"/>
                          <a:cs typeface="+mn-cs"/>
                        </a:rPr>
                        <a:t>5</a:t>
                      </a:r>
                      <a:r>
                        <a:rPr lang="zh-TW" altLang="en-US" sz="1800" u="sng" kern="1200" dirty="0" smtClean="0">
                          <a:solidFill>
                            <a:schemeClr val="tx1"/>
                          </a:solidFill>
                          <a:latin typeface="+mn-lt"/>
                          <a:ea typeface="+mn-ea"/>
                          <a:cs typeface="+mn-cs"/>
                        </a:rPr>
                        <a:t>項原條文規定合併效期，係以行政院第二階段執照有效期為基礎</a:t>
                      </a:r>
                      <a:r>
                        <a:rPr lang="en-US" altLang="zh-TW" sz="1800" u="sng" kern="1200" dirty="0" smtClean="0">
                          <a:solidFill>
                            <a:schemeClr val="tx1"/>
                          </a:solidFill>
                          <a:latin typeface="+mn-lt"/>
                          <a:ea typeface="+mn-ea"/>
                          <a:cs typeface="+mn-cs"/>
                        </a:rPr>
                        <a:t>(</a:t>
                      </a:r>
                      <a:r>
                        <a:rPr lang="zh-TW" altLang="zh-TW" sz="1800" u="sng" kern="1200" dirty="0" smtClean="0">
                          <a:solidFill>
                            <a:schemeClr val="tx1"/>
                          </a:solidFill>
                          <a:latin typeface="+mn-lt"/>
                          <a:ea typeface="+mn-ea"/>
                          <a:cs typeface="+mn-cs"/>
                        </a:rPr>
                        <a:t>但書限定最長執照期限</a:t>
                      </a:r>
                      <a:r>
                        <a:rPr lang="en-US" altLang="zh-TW" sz="1800" u="sng" kern="1200" dirty="0" smtClean="0">
                          <a:solidFill>
                            <a:schemeClr val="tx1"/>
                          </a:solidFill>
                          <a:latin typeface="+mn-lt"/>
                          <a:ea typeface="+mn-ea"/>
                          <a:cs typeface="+mn-cs"/>
                        </a:rPr>
                        <a:t>)</a:t>
                      </a:r>
                      <a:r>
                        <a:rPr lang="zh-TW" altLang="en-US" sz="1800" u="sng" kern="1200" dirty="0" smtClean="0">
                          <a:solidFill>
                            <a:schemeClr val="tx1"/>
                          </a:solidFill>
                          <a:latin typeface="+mn-lt"/>
                          <a:ea typeface="+mn-ea"/>
                          <a:cs typeface="+mn-cs"/>
                        </a:rPr>
                        <a:t>。但行政院已於</a:t>
                      </a:r>
                      <a:r>
                        <a:rPr lang="en-US" altLang="zh-TW" sz="1800" u="sng" kern="1200" dirty="0" smtClean="0">
                          <a:solidFill>
                            <a:schemeClr val="tx1"/>
                          </a:solidFill>
                          <a:latin typeface="+mn-lt"/>
                          <a:ea typeface="+mn-ea"/>
                          <a:cs typeface="+mn-cs"/>
                        </a:rPr>
                        <a:t>104</a:t>
                      </a:r>
                      <a:r>
                        <a:rPr lang="zh-TW" altLang="en-US" sz="1800" u="sng" kern="1200" dirty="0" smtClean="0">
                          <a:solidFill>
                            <a:schemeClr val="tx1"/>
                          </a:solidFill>
                          <a:latin typeface="+mn-lt"/>
                          <a:ea typeface="+mn-ea"/>
                          <a:cs typeface="+mn-cs"/>
                        </a:rPr>
                        <a:t>年</a:t>
                      </a:r>
                      <a:r>
                        <a:rPr lang="en-US" altLang="zh-TW" sz="1800" u="sng" kern="1200" dirty="0" smtClean="0">
                          <a:solidFill>
                            <a:schemeClr val="tx1"/>
                          </a:solidFill>
                          <a:latin typeface="+mn-lt"/>
                          <a:ea typeface="+mn-ea"/>
                          <a:cs typeface="+mn-cs"/>
                        </a:rPr>
                        <a:t>2</a:t>
                      </a:r>
                      <a:r>
                        <a:rPr lang="zh-TW" altLang="en-US" sz="1800" u="sng" kern="1200" dirty="0" smtClean="0">
                          <a:solidFill>
                            <a:schemeClr val="tx1"/>
                          </a:solidFill>
                          <a:latin typeface="+mn-lt"/>
                          <a:ea typeface="+mn-ea"/>
                          <a:cs typeface="+mn-cs"/>
                        </a:rPr>
                        <a:t>月</a:t>
                      </a:r>
                      <a:r>
                        <a:rPr lang="en-US" altLang="zh-TW" sz="1800" u="sng" kern="1200" dirty="0" smtClean="0">
                          <a:solidFill>
                            <a:schemeClr val="tx1"/>
                          </a:solidFill>
                          <a:latin typeface="+mn-lt"/>
                          <a:ea typeface="+mn-ea"/>
                          <a:cs typeface="+mn-cs"/>
                        </a:rPr>
                        <a:t>13</a:t>
                      </a:r>
                      <a:r>
                        <a:rPr lang="zh-TW" altLang="en-US" sz="1800" u="sng" kern="1200" dirty="0" smtClean="0">
                          <a:solidFill>
                            <a:schemeClr val="tx1"/>
                          </a:solidFill>
                          <a:latin typeface="+mn-lt"/>
                          <a:ea typeface="+mn-ea"/>
                          <a:cs typeface="+mn-cs"/>
                        </a:rPr>
                        <a:t>日公告修正一覽表，取消第二階段釋照，僅刪除但書。此一做法將導致合併效期變相延長</a:t>
                      </a:r>
                      <a:r>
                        <a:rPr lang="zh-TW" altLang="zh-TW" sz="1800" u="sng" kern="1200" dirty="0" smtClean="0">
                          <a:solidFill>
                            <a:schemeClr val="tx1"/>
                          </a:solidFill>
                          <a:latin typeface="+mn-lt"/>
                          <a:ea typeface="+mn-ea"/>
                          <a:cs typeface="+mn-cs"/>
                        </a:rPr>
                        <a:t>，</a:t>
                      </a:r>
                      <a:r>
                        <a:rPr lang="zh-TW" altLang="en-US" sz="1800" u="sng" kern="1200" dirty="0" smtClean="0">
                          <a:solidFill>
                            <a:schemeClr val="tx1"/>
                          </a:solidFill>
                          <a:latin typeface="+mn-lt"/>
                          <a:ea typeface="+mn-ea"/>
                          <a:cs typeface="+mn-cs"/>
                        </a:rPr>
                        <a:t>與</a:t>
                      </a:r>
                      <a:r>
                        <a:rPr lang="zh-TW" altLang="zh-TW" sz="1800" u="sng" kern="1200" dirty="0" smtClean="0">
                          <a:solidFill>
                            <a:schemeClr val="tx1"/>
                          </a:solidFill>
                          <a:latin typeface="+mn-lt"/>
                          <a:ea typeface="+mn-ea"/>
                          <a:cs typeface="+mn-cs"/>
                        </a:rPr>
                        <a:t>原</a:t>
                      </a:r>
                      <a:r>
                        <a:rPr lang="zh-TW" altLang="en-US" sz="1800" u="sng" kern="1200" dirty="0" smtClean="0">
                          <a:solidFill>
                            <a:schemeClr val="tx1"/>
                          </a:solidFill>
                          <a:latin typeface="+mn-lt"/>
                          <a:ea typeface="+mn-ea"/>
                          <a:cs typeface="+mn-cs"/>
                        </a:rPr>
                        <a:t>條文第</a:t>
                      </a:r>
                      <a:r>
                        <a:rPr lang="en-US" altLang="zh-TW" sz="1800" u="sng" kern="1200" dirty="0" smtClean="0">
                          <a:solidFill>
                            <a:schemeClr val="tx1"/>
                          </a:solidFill>
                          <a:latin typeface="+mn-lt"/>
                          <a:ea typeface="+mn-ea"/>
                          <a:cs typeface="+mn-cs"/>
                        </a:rPr>
                        <a:t>5</a:t>
                      </a:r>
                      <a:r>
                        <a:rPr lang="zh-TW" altLang="zh-TW" sz="1800" u="sng" kern="1200" dirty="0" smtClean="0">
                          <a:solidFill>
                            <a:schemeClr val="tx1"/>
                          </a:solidFill>
                          <a:latin typeface="+mn-lt"/>
                          <a:ea typeface="+mn-ea"/>
                          <a:cs typeface="+mn-cs"/>
                        </a:rPr>
                        <a:t>項的規範意旨</a:t>
                      </a:r>
                      <a:r>
                        <a:rPr lang="zh-TW" altLang="en-US" sz="1800" u="sng" kern="1200" dirty="0" smtClean="0">
                          <a:solidFill>
                            <a:schemeClr val="tx1"/>
                          </a:solidFill>
                          <a:latin typeface="+mn-lt"/>
                          <a:ea typeface="+mn-ea"/>
                          <a:cs typeface="+mn-cs"/>
                        </a:rPr>
                        <a:t>不符</a:t>
                      </a:r>
                      <a:r>
                        <a:rPr lang="zh-TW" altLang="zh-TW" sz="1800" u="sng" kern="1200" dirty="0" smtClean="0">
                          <a:solidFill>
                            <a:schemeClr val="tx1"/>
                          </a:solidFill>
                          <a:latin typeface="+mn-lt"/>
                          <a:ea typeface="+mn-ea"/>
                          <a:cs typeface="+mn-cs"/>
                        </a:rPr>
                        <a:t>。</a:t>
                      </a:r>
                      <a:endParaRPr lang="en-US" altLang="zh-TW" sz="1800" u="sng" kern="1200" dirty="0" smtClean="0">
                        <a:solidFill>
                          <a:schemeClr val="tx1"/>
                        </a:solidFill>
                        <a:latin typeface="+mn-lt"/>
                        <a:ea typeface="+mn-ea"/>
                        <a:cs typeface="+mn-cs"/>
                      </a:endParaRPr>
                    </a:p>
                  </a:txBody>
                  <a:tcPr>
                    <a:lnB w="12700" cap="flat" cmpd="sng" algn="ctr">
                      <a:solidFill>
                        <a:schemeClr val="tx1"/>
                      </a:solidFill>
                      <a:prstDash val="solid"/>
                      <a:round/>
                      <a:headEnd type="none" w="med" len="med"/>
                      <a:tailEnd type="none" w="med" len="med"/>
                    </a:lnB>
                  </a:tcPr>
                </a:tc>
              </a:tr>
              <a:tr h="9882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400" dirty="0" smtClean="0">
                          <a:solidFill>
                            <a:schemeClr val="tx1"/>
                          </a:solidFill>
                        </a:rPr>
                        <a:t>修正內容</a:t>
                      </a:r>
                    </a:p>
                    <a:p>
                      <a:endParaRPr lang="zh-TW" altLang="en-US" sz="2400"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en-US" sz="2400" dirty="0" smtClean="0">
                          <a:solidFill>
                            <a:schemeClr val="tx1"/>
                          </a:solidFill>
                        </a:rPr>
                        <a:t>刪除第</a:t>
                      </a:r>
                      <a:r>
                        <a:rPr lang="en-US" altLang="zh-TW" sz="2400" dirty="0" smtClean="0">
                          <a:solidFill>
                            <a:schemeClr val="tx1"/>
                          </a:solidFill>
                        </a:rPr>
                        <a:t>5</a:t>
                      </a:r>
                      <a:r>
                        <a:rPr lang="zh-TW" altLang="en-US" sz="2400" dirty="0" smtClean="0">
                          <a:solidFill>
                            <a:schemeClr val="tx1"/>
                          </a:solidFill>
                        </a:rPr>
                        <a:t>項規定：</a:t>
                      </a:r>
                      <a:endParaRPr lang="en-US" altLang="zh-TW" sz="2400" dirty="0" smtClean="0">
                        <a:solidFill>
                          <a:schemeClr val="tx1"/>
                        </a:solidFill>
                      </a:endParaRPr>
                    </a:p>
                    <a:p>
                      <a:r>
                        <a:rPr lang="zh-TW" altLang="zh-TW" sz="1800" u="sng" kern="1200" dirty="0" smtClean="0">
                          <a:solidFill>
                            <a:schemeClr val="tx1"/>
                          </a:solidFill>
                          <a:latin typeface="+mn-lt"/>
                          <a:ea typeface="+mn-ea"/>
                          <a:cs typeface="+mn-cs"/>
                        </a:rPr>
                        <a:t>經營者有不同營業區域執照間合併情形，由本會重新核發全區特許執照，其有效期間重新計算並延長為十年。但核發後之全區執照有效期間截止期日，不得逾行政院公告中所定第二階段執照之有效期間截止期日</a:t>
                      </a:r>
                      <a:r>
                        <a:rPr lang="zh-TW" altLang="en-US" sz="1800" u="sng" kern="1200" dirty="0" smtClean="0">
                          <a:solidFill>
                            <a:schemeClr val="tx1"/>
                          </a:solidFill>
                          <a:latin typeface="+mn-lt"/>
                          <a:ea typeface="+mn-ea"/>
                          <a:cs typeface="+mn-cs"/>
                        </a:rPr>
                        <a:t>。</a:t>
                      </a:r>
                      <a:endParaRPr lang="zh-TW" altLang="en-US" sz="2400" strike="sngStrike" dirty="0" smtClean="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blinds/>
    <p:sndAc>
      <p:stSnd>
        <p:snd r:embed="rId2" name="CAMERA.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26"/>
          <p:cNvSpPr txBox="1">
            <a:spLocks noChangeArrowheads="1"/>
          </p:cNvSpPr>
          <p:nvPr/>
        </p:nvSpPr>
        <p:spPr bwMode="auto">
          <a:xfrm>
            <a:off x="714375" y="2428875"/>
            <a:ext cx="7632700" cy="1928813"/>
          </a:xfrm>
          <a:prstGeom prst="rect">
            <a:avLst/>
          </a:prstGeom>
          <a:noFill/>
          <a:ln w="9525">
            <a:noFill/>
            <a:miter lim="800000"/>
            <a:headEnd/>
            <a:tailEnd/>
          </a:ln>
        </p:spPr>
        <p:txBody>
          <a:bodyPr anchor="ctr"/>
          <a:lstStyle/>
          <a:p>
            <a:pPr marL="381000" indent="-540000" algn="ctr" eaLnBrk="0" fontAlgn="auto" hangingPunct="0">
              <a:spcBef>
                <a:spcPts val="2400"/>
              </a:spcBef>
              <a:spcAft>
                <a:spcPts val="2400"/>
              </a:spcAft>
              <a:defRPr/>
            </a:pPr>
            <a:r>
              <a:rPr kumimoji="0" lang="en-US" altLang="zh-TW" sz="3300" kern="0" dirty="0">
                <a:solidFill>
                  <a:srgbClr val="FF6600"/>
                </a:solidFill>
                <a:latin typeface="+mj-lt"/>
                <a:ea typeface="+mj-ea"/>
                <a:cs typeface="+mj-cs"/>
              </a:rPr>
              <a:t/>
            </a:r>
            <a:br>
              <a:rPr kumimoji="0" lang="en-US" altLang="zh-TW" sz="3300" kern="0" dirty="0">
                <a:solidFill>
                  <a:srgbClr val="FF6600"/>
                </a:solidFill>
                <a:latin typeface="+mj-lt"/>
                <a:ea typeface="+mj-ea"/>
                <a:cs typeface="+mj-cs"/>
              </a:rPr>
            </a:br>
            <a:r>
              <a:rPr kumimoji="0" lang="en-US" altLang="zh-TW" sz="3300" kern="0" dirty="0">
                <a:solidFill>
                  <a:srgbClr val="FF6600"/>
                </a:solidFill>
                <a:latin typeface="+mj-lt"/>
                <a:ea typeface="+mj-ea"/>
                <a:cs typeface="+mj-cs"/>
              </a:rPr>
              <a:t/>
            </a:r>
            <a:br>
              <a:rPr kumimoji="0" lang="en-US" altLang="zh-TW" sz="3300" kern="0" dirty="0">
                <a:solidFill>
                  <a:srgbClr val="FF6600"/>
                </a:solidFill>
                <a:latin typeface="+mj-lt"/>
                <a:ea typeface="+mj-ea"/>
                <a:cs typeface="+mj-cs"/>
              </a:rPr>
            </a:br>
            <a:r>
              <a:rPr kumimoji="0" lang="zh-TW" altLang="en-US" sz="4400" b="1" kern="0" dirty="0" smtClean="0">
                <a:solidFill>
                  <a:srgbClr val="FF6600"/>
                </a:solidFill>
                <a:latin typeface="+mj-lt"/>
                <a:ea typeface="+mj-ea"/>
                <a:cs typeface="+mj-cs"/>
              </a:rPr>
              <a:t>行動寬頻業務管理規則</a:t>
            </a:r>
            <a:r>
              <a:rPr kumimoji="0" lang="en-US" altLang="zh-TW" sz="4400" b="1" kern="0" dirty="0" smtClean="0">
                <a:solidFill>
                  <a:srgbClr val="FF6600"/>
                </a:solidFill>
                <a:latin typeface="+mj-lt"/>
                <a:ea typeface="+mj-ea"/>
                <a:cs typeface="+mj-cs"/>
              </a:rPr>
              <a:t/>
            </a:r>
            <a:br>
              <a:rPr kumimoji="0" lang="en-US" altLang="zh-TW" sz="4400" b="1" kern="0" dirty="0" smtClean="0">
                <a:solidFill>
                  <a:srgbClr val="FF6600"/>
                </a:solidFill>
                <a:latin typeface="+mj-lt"/>
                <a:ea typeface="+mj-ea"/>
                <a:cs typeface="+mj-cs"/>
              </a:rPr>
            </a:br>
            <a:r>
              <a:rPr kumimoji="0" lang="zh-TW" altLang="en-US" sz="4400" kern="0" dirty="0" smtClean="0">
                <a:solidFill>
                  <a:srgbClr val="FF6600"/>
                </a:solidFill>
                <a:latin typeface="+mj-lt"/>
                <a:ea typeface="+mj-ea"/>
                <a:cs typeface="+mj-cs"/>
              </a:rPr>
              <a:t>修正重點</a:t>
            </a:r>
            <a:r>
              <a:rPr kumimoji="0" lang="zh-TW" altLang="en-US" sz="4400" b="1" kern="0" dirty="0">
                <a:solidFill>
                  <a:srgbClr val="FF6600"/>
                </a:solidFill>
                <a:latin typeface="+mj-lt"/>
                <a:ea typeface="+mj-ea"/>
                <a:cs typeface="+mj-cs"/>
              </a:rPr>
              <a:t/>
            </a:r>
            <a:br>
              <a:rPr kumimoji="0" lang="zh-TW" altLang="en-US" sz="4400" b="1" kern="0" dirty="0">
                <a:solidFill>
                  <a:srgbClr val="FF6600"/>
                </a:solidFill>
                <a:latin typeface="+mj-lt"/>
                <a:ea typeface="+mj-ea"/>
                <a:cs typeface="+mj-cs"/>
              </a:rPr>
            </a:br>
            <a:r>
              <a:rPr kumimoji="0" lang="zh-TW" altLang="en-US" sz="3300" kern="0" dirty="0">
                <a:solidFill>
                  <a:srgbClr val="FF6600"/>
                </a:solidFill>
                <a:latin typeface="+mj-lt"/>
                <a:ea typeface="+mj-ea"/>
                <a:cs typeface="+mj-cs"/>
              </a:rPr>
              <a:t/>
            </a:r>
            <a:br>
              <a:rPr kumimoji="0" lang="zh-TW" altLang="en-US" sz="3300" kern="0" dirty="0">
                <a:solidFill>
                  <a:srgbClr val="FF6600"/>
                </a:solidFill>
                <a:latin typeface="+mj-lt"/>
                <a:ea typeface="+mj-ea"/>
                <a:cs typeface="+mj-cs"/>
              </a:rPr>
            </a:br>
            <a:r>
              <a:rPr kumimoji="0" lang="zh-TW" altLang="en-US" sz="3300" dirty="0">
                <a:solidFill>
                  <a:srgbClr val="FF6600"/>
                </a:solidFill>
                <a:latin typeface="+mj-lt"/>
                <a:ea typeface="+mj-ea"/>
              </a:rPr>
              <a:t/>
            </a:r>
            <a:br>
              <a:rPr kumimoji="0" lang="zh-TW" altLang="en-US" sz="3300" dirty="0">
                <a:solidFill>
                  <a:srgbClr val="FF6600"/>
                </a:solidFill>
                <a:latin typeface="+mj-lt"/>
                <a:ea typeface="+mj-ea"/>
              </a:rPr>
            </a:br>
            <a:endParaRPr kumimoji="0" lang="zh-TW" altLang="en-US" sz="3300" dirty="0">
              <a:solidFill>
                <a:srgbClr val="FF6600"/>
              </a:solidFill>
              <a:latin typeface="+mj-lt"/>
              <a:ea typeface="+mj-ea"/>
            </a:endParaRPr>
          </a:p>
        </p:txBody>
      </p:sp>
    </p:spTree>
  </p:cSld>
  <p:clrMapOvr>
    <a:masterClrMapping/>
  </p:clrMapOvr>
  <p:transition>
    <p:blinds/>
    <p:sndAc>
      <p:stSnd>
        <p:snd r:embed="rId3" name="CAMERA.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管理規則修正重點</a:t>
            </a:r>
            <a:endParaRPr lang="zh-TW" altLang="en-US" dirty="0"/>
          </a:p>
        </p:txBody>
      </p:sp>
      <p:sp>
        <p:nvSpPr>
          <p:cNvPr id="6" name="內容版面配置區 2"/>
          <p:cNvSpPr>
            <a:spLocks noGrp="1"/>
          </p:cNvSpPr>
          <p:nvPr>
            <p:ph idx="1"/>
          </p:nvPr>
        </p:nvSpPr>
        <p:spPr>
          <a:xfrm>
            <a:off x="500034" y="1071546"/>
            <a:ext cx="8286808" cy="5572164"/>
          </a:xfrm>
        </p:spPr>
        <p:txBody>
          <a:bodyPr/>
          <a:lstStyle/>
          <a:p>
            <a:r>
              <a:rPr lang="zh-TW" altLang="en-US" sz="2400" dirty="0" smtClean="0">
                <a:solidFill>
                  <a:srgbClr val="0000FF"/>
                </a:solidFill>
              </a:rPr>
              <a:t>調整立法方式</a:t>
            </a:r>
            <a:r>
              <a:rPr lang="en-US" altLang="zh-TW" sz="2400" dirty="0" smtClean="0">
                <a:solidFill>
                  <a:srgbClr val="0000FF"/>
                </a:solidFill>
              </a:rPr>
              <a:t>—</a:t>
            </a:r>
            <a:r>
              <a:rPr lang="zh-TW" altLang="en-US" sz="2400" dirty="0" smtClean="0">
                <a:solidFill>
                  <a:srgbClr val="0000FF"/>
                </a:solidFill>
              </a:rPr>
              <a:t>配合</a:t>
            </a:r>
            <a:r>
              <a:rPr lang="zh-TW" altLang="en-US" sz="2400" dirty="0" smtClean="0">
                <a:solidFill>
                  <a:srgbClr val="0000FF"/>
                </a:solidFill>
                <a:latin typeface="+mj-lt"/>
              </a:rPr>
              <a:t>本業務採分階段開放經營特許</a:t>
            </a:r>
            <a:endParaRPr lang="en-US" altLang="zh-TW" sz="2400" dirty="0" smtClean="0">
              <a:solidFill>
                <a:srgbClr val="0000FF"/>
              </a:solidFill>
              <a:latin typeface="+mj-lt"/>
            </a:endParaRPr>
          </a:p>
          <a:p>
            <a:pPr lvl="1"/>
            <a:r>
              <a:rPr lang="zh-TW" altLang="en-US" sz="2000" dirty="0" smtClean="0">
                <a:solidFill>
                  <a:srgbClr val="0000FF"/>
                </a:solidFill>
                <a:latin typeface="+mj-lt"/>
              </a:rPr>
              <a:t>依</a:t>
            </a:r>
            <a:r>
              <a:rPr lang="zh-TW" altLang="en-US" sz="2000" u="sng" dirty="0" smtClean="0">
                <a:solidFill>
                  <a:srgbClr val="0000FF"/>
                </a:solidFill>
                <a:latin typeface="+mj-lt"/>
              </a:rPr>
              <a:t>開放年度</a:t>
            </a:r>
            <a:r>
              <a:rPr lang="zh-TW" altLang="en-US" sz="2000" dirty="0" smtClean="0">
                <a:solidFill>
                  <a:srgbClr val="0000FF"/>
                </a:solidFill>
                <a:latin typeface="+mj-lt"/>
              </a:rPr>
              <a:t>分別規範業務特許申請人、經營者之責任義務</a:t>
            </a:r>
            <a:endParaRPr lang="en-US" altLang="zh-TW" sz="2000" dirty="0" smtClean="0">
              <a:solidFill>
                <a:srgbClr val="0000FF"/>
              </a:solidFill>
              <a:latin typeface="+mj-lt"/>
            </a:endParaRPr>
          </a:p>
          <a:p>
            <a:pPr lvl="2"/>
            <a:r>
              <a:rPr lang="zh-TW" altLang="en-US" dirty="0" smtClean="0">
                <a:solidFill>
                  <a:srgbClr val="0000FF"/>
                </a:solidFill>
                <a:latin typeface="+mj-lt"/>
              </a:rPr>
              <a:t>多次業務特許執照合併登載、</a:t>
            </a:r>
            <a:r>
              <a:rPr lang="en-US" altLang="zh-TW" dirty="0" smtClean="0">
                <a:solidFill>
                  <a:srgbClr val="0000FF"/>
                </a:solidFill>
                <a:latin typeface="+mj-lt"/>
              </a:rPr>
              <a:t>1</a:t>
            </a:r>
            <a:r>
              <a:rPr lang="zh-TW" altLang="en-US" dirty="0" smtClean="0">
                <a:solidFill>
                  <a:srgbClr val="0000FF"/>
                </a:solidFill>
                <a:latin typeface="+mj-lt"/>
              </a:rPr>
              <a:t>份事業計畫書</a:t>
            </a:r>
            <a:endParaRPr lang="en-US" altLang="zh-TW" dirty="0" smtClean="0">
              <a:solidFill>
                <a:srgbClr val="0000FF"/>
              </a:solidFill>
              <a:latin typeface="+mj-lt"/>
            </a:endParaRPr>
          </a:p>
          <a:p>
            <a:pPr lvl="2"/>
            <a:r>
              <a:rPr lang="zh-TW" altLang="en-US" dirty="0" smtClean="0">
                <a:solidFill>
                  <a:srgbClr val="0000FF"/>
                </a:solidFill>
                <a:latin typeface="+mj-lt"/>
              </a:rPr>
              <a:t>同一申請人及聯合申請人：規範同年度</a:t>
            </a:r>
            <a:r>
              <a:rPr lang="en-US" altLang="zh-TW" dirty="0" smtClean="0">
                <a:solidFill>
                  <a:srgbClr val="0000FF"/>
                </a:solidFill>
                <a:latin typeface="+mj-lt"/>
              </a:rPr>
              <a:t>(</a:t>
            </a:r>
            <a:r>
              <a:rPr lang="zh-TW" altLang="en-US" dirty="0" smtClean="0">
                <a:solidFill>
                  <a:srgbClr val="0000FF"/>
                </a:solidFill>
                <a:latin typeface="+mj-lt"/>
              </a:rPr>
              <a:t>同次</a:t>
            </a:r>
            <a:r>
              <a:rPr lang="en-US" altLang="zh-TW" dirty="0" smtClean="0">
                <a:solidFill>
                  <a:srgbClr val="0000FF"/>
                </a:solidFill>
                <a:latin typeface="+mj-lt"/>
              </a:rPr>
              <a:t>)</a:t>
            </a:r>
            <a:r>
              <a:rPr lang="zh-TW" altLang="en-US" dirty="0" smtClean="0">
                <a:solidFill>
                  <a:srgbClr val="0000FF"/>
                </a:solidFill>
                <a:latin typeface="+mj-lt"/>
              </a:rPr>
              <a:t>之申請人間關係</a:t>
            </a:r>
            <a:endParaRPr lang="en-US" altLang="zh-TW" dirty="0" smtClean="0">
              <a:solidFill>
                <a:srgbClr val="0000FF"/>
              </a:solidFill>
              <a:latin typeface="+mj-lt"/>
            </a:endParaRPr>
          </a:p>
          <a:p>
            <a:pPr lvl="2"/>
            <a:r>
              <a:rPr lang="zh-TW" altLang="en-US" dirty="0" smtClean="0">
                <a:solidFill>
                  <a:srgbClr val="0000FF"/>
                </a:solidFill>
              </a:rPr>
              <a:t>已為行動寬頻業務之經營者相關申請程序</a:t>
            </a:r>
            <a:endParaRPr lang="en-US" altLang="zh-TW" dirty="0" smtClean="0">
              <a:solidFill>
                <a:srgbClr val="0000FF"/>
              </a:solidFill>
            </a:endParaRPr>
          </a:p>
          <a:p>
            <a:pPr lvl="2"/>
            <a:r>
              <a:rPr lang="zh-TW" altLang="en-US" dirty="0" smtClean="0">
                <a:solidFill>
                  <a:srgbClr val="0000FF"/>
                </a:solidFill>
                <a:latin typeface="+mj-lt"/>
              </a:rPr>
              <a:t>通則性規定：繳納得標金及開始頻率使用費時點</a:t>
            </a:r>
            <a:endParaRPr lang="en-US" altLang="zh-TW" dirty="0" smtClean="0">
              <a:solidFill>
                <a:srgbClr val="0000FF"/>
              </a:solidFill>
              <a:latin typeface="+mj-lt"/>
            </a:endParaRPr>
          </a:p>
          <a:p>
            <a:r>
              <a:rPr lang="zh-TW" altLang="en-US" sz="2400" dirty="0" smtClean="0">
                <a:solidFill>
                  <a:srgbClr val="0000FF"/>
                </a:solidFill>
                <a:latin typeface="+mj-lt"/>
              </a:rPr>
              <a:t>修正</a:t>
            </a:r>
            <a:r>
              <a:rPr lang="en-US" altLang="zh-TW" sz="2400" dirty="0" smtClean="0">
                <a:solidFill>
                  <a:srgbClr val="0000FF"/>
                </a:solidFill>
                <a:latin typeface="+mj-lt"/>
              </a:rPr>
              <a:t>(</a:t>
            </a:r>
            <a:r>
              <a:rPr lang="zh-TW" altLang="en-US" sz="2400" dirty="0" smtClean="0">
                <a:solidFill>
                  <a:srgbClr val="0000FF"/>
                </a:solidFill>
                <a:latin typeface="+mj-lt"/>
              </a:rPr>
              <a:t>調整</a:t>
            </a:r>
            <a:r>
              <a:rPr lang="en-US" altLang="zh-TW" sz="2400" dirty="0" smtClean="0">
                <a:solidFill>
                  <a:srgbClr val="0000FF"/>
                </a:solidFill>
                <a:latin typeface="+mj-lt"/>
              </a:rPr>
              <a:t>)</a:t>
            </a:r>
            <a:r>
              <a:rPr lang="zh-TW" altLang="en-US" sz="2400" dirty="0" smtClean="0">
                <a:solidFill>
                  <a:srgbClr val="0000FF"/>
                </a:solidFill>
                <a:latin typeface="+mj-lt"/>
              </a:rPr>
              <a:t>規定</a:t>
            </a:r>
            <a:endParaRPr lang="en-US" altLang="zh-TW" sz="2400" dirty="0" smtClean="0">
              <a:solidFill>
                <a:srgbClr val="0000FF"/>
              </a:solidFill>
              <a:latin typeface="+mj-lt"/>
            </a:endParaRPr>
          </a:p>
          <a:p>
            <a:pPr lvl="1"/>
            <a:r>
              <a:rPr lang="zh-TW" altLang="en-US" sz="2000" dirty="0" smtClean="0">
                <a:solidFill>
                  <a:srgbClr val="0000FF"/>
                </a:solidFill>
                <a:latin typeface="+mj-lt"/>
              </a:rPr>
              <a:t>頻率使用權轉讓申請程序、頻寬、轉讓不限「標得」規定</a:t>
            </a:r>
            <a:endParaRPr lang="en-US" altLang="zh-TW" sz="2000" dirty="0" smtClean="0">
              <a:solidFill>
                <a:srgbClr val="0000FF"/>
              </a:solidFill>
              <a:latin typeface="+mj-lt"/>
            </a:endParaRPr>
          </a:p>
          <a:p>
            <a:pPr lvl="1"/>
            <a:r>
              <a:rPr lang="zh-TW" altLang="en-US" sz="2000" dirty="0" smtClean="0">
                <a:solidFill>
                  <a:srgbClr val="0000FF"/>
                </a:solidFill>
                <a:latin typeface="+mj-lt"/>
              </a:rPr>
              <a:t>競價連線方式</a:t>
            </a:r>
            <a:endParaRPr lang="en-US" altLang="zh-TW" sz="2000" dirty="0" smtClean="0">
              <a:solidFill>
                <a:srgbClr val="0000FF"/>
              </a:solidFill>
              <a:latin typeface="+mj-lt"/>
            </a:endParaRPr>
          </a:p>
          <a:p>
            <a:pPr lvl="1"/>
            <a:r>
              <a:rPr lang="zh-TW" altLang="en-US" sz="2000" dirty="0" smtClean="0">
                <a:solidFill>
                  <a:srgbClr val="0000FF"/>
                </a:solidFill>
                <a:latin typeface="+mj-lt"/>
              </a:rPr>
              <a:t>偏鄉建置義務</a:t>
            </a:r>
            <a:endParaRPr lang="en-US" altLang="zh-TW" sz="2000" dirty="0" smtClean="0">
              <a:solidFill>
                <a:srgbClr val="0000FF"/>
              </a:solidFill>
              <a:latin typeface="+mj-lt"/>
            </a:endParaRPr>
          </a:p>
          <a:p>
            <a:r>
              <a:rPr lang="zh-TW" altLang="en-US" sz="2400" dirty="0" smtClean="0">
                <a:solidFill>
                  <a:srgbClr val="0000FF"/>
                </a:solidFill>
                <a:latin typeface="+mj-lt"/>
              </a:rPr>
              <a:t>新增規定</a:t>
            </a:r>
            <a:endParaRPr lang="en-US" altLang="zh-TW" sz="2400" dirty="0" smtClean="0">
              <a:solidFill>
                <a:srgbClr val="0000FF"/>
              </a:solidFill>
              <a:latin typeface="+mj-lt"/>
            </a:endParaRPr>
          </a:p>
          <a:p>
            <a:pPr lvl="1"/>
            <a:r>
              <a:rPr lang="zh-TW" altLang="en-US" sz="1800" dirty="0" smtClean="0">
                <a:solidFill>
                  <a:srgbClr val="0000FF"/>
                </a:solidFill>
                <a:latin typeface="+mj-lt"/>
              </a:rPr>
              <a:t>閉鎖期、</a:t>
            </a:r>
            <a:r>
              <a:rPr lang="zh-TW" altLang="en-US" sz="1800" dirty="0" smtClean="0">
                <a:solidFill>
                  <a:srgbClr val="0000FF"/>
                </a:solidFill>
              </a:rPr>
              <a:t>干擾處理原則</a:t>
            </a:r>
            <a:endParaRPr lang="en-US" altLang="zh-TW" sz="1800" dirty="0" smtClean="0">
              <a:solidFill>
                <a:srgbClr val="0000FF"/>
              </a:solidFill>
            </a:endParaRPr>
          </a:p>
          <a:p>
            <a:pPr lvl="1"/>
            <a:r>
              <a:rPr lang="zh-TW" altLang="en-US" sz="1800" dirty="0" smtClean="0">
                <a:solidFill>
                  <a:srgbClr val="0000FF"/>
                </a:solidFill>
              </a:rPr>
              <a:t>申請核配總頻寬規定</a:t>
            </a:r>
            <a:endParaRPr lang="en-US" altLang="zh-TW" sz="1800" dirty="0" smtClean="0">
              <a:solidFill>
                <a:srgbClr val="0000FF"/>
              </a:solidFill>
            </a:endParaRPr>
          </a:p>
          <a:p>
            <a:pPr lvl="1"/>
            <a:r>
              <a:rPr lang="zh-TW" altLang="en-US" sz="2000" dirty="0" smtClean="0">
                <a:solidFill>
                  <a:srgbClr val="0000FF"/>
                </a:solidFill>
                <a:latin typeface="+mj-lt"/>
              </a:rPr>
              <a:t>不核准事業計畫書變更之條件</a:t>
            </a:r>
            <a:endParaRPr lang="en-US" altLang="zh-TW" sz="2000" dirty="0" smtClean="0">
              <a:solidFill>
                <a:srgbClr val="0000FF"/>
              </a:solidFill>
              <a:latin typeface="+mj-lt"/>
            </a:endParaRPr>
          </a:p>
        </p:txBody>
      </p:sp>
    </p:spTree>
  </p:cSld>
  <p:clrMapOvr>
    <a:masterClrMapping/>
  </p:clrMapOvr>
  <p:transition>
    <p:blinds/>
    <p:sndAc>
      <p:stSnd>
        <p:snd r:embed="rId3" name="CAMERA.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重要修正條文</a:t>
            </a:r>
            <a:endParaRPr lang="zh-TW" altLang="en-US" dirty="0"/>
          </a:p>
        </p:txBody>
      </p:sp>
      <p:sp>
        <p:nvSpPr>
          <p:cNvPr id="4" name="內容版面配置區 2"/>
          <p:cNvSpPr>
            <a:spLocks noGrp="1"/>
          </p:cNvSpPr>
          <p:nvPr>
            <p:ph idx="1"/>
          </p:nvPr>
        </p:nvSpPr>
        <p:spPr>
          <a:xfrm>
            <a:off x="539552" y="908720"/>
            <a:ext cx="8286808" cy="5092048"/>
          </a:xfrm>
        </p:spPr>
        <p:txBody>
          <a:bodyPr/>
          <a:lstStyle/>
          <a:p>
            <a:r>
              <a:rPr lang="zh-TW" altLang="en-US" sz="2400" dirty="0" smtClean="0">
                <a:solidFill>
                  <a:srgbClr val="0000FF"/>
                </a:solidFill>
                <a:latin typeface="+mj-lt"/>
              </a:rPr>
              <a:t>歷次開放得使用頻寬及頻率</a:t>
            </a:r>
            <a:r>
              <a:rPr lang="en-US" altLang="zh-TW" sz="2000" dirty="0" smtClean="0">
                <a:solidFill>
                  <a:srgbClr val="0000FF"/>
                </a:solidFill>
                <a:latin typeface="+mj-lt"/>
              </a:rPr>
              <a:t>(</a:t>
            </a:r>
            <a:r>
              <a:rPr lang="zh-TW" altLang="en-US" sz="2000" dirty="0" smtClean="0">
                <a:solidFill>
                  <a:srgbClr val="0000FF"/>
                </a:solidFill>
                <a:latin typeface="+mj-lt"/>
              </a:rPr>
              <a:t>第</a:t>
            </a:r>
            <a:r>
              <a:rPr lang="en-US" altLang="zh-TW" sz="2000" dirty="0" smtClean="0">
                <a:solidFill>
                  <a:srgbClr val="0000FF"/>
                </a:solidFill>
                <a:latin typeface="+mj-lt"/>
              </a:rPr>
              <a:t>7</a:t>
            </a:r>
            <a:r>
              <a:rPr lang="zh-TW" altLang="en-US" sz="2000" dirty="0" smtClean="0">
                <a:solidFill>
                  <a:srgbClr val="0000FF"/>
                </a:solidFill>
                <a:latin typeface="+mj-lt"/>
              </a:rPr>
              <a:t>條</a:t>
            </a:r>
            <a:r>
              <a:rPr lang="en-US" altLang="zh-TW" sz="2000" dirty="0" smtClean="0">
                <a:solidFill>
                  <a:srgbClr val="0000FF"/>
                </a:solidFill>
                <a:latin typeface="+mj-lt"/>
              </a:rPr>
              <a:t>)</a:t>
            </a:r>
            <a:r>
              <a:rPr lang="zh-TW" altLang="en-US" sz="2400" dirty="0" smtClean="0">
                <a:solidFill>
                  <a:srgbClr val="0000FF"/>
                </a:solidFill>
                <a:latin typeface="+mj-lt"/>
              </a:rPr>
              <a:t>。</a:t>
            </a:r>
            <a:endParaRPr lang="en-US" altLang="zh-TW" sz="2400" dirty="0" smtClean="0">
              <a:solidFill>
                <a:srgbClr val="0000FF"/>
              </a:solidFill>
              <a:latin typeface="+mj-lt"/>
            </a:endParaRPr>
          </a:p>
          <a:p>
            <a:r>
              <a:rPr lang="zh-TW" altLang="en-US" sz="2400" dirty="0" smtClean="0">
                <a:solidFill>
                  <a:srgbClr val="0000FF"/>
                </a:solidFill>
                <a:latin typeface="+mj-lt"/>
              </a:rPr>
              <a:t>同一申請人、聯合申請人之規定與解除</a:t>
            </a:r>
            <a:r>
              <a:rPr lang="en-US" altLang="zh-TW" sz="2000" dirty="0" smtClean="0">
                <a:solidFill>
                  <a:srgbClr val="0000FF"/>
                </a:solidFill>
                <a:latin typeface="+mj-lt"/>
              </a:rPr>
              <a:t>(</a:t>
            </a:r>
            <a:r>
              <a:rPr lang="zh-TW" altLang="en-US" sz="2000" dirty="0" smtClean="0">
                <a:solidFill>
                  <a:srgbClr val="0000FF"/>
                </a:solidFill>
                <a:latin typeface="+mj-lt"/>
              </a:rPr>
              <a:t>第</a:t>
            </a:r>
            <a:r>
              <a:rPr lang="en-US" altLang="zh-TW" sz="2000" dirty="0" smtClean="0">
                <a:solidFill>
                  <a:srgbClr val="0000FF"/>
                </a:solidFill>
                <a:latin typeface="+mj-lt"/>
              </a:rPr>
              <a:t>9</a:t>
            </a:r>
            <a:r>
              <a:rPr lang="zh-TW" altLang="en-US" sz="2000" dirty="0" smtClean="0">
                <a:solidFill>
                  <a:srgbClr val="0000FF"/>
                </a:solidFill>
                <a:latin typeface="+mj-lt"/>
              </a:rPr>
              <a:t>、</a:t>
            </a:r>
            <a:r>
              <a:rPr lang="en-US" altLang="zh-TW" sz="2000" dirty="0" smtClean="0">
                <a:solidFill>
                  <a:srgbClr val="0000FF"/>
                </a:solidFill>
                <a:latin typeface="+mj-lt"/>
              </a:rPr>
              <a:t>10</a:t>
            </a:r>
            <a:r>
              <a:rPr lang="zh-TW" altLang="en-US" sz="2000" dirty="0" smtClean="0">
                <a:solidFill>
                  <a:srgbClr val="0000FF"/>
                </a:solidFill>
                <a:latin typeface="+mj-lt"/>
              </a:rPr>
              <a:t>條</a:t>
            </a:r>
            <a:r>
              <a:rPr lang="en-US" altLang="zh-TW" sz="2000" dirty="0" smtClean="0">
                <a:solidFill>
                  <a:srgbClr val="0000FF"/>
                </a:solidFill>
                <a:latin typeface="+mj-lt"/>
              </a:rPr>
              <a:t>)</a:t>
            </a:r>
            <a:r>
              <a:rPr lang="zh-TW" altLang="en-US" sz="2400" dirty="0" smtClean="0">
                <a:solidFill>
                  <a:srgbClr val="0000FF"/>
                </a:solidFill>
                <a:latin typeface="+mj-lt"/>
              </a:rPr>
              <a:t>。</a:t>
            </a:r>
            <a:endParaRPr lang="en-US" altLang="zh-TW" sz="2400" dirty="0" smtClean="0">
              <a:solidFill>
                <a:srgbClr val="0000FF"/>
              </a:solidFill>
              <a:latin typeface="+mj-lt"/>
            </a:endParaRPr>
          </a:p>
          <a:p>
            <a:r>
              <a:rPr lang="zh-TW" altLang="en-US" sz="2400" dirty="0" smtClean="0">
                <a:solidFill>
                  <a:srgbClr val="0000FF"/>
                </a:solidFill>
                <a:latin typeface="+mj-lt"/>
              </a:rPr>
              <a:t>申配頻譜總頻寬、</a:t>
            </a:r>
            <a:r>
              <a:rPr lang="en-US" altLang="zh-TW" sz="2400" dirty="0" smtClean="0">
                <a:solidFill>
                  <a:srgbClr val="0000FF"/>
                </a:solidFill>
                <a:latin typeface="+mj-lt"/>
              </a:rPr>
              <a:t>1GHz</a:t>
            </a:r>
            <a:r>
              <a:rPr lang="zh-TW" altLang="en-US" sz="2400" dirty="0" smtClean="0">
                <a:solidFill>
                  <a:srgbClr val="0000FF"/>
                </a:solidFill>
                <a:latin typeface="+mj-lt"/>
              </a:rPr>
              <a:t>以下總頻寬規定</a:t>
            </a:r>
            <a:r>
              <a:rPr lang="en-US" altLang="zh-TW" sz="2000" dirty="0" smtClean="0">
                <a:solidFill>
                  <a:srgbClr val="0000FF"/>
                </a:solidFill>
                <a:latin typeface="+mj-lt"/>
              </a:rPr>
              <a:t>(</a:t>
            </a:r>
            <a:r>
              <a:rPr lang="zh-TW" altLang="en-US" sz="2000" dirty="0" smtClean="0">
                <a:solidFill>
                  <a:srgbClr val="0000FF"/>
                </a:solidFill>
                <a:latin typeface="+mj-lt"/>
              </a:rPr>
              <a:t>第</a:t>
            </a:r>
            <a:r>
              <a:rPr lang="en-US" altLang="zh-TW" sz="2000" dirty="0" smtClean="0">
                <a:solidFill>
                  <a:srgbClr val="0000FF"/>
                </a:solidFill>
                <a:latin typeface="+mj-lt"/>
              </a:rPr>
              <a:t>18</a:t>
            </a:r>
            <a:r>
              <a:rPr lang="zh-TW" altLang="en-US" sz="2000" dirty="0" smtClean="0">
                <a:solidFill>
                  <a:srgbClr val="0000FF"/>
                </a:solidFill>
                <a:latin typeface="+mj-lt"/>
              </a:rPr>
              <a:t>條</a:t>
            </a:r>
            <a:r>
              <a:rPr lang="en-US" altLang="zh-TW" sz="2000" dirty="0" smtClean="0">
                <a:solidFill>
                  <a:srgbClr val="0000FF"/>
                </a:solidFill>
                <a:latin typeface="+mj-lt"/>
              </a:rPr>
              <a:t>)</a:t>
            </a:r>
            <a:r>
              <a:rPr lang="zh-TW" altLang="en-US" sz="2400" dirty="0" smtClean="0">
                <a:solidFill>
                  <a:srgbClr val="0000FF"/>
                </a:solidFill>
                <a:latin typeface="+mj-lt"/>
              </a:rPr>
              <a:t>。</a:t>
            </a:r>
            <a:endParaRPr lang="en-US" altLang="zh-TW" sz="2400" dirty="0" smtClean="0">
              <a:solidFill>
                <a:srgbClr val="0000FF"/>
              </a:solidFill>
              <a:latin typeface="+mj-lt"/>
            </a:endParaRPr>
          </a:p>
          <a:p>
            <a:r>
              <a:rPr lang="zh-TW" altLang="en-US" sz="2400" dirty="0" smtClean="0">
                <a:solidFill>
                  <a:srgbClr val="0000FF"/>
                </a:solidFill>
                <a:latin typeface="+mj-lt"/>
              </a:rPr>
              <a:t>競價</a:t>
            </a:r>
            <a:r>
              <a:rPr lang="zh-TW" altLang="en-US" sz="2400" dirty="0" smtClean="0">
                <a:solidFill>
                  <a:srgbClr val="0000FF"/>
                </a:solidFill>
              </a:rPr>
              <a:t>規則</a:t>
            </a:r>
            <a:r>
              <a:rPr lang="zh-TW" altLang="en-US" sz="2400" dirty="0" smtClean="0">
                <a:solidFill>
                  <a:srgbClr val="0000FF"/>
                </a:solidFill>
                <a:latin typeface="+mj-lt"/>
              </a:rPr>
              <a:t>同</a:t>
            </a:r>
            <a:r>
              <a:rPr lang="en-US" altLang="zh-TW" sz="2400" dirty="0" smtClean="0">
                <a:solidFill>
                  <a:srgbClr val="0000FF"/>
                </a:solidFill>
                <a:latin typeface="+mj-lt"/>
              </a:rPr>
              <a:t>102</a:t>
            </a:r>
            <a:r>
              <a:rPr lang="zh-TW" altLang="en-US" sz="2400" dirty="0" smtClean="0">
                <a:solidFill>
                  <a:srgbClr val="0000FF"/>
                </a:solidFill>
                <a:latin typeface="+mj-lt"/>
              </a:rPr>
              <a:t>年方式、採遠端連線競價</a:t>
            </a:r>
            <a:r>
              <a:rPr lang="en-US" altLang="zh-TW" sz="2000" dirty="0" smtClean="0">
                <a:solidFill>
                  <a:srgbClr val="0000FF"/>
                </a:solidFill>
                <a:latin typeface="+mj-lt"/>
              </a:rPr>
              <a:t>(</a:t>
            </a:r>
            <a:r>
              <a:rPr lang="zh-TW" altLang="en-US" sz="2000" dirty="0" smtClean="0">
                <a:solidFill>
                  <a:srgbClr val="0000FF"/>
                </a:solidFill>
                <a:latin typeface="+mj-lt"/>
              </a:rPr>
              <a:t>第</a:t>
            </a:r>
            <a:r>
              <a:rPr lang="en-US" altLang="zh-TW" sz="2000" dirty="0" smtClean="0">
                <a:solidFill>
                  <a:srgbClr val="0000FF"/>
                </a:solidFill>
                <a:latin typeface="+mj-lt"/>
              </a:rPr>
              <a:t>21</a:t>
            </a:r>
            <a:r>
              <a:rPr lang="zh-TW" altLang="en-US" sz="2000" dirty="0" smtClean="0">
                <a:solidFill>
                  <a:srgbClr val="0000FF"/>
                </a:solidFill>
                <a:latin typeface="+mj-lt"/>
              </a:rPr>
              <a:t>～</a:t>
            </a:r>
            <a:r>
              <a:rPr lang="en-US" altLang="zh-TW" sz="2000" dirty="0" smtClean="0">
                <a:solidFill>
                  <a:srgbClr val="0000FF"/>
                </a:solidFill>
                <a:latin typeface="+mj-lt"/>
              </a:rPr>
              <a:t>23</a:t>
            </a:r>
            <a:r>
              <a:rPr lang="zh-TW" altLang="en-US" sz="2000" dirty="0" smtClean="0">
                <a:solidFill>
                  <a:srgbClr val="0000FF"/>
                </a:solidFill>
                <a:latin typeface="+mj-lt"/>
              </a:rPr>
              <a:t>、</a:t>
            </a:r>
            <a:r>
              <a:rPr lang="en-US" altLang="zh-TW" sz="2000" dirty="0" smtClean="0">
                <a:solidFill>
                  <a:srgbClr val="0000FF"/>
                </a:solidFill>
                <a:latin typeface="+mj-lt"/>
              </a:rPr>
              <a:t>26</a:t>
            </a:r>
            <a:r>
              <a:rPr lang="zh-TW" altLang="en-US" sz="2000" dirty="0" smtClean="0">
                <a:solidFill>
                  <a:srgbClr val="0000FF"/>
                </a:solidFill>
                <a:latin typeface="+mj-lt"/>
              </a:rPr>
              <a:t>之</a:t>
            </a:r>
            <a:r>
              <a:rPr lang="en-US" altLang="zh-TW" sz="2000" dirty="0" smtClean="0">
                <a:solidFill>
                  <a:srgbClr val="0000FF"/>
                </a:solidFill>
                <a:latin typeface="+mj-lt"/>
              </a:rPr>
              <a:t>1</a:t>
            </a:r>
            <a:r>
              <a:rPr lang="zh-TW" altLang="en-US" sz="2000" dirty="0" smtClean="0">
                <a:solidFill>
                  <a:srgbClr val="0000FF"/>
                </a:solidFill>
                <a:latin typeface="+mj-lt"/>
              </a:rPr>
              <a:t>條</a:t>
            </a:r>
            <a:r>
              <a:rPr lang="en-US" altLang="zh-TW" sz="2000" dirty="0" smtClean="0">
                <a:solidFill>
                  <a:srgbClr val="0000FF"/>
                </a:solidFill>
                <a:latin typeface="+mj-lt"/>
              </a:rPr>
              <a:t>) </a:t>
            </a:r>
          </a:p>
          <a:p>
            <a:r>
              <a:rPr lang="zh-TW" altLang="en-US" sz="2400" dirty="0" smtClean="0">
                <a:solidFill>
                  <a:srgbClr val="0000FF"/>
                </a:solidFill>
                <a:latin typeface="+mj-lt"/>
              </a:rPr>
              <a:t>籌設同意書效期及既有</a:t>
            </a:r>
            <a:r>
              <a:rPr lang="en-US" altLang="zh-TW" sz="2400" dirty="0" smtClean="0">
                <a:solidFill>
                  <a:srgbClr val="0000FF"/>
                </a:solidFill>
                <a:latin typeface="+mj-lt"/>
              </a:rPr>
              <a:t>4G</a:t>
            </a:r>
            <a:r>
              <a:rPr lang="zh-TW" altLang="en-US" sz="2400" dirty="0" smtClean="0">
                <a:solidFill>
                  <a:srgbClr val="0000FF"/>
                </a:solidFill>
                <a:latin typeface="+mj-lt"/>
              </a:rPr>
              <a:t>業者規定</a:t>
            </a:r>
            <a:r>
              <a:rPr lang="en-US" altLang="zh-TW" sz="2000" dirty="0" smtClean="0">
                <a:solidFill>
                  <a:srgbClr val="0000FF"/>
                </a:solidFill>
                <a:latin typeface="+mj-lt"/>
              </a:rPr>
              <a:t>(</a:t>
            </a:r>
            <a:r>
              <a:rPr lang="zh-TW" altLang="en-US" sz="2000" dirty="0" smtClean="0">
                <a:solidFill>
                  <a:srgbClr val="0000FF"/>
                </a:solidFill>
                <a:latin typeface="+mj-lt"/>
              </a:rPr>
              <a:t>第</a:t>
            </a:r>
            <a:r>
              <a:rPr lang="en-US" altLang="zh-TW" sz="2000" dirty="0" smtClean="0">
                <a:solidFill>
                  <a:srgbClr val="0000FF"/>
                </a:solidFill>
                <a:latin typeface="+mj-lt"/>
              </a:rPr>
              <a:t>40</a:t>
            </a:r>
            <a:r>
              <a:rPr lang="zh-TW" altLang="en-US" sz="2000" dirty="0" smtClean="0">
                <a:solidFill>
                  <a:srgbClr val="0000FF"/>
                </a:solidFill>
                <a:latin typeface="+mj-lt"/>
              </a:rPr>
              <a:t>條</a:t>
            </a:r>
            <a:r>
              <a:rPr lang="en-US" altLang="zh-TW" sz="2000" dirty="0" smtClean="0">
                <a:solidFill>
                  <a:srgbClr val="0000FF"/>
                </a:solidFill>
                <a:latin typeface="+mj-lt"/>
              </a:rPr>
              <a:t>) </a:t>
            </a:r>
            <a:r>
              <a:rPr lang="zh-TW" altLang="en-US" sz="2400" dirty="0" smtClean="0">
                <a:solidFill>
                  <a:srgbClr val="0000FF"/>
                </a:solidFill>
                <a:latin typeface="+mj-lt"/>
              </a:rPr>
              <a:t>。</a:t>
            </a:r>
            <a:endParaRPr lang="en-US" altLang="zh-TW" sz="2400" dirty="0" smtClean="0">
              <a:solidFill>
                <a:srgbClr val="0000FF"/>
              </a:solidFill>
              <a:latin typeface="+mj-lt"/>
            </a:endParaRPr>
          </a:p>
          <a:p>
            <a:r>
              <a:rPr lang="zh-TW" altLang="en-US" sz="2400" dirty="0" smtClean="0">
                <a:solidFill>
                  <a:srgbClr val="0000FF"/>
                </a:solidFill>
                <a:latin typeface="+mj-lt"/>
              </a:rPr>
              <a:t>偏遠地區高速基地臺建設規定</a:t>
            </a:r>
            <a:r>
              <a:rPr lang="en-US" altLang="zh-TW" sz="2000" dirty="0" smtClean="0">
                <a:solidFill>
                  <a:srgbClr val="0000FF"/>
                </a:solidFill>
                <a:latin typeface="+mj-lt"/>
              </a:rPr>
              <a:t>(</a:t>
            </a:r>
            <a:r>
              <a:rPr lang="zh-TW" altLang="en-US" sz="2000" dirty="0" smtClean="0">
                <a:solidFill>
                  <a:srgbClr val="0000FF"/>
                </a:solidFill>
                <a:latin typeface="+mj-lt"/>
              </a:rPr>
              <a:t>第</a:t>
            </a:r>
            <a:r>
              <a:rPr lang="en-US" altLang="zh-TW" sz="2000" dirty="0" smtClean="0">
                <a:solidFill>
                  <a:srgbClr val="0000FF"/>
                </a:solidFill>
                <a:latin typeface="+mj-lt"/>
              </a:rPr>
              <a:t>40</a:t>
            </a:r>
            <a:r>
              <a:rPr lang="zh-TW" altLang="en-US" sz="2000" dirty="0" smtClean="0">
                <a:solidFill>
                  <a:srgbClr val="0000FF"/>
                </a:solidFill>
                <a:latin typeface="+mj-lt"/>
              </a:rPr>
              <a:t>條</a:t>
            </a:r>
            <a:r>
              <a:rPr lang="en-US" altLang="zh-TW" sz="2000" dirty="0" smtClean="0">
                <a:solidFill>
                  <a:srgbClr val="0000FF"/>
                </a:solidFill>
                <a:latin typeface="+mj-lt"/>
              </a:rPr>
              <a:t>)</a:t>
            </a:r>
            <a:r>
              <a:rPr lang="zh-TW" altLang="en-US" sz="2400" dirty="0" smtClean="0">
                <a:solidFill>
                  <a:srgbClr val="0000FF"/>
                </a:solidFill>
                <a:latin typeface="+mj-lt"/>
              </a:rPr>
              <a:t>。</a:t>
            </a:r>
            <a:endParaRPr lang="en-US" altLang="zh-TW" sz="2400" dirty="0" smtClean="0">
              <a:solidFill>
                <a:srgbClr val="0000FF"/>
              </a:solidFill>
              <a:latin typeface="+mj-lt"/>
            </a:endParaRPr>
          </a:p>
          <a:p>
            <a:r>
              <a:rPr lang="zh-TW" altLang="zh-TW" sz="2400" dirty="0" smtClean="0">
                <a:solidFill>
                  <a:srgbClr val="0000FF"/>
                </a:solidFill>
                <a:latin typeface="+mj-lt"/>
              </a:rPr>
              <a:t>經營者經公平交易委員會認定有</a:t>
            </a:r>
            <a:r>
              <a:rPr lang="zh-TW" altLang="en-US" sz="2400" dirty="0" smtClean="0">
                <a:solidFill>
                  <a:srgbClr val="0000FF"/>
                </a:solidFill>
                <a:latin typeface="+mj-lt"/>
              </a:rPr>
              <a:t>違法</a:t>
            </a:r>
            <a:r>
              <a:rPr lang="zh-TW" altLang="zh-TW" sz="2400" dirty="0" smtClean="0">
                <a:solidFill>
                  <a:srgbClr val="0000FF"/>
                </a:solidFill>
                <a:latin typeface="+mj-lt"/>
              </a:rPr>
              <a:t>結合</a:t>
            </a:r>
            <a:r>
              <a:rPr lang="zh-TW" altLang="en-US" sz="2400" dirty="0" smtClean="0">
                <a:solidFill>
                  <a:srgbClr val="0000FF"/>
                </a:solidFill>
                <a:latin typeface="+mj-lt"/>
              </a:rPr>
              <a:t>或聯合行為等情形</a:t>
            </a:r>
            <a:r>
              <a:rPr lang="zh-TW" altLang="zh-TW" sz="2400" dirty="0" smtClean="0">
                <a:solidFill>
                  <a:srgbClr val="0000FF"/>
                </a:solidFill>
                <a:latin typeface="+mj-lt"/>
              </a:rPr>
              <a:t>者，主管機關應不核准其事業計畫書之變更</a:t>
            </a:r>
            <a:r>
              <a:rPr lang="en-US" altLang="zh-TW" sz="2000" dirty="0" smtClean="0">
                <a:solidFill>
                  <a:srgbClr val="0000FF"/>
                </a:solidFill>
                <a:latin typeface="+mj-lt"/>
              </a:rPr>
              <a:t>(</a:t>
            </a:r>
            <a:r>
              <a:rPr lang="zh-TW" altLang="en-US" sz="2000" dirty="0" smtClean="0">
                <a:solidFill>
                  <a:srgbClr val="0000FF"/>
                </a:solidFill>
                <a:latin typeface="+mj-lt"/>
              </a:rPr>
              <a:t>第</a:t>
            </a:r>
            <a:r>
              <a:rPr lang="en-US" altLang="zh-TW" sz="2000" dirty="0" smtClean="0">
                <a:solidFill>
                  <a:srgbClr val="0000FF"/>
                </a:solidFill>
                <a:latin typeface="+mj-lt"/>
              </a:rPr>
              <a:t>40</a:t>
            </a:r>
            <a:r>
              <a:rPr lang="zh-TW" altLang="en-US" sz="2000" dirty="0" smtClean="0">
                <a:solidFill>
                  <a:srgbClr val="0000FF"/>
                </a:solidFill>
                <a:latin typeface="+mj-lt"/>
              </a:rPr>
              <a:t>條</a:t>
            </a:r>
            <a:r>
              <a:rPr lang="en-US" altLang="zh-TW" sz="2000" dirty="0" smtClean="0">
                <a:solidFill>
                  <a:srgbClr val="0000FF"/>
                </a:solidFill>
                <a:latin typeface="+mj-lt"/>
              </a:rPr>
              <a:t>)</a:t>
            </a:r>
            <a:r>
              <a:rPr lang="zh-TW" altLang="en-US" sz="2000" dirty="0" smtClean="0">
                <a:solidFill>
                  <a:srgbClr val="0000FF"/>
                </a:solidFill>
                <a:latin typeface="+mj-lt"/>
              </a:rPr>
              <a:t>。</a:t>
            </a:r>
            <a:endParaRPr lang="en-US" altLang="zh-TW" sz="2000" dirty="0" smtClean="0">
              <a:solidFill>
                <a:srgbClr val="0000FF"/>
              </a:solidFill>
              <a:latin typeface="+mj-lt"/>
            </a:endParaRPr>
          </a:p>
          <a:p>
            <a:r>
              <a:rPr lang="zh-TW" altLang="en-US" sz="2400" dirty="0" smtClean="0">
                <a:solidFill>
                  <a:srgbClr val="0000FF"/>
                </a:solidFill>
                <a:latin typeface="+mj-lt"/>
              </a:rPr>
              <a:t>特許執照有效期間規定</a:t>
            </a:r>
            <a:r>
              <a:rPr lang="en-US" altLang="zh-TW" sz="2000" dirty="0" smtClean="0">
                <a:solidFill>
                  <a:srgbClr val="0000FF"/>
                </a:solidFill>
                <a:latin typeface="+mj-lt"/>
              </a:rPr>
              <a:t>(</a:t>
            </a:r>
            <a:r>
              <a:rPr lang="zh-TW" altLang="en-US" sz="2000" dirty="0" smtClean="0">
                <a:solidFill>
                  <a:srgbClr val="0000FF"/>
                </a:solidFill>
                <a:latin typeface="+mj-lt"/>
              </a:rPr>
              <a:t>第</a:t>
            </a:r>
            <a:r>
              <a:rPr lang="en-US" altLang="zh-TW" sz="2000" dirty="0" smtClean="0">
                <a:solidFill>
                  <a:srgbClr val="0000FF"/>
                </a:solidFill>
                <a:latin typeface="+mj-lt"/>
              </a:rPr>
              <a:t>51</a:t>
            </a:r>
            <a:r>
              <a:rPr lang="zh-TW" altLang="en-US" sz="2000" dirty="0" smtClean="0">
                <a:solidFill>
                  <a:srgbClr val="0000FF"/>
                </a:solidFill>
                <a:latin typeface="+mj-lt"/>
              </a:rPr>
              <a:t>條</a:t>
            </a:r>
            <a:r>
              <a:rPr lang="en-US" altLang="zh-TW" sz="2000" dirty="0" smtClean="0">
                <a:solidFill>
                  <a:srgbClr val="0000FF"/>
                </a:solidFill>
                <a:latin typeface="+mj-lt"/>
              </a:rPr>
              <a:t>)</a:t>
            </a:r>
            <a:r>
              <a:rPr lang="zh-TW" altLang="en-US" sz="2400" dirty="0" smtClean="0">
                <a:solidFill>
                  <a:srgbClr val="0000FF"/>
                </a:solidFill>
                <a:latin typeface="+mj-lt"/>
              </a:rPr>
              <a:t>。</a:t>
            </a:r>
            <a:endParaRPr lang="en-US" altLang="zh-TW" sz="2400" dirty="0" smtClean="0">
              <a:solidFill>
                <a:srgbClr val="0000FF"/>
              </a:solidFill>
              <a:latin typeface="+mj-lt"/>
            </a:endParaRPr>
          </a:p>
          <a:p>
            <a:r>
              <a:rPr lang="zh-TW" altLang="en-US" sz="2400" dirty="0" smtClean="0">
                <a:solidFill>
                  <a:srgbClr val="0000FF"/>
                </a:solidFill>
                <a:latin typeface="+mj-lt"/>
              </a:rPr>
              <a:t>頻率干擾處理原則</a:t>
            </a:r>
            <a:r>
              <a:rPr lang="en-US" altLang="zh-TW" sz="2000" dirty="0" smtClean="0">
                <a:solidFill>
                  <a:srgbClr val="0000FF"/>
                </a:solidFill>
                <a:latin typeface="+mj-lt"/>
              </a:rPr>
              <a:t>(</a:t>
            </a:r>
            <a:r>
              <a:rPr lang="zh-TW" altLang="en-US" sz="2000" dirty="0" smtClean="0">
                <a:solidFill>
                  <a:srgbClr val="0000FF"/>
                </a:solidFill>
                <a:latin typeface="+mj-lt"/>
              </a:rPr>
              <a:t>第</a:t>
            </a:r>
            <a:r>
              <a:rPr lang="en-US" altLang="zh-TW" sz="2000" dirty="0" smtClean="0">
                <a:solidFill>
                  <a:srgbClr val="0000FF"/>
                </a:solidFill>
                <a:latin typeface="+mj-lt"/>
              </a:rPr>
              <a:t>57</a:t>
            </a:r>
            <a:r>
              <a:rPr lang="zh-TW" altLang="en-US" sz="2000" dirty="0" smtClean="0">
                <a:solidFill>
                  <a:srgbClr val="0000FF"/>
                </a:solidFill>
                <a:latin typeface="+mj-lt"/>
              </a:rPr>
              <a:t>之</a:t>
            </a:r>
            <a:r>
              <a:rPr lang="en-US" altLang="zh-TW" sz="2000" dirty="0" smtClean="0">
                <a:solidFill>
                  <a:srgbClr val="0000FF"/>
                </a:solidFill>
                <a:latin typeface="+mj-lt"/>
              </a:rPr>
              <a:t>1</a:t>
            </a:r>
            <a:r>
              <a:rPr lang="zh-TW" altLang="en-US" sz="2000" dirty="0" smtClean="0">
                <a:solidFill>
                  <a:srgbClr val="0000FF"/>
                </a:solidFill>
                <a:latin typeface="+mj-lt"/>
              </a:rPr>
              <a:t>條</a:t>
            </a:r>
            <a:r>
              <a:rPr lang="en-US" altLang="zh-TW" sz="2000" dirty="0" smtClean="0">
                <a:solidFill>
                  <a:srgbClr val="0000FF"/>
                </a:solidFill>
                <a:latin typeface="+mj-lt"/>
              </a:rPr>
              <a:t>)</a:t>
            </a:r>
            <a:r>
              <a:rPr lang="zh-TW" altLang="en-US" sz="2400" dirty="0" smtClean="0">
                <a:solidFill>
                  <a:srgbClr val="0000FF"/>
                </a:solidFill>
                <a:latin typeface="+mj-lt"/>
              </a:rPr>
              <a:t>。</a:t>
            </a:r>
            <a:endParaRPr lang="en-US" altLang="zh-TW" sz="2400" dirty="0" smtClean="0">
              <a:solidFill>
                <a:srgbClr val="0000FF"/>
              </a:solidFill>
              <a:latin typeface="+mj-lt"/>
            </a:endParaRPr>
          </a:p>
          <a:p>
            <a:r>
              <a:rPr lang="zh-TW" altLang="en-US" sz="2400" dirty="0" smtClean="0">
                <a:solidFill>
                  <a:srgbClr val="0000FF"/>
                </a:solidFill>
                <a:latin typeface="+mj-lt"/>
              </a:rPr>
              <a:t>頻率使用權轉讓</a:t>
            </a:r>
            <a:r>
              <a:rPr lang="en-US" altLang="zh-TW" sz="2000" dirty="0" smtClean="0">
                <a:solidFill>
                  <a:srgbClr val="0000FF"/>
                </a:solidFill>
                <a:latin typeface="+mj-lt"/>
              </a:rPr>
              <a:t>(</a:t>
            </a:r>
            <a:r>
              <a:rPr lang="zh-TW" altLang="en-US" sz="2000" dirty="0" smtClean="0">
                <a:solidFill>
                  <a:srgbClr val="0000FF"/>
                </a:solidFill>
                <a:latin typeface="+mj-lt"/>
              </a:rPr>
              <a:t>第</a:t>
            </a:r>
            <a:r>
              <a:rPr lang="en-US" altLang="zh-TW" sz="2000" dirty="0" smtClean="0">
                <a:solidFill>
                  <a:srgbClr val="0000FF"/>
                </a:solidFill>
                <a:latin typeface="+mj-lt"/>
              </a:rPr>
              <a:t>81 </a:t>
            </a:r>
            <a:r>
              <a:rPr lang="zh-TW" altLang="en-US" sz="2000" dirty="0" smtClean="0">
                <a:solidFill>
                  <a:srgbClr val="0000FF"/>
                </a:solidFill>
                <a:latin typeface="+mj-lt"/>
              </a:rPr>
              <a:t>～</a:t>
            </a:r>
            <a:r>
              <a:rPr lang="en-US" altLang="zh-TW" sz="2000" dirty="0" smtClean="0">
                <a:solidFill>
                  <a:srgbClr val="0000FF"/>
                </a:solidFill>
                <a:latin typeface="+mj-lt"/>
              </a:rPr>
              <a:t>83</a:t>
            </a:r>
            <a:r>
              <a:rPr lang="zh-TW" altLang="en-US" sz="2000" dirty="0" smtClean="0">
                <a:solidFill>
                  <a:srgbClr val="0000FF"/>
                </a:solidFill>
                <a:latin typeface="+mj-lt"/>
              </a:rPr>
              <a:t>條</a:t>
            </a:r>
            <a:r>
              <a:rPr lang="en-US" altLang="zh-TW" sz="2000" dirty="0" smtClean="0">
                <a:solidFill>
                  <a:srgbClr val="0000FF"/>
                </a:solidFill>
                <a:latin typeface="+mj-lt"/>
              </a:rPr>
              <a:t>)</a:t>
            </a:r>
            <a:r>
              <a:rPr lang="zh-TW" altLang="en-US" sz="2400" dirty="0" smtClean="0">
                <a:solidFill>
                  <a:srgbClr val="0000FF"/>
                </a:solidFill>
                <a:latin typeface="+mj-lt"/>
              </a:rPr>
              <a:t>。</a:t>
            </a:r>
            <a:endParaRPr lang="en-US" altLang="zh-TW" sz="2400" dirty="0" smtClean="0">
              <a:solidFill>
                <a:srgbClr val="0000FF"/>
              </a:solidFill>
              <a:latin typeface="+mj-lt"/>
            </a:endParaRPr>
          </a:p>
          <a:p>
            <a:r>
              <a:rPr lang="zh-TW" altLang="en-US" sz="2400" dirty="0" smtClean="0">
                <a:solidFill>
                  <a:srgbClr val="0000FF"/>
                </a:solidFill>
                <a:latin typeface="+mj-lt"/>
              </a:rPr>
              <a:t>無線電頻率使用費</a:t>
            </a:r>
            <a:r>
              <a:rPr lang="zh-TW" altLang="zh-TW" sz="2400" dirty="0" smtClean="0">
                <a:solidFill>
                  <a:srgbClr val="0000FF"/>
                </a:solidFill>
                <a:latin typeface="+mj-lt"/>
              </a:rPr>
              <a:t>繳納起算</a:t>
            </a:r>
            <a:r>
              <a:rPr lang="zh-TW" altLang="en-US" sz="2400" dirty="0" smtClean="0">
                <a:solidFill>
                  <a:srgbClr val="0000FF"/>
                </a:solidFill>
                <a:latin typeface="+mj-lt"/>
              </a:rPr>
              <a:t>規定</a:t>
            </a:r>
            <a:r>
              <a:rPr lang="en-US" altLang="zh-TW" sz="2000" dirty="0" smtClean="0">
                <a:solidFill>
                  <a:srgbClr val="0000FF"/>
                </a:solidFill>
                <a:latin typeface="+mj-lt"/>
              </a:rPr>
              <a:t>(</a:t>
            </a:r>
            <a:r>
              <a:rPr lang="zh-TW" altLang="en-US" sz="2000" dirty="0" smtClean="0">
                <a:solidFill>
                  <a:srgbClr val="0000FF"/>
                </a:solidFill>
                <a:latin typeface="+mj-lt"/>
              </a:rPr>
              <a:t>第</a:t>
            </a:r>
            <a:r>
              <a:rPr lang="en-US" altLang="zh-TW" sz="2000" dirty="0" smtClean="0">
                <a:solidFill>
                  <a:srgbClr val="0000FF"/>
                </a:solidFill>
                <a:latin typeface="+mj-lt"/>
              </a:rPr>
              <a:t>85</a:t>
            </a:r>
            <a:r>
              <a:rPr lang="zh-TW" altLang="en-US" sz="2000" dirty="0" smtClean="0">
                <a:solidFill>
                  <a:srgbClr val="0000FF"/>
                </a:solidFill>
                <a:latin typeface="+mj-lt"/>
              </a:rPr>
              <a:t>條</a:t>
            </a:r>
            <a:r>
              <a:rPr lang="en-US" altLang="zh-TW" sz="2000" dirty="0" smtClean="0">
                <a:solidFill>
                  <a:srgbClr val="0000FF"/>
                </a:solidFill>
                <a:latin typeface="+mj-lt"/>
              </a:rPr>
              <a:t>) </a:t>
            </a:r>
            <a:r>
              <a:rPr lang="zh-TW" altLang="en-US" sz="2400" dirty="0" smtClean="0">
                <a:solidFill>
                  <a:srgbClr val="0000FF"/>
                </a:solidFill>
                <a:latin typeface="+mj-lt"/>
              </a:rPr>
              <a:t>。</a:t>
            </a:r>
            <a:endParaRPr lang="en-US" altLang="zh-TW" sz="2400" dirty="0" smtClean="0">
              <a:solidFill>
                <a:srgbClr val="0000FF"/>
              </a:solidFill>
              <a:latin typeface="+mj-lt"/>
            </a:endParaRPr>
          </a:p>
          <a:p>
            <a:r>
              <a:rPr lang="zh-TW" altLang="en-US" sz="2400" dirty="0" smtClean="0">
                <a:solidFill>
                  <a:srgbClr val="0000FF"/>
                </a:solidFill>
                <a:latin typeface="+mj-lt"/>
              </a:rPr>
              <a:t>新增附表</a:t>
            </a:r>
            <a:r>
              <a:rPr lang="en-US" altLang="zh-TW" sz="2400" dirty="0" smtClean="0">
                <a:solidFill>
                  <a:srgbClr val="0000FF"/>
                </a:solidFill>
                <a:latin typeface="+mj-lt"/>
              </a:rPr>
              <a:t>-</a:t>
            </a:r>
            <a:r>
              <a:rPr lang="zh-TW" altLang="en-US" sz="2400" dirty="0" smtClean="0">
                <a:solidFill>
                  <a:srgbClr val="0000FF"/>
                </a:solidFill>
                <a:latin typeface="+mj-lt"/>
              </a:rPr>
              <a:t>本業務各年度釋出之頻段及頻寬。</a:t>
            </a:r>
            <a:endParaRPr lang="en-US" altLang="zh-TW" sz="2400" dirty="0" smtClean="0">
              <a:solidFill>
                <a:srgbClr val="0000FF"/>
              </a:solidFill>
              <a:latin typeface="+mj-lt"/>
            </a:endParaRPr>
          </a:p>
        </p:txBody>
      </p:sp>
    </p:spTree>
  </p:cSld>
  <p:clrMapOvr>
    <a:masterClrMapping/>
  </p:clrMapOvr>
  <p:transition>
    <p:blinds/>
    <p:sndAc>
      <p:stSnd>
        <p:snd r:embed="rId2" name="CAMERA.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a:xfrm>
            <a:off x="869950" y="116632"/>
            <a:ext cx="7231063" cy="763587"/>
          </a:xfrm>
        </p:spPr>
        <p:txBody>
          <a:bodyPr>
            <a:normAutofit/>
          </a:bodyPr>
          <a:lstStyle/>
          <a:p>
            <a:r>
              <a:rPr lang="zh-TW" altLang="en-US" sz="3100" dirty="0" smtClean="0"/>
              <a:t>同一申請人關係之規定與解除</a:t>
            </a:r>
            <a:r>
              <a:rPr lang="en-US" altLang="zh-TW" sz="1800" dirty="0" smtClean="0"/>
              <a:t>(</a:t>
            </a:r>
            <a:r>
              <a:rPr lang="zh-TW" altLang="en-US" sz="1800" dirty="0" smtClean="0"/>
              <a:t>第</a:t>
            </a:r>
            <a:r>
              <a:rPr lang="en-US" altLang="zh-TW" sz="1800" dirty="0" smtClean="0"/>
              <a:t>9</a:t>
            </a:r>
            <a:r>
              <a:rPr lang="zh-TW" altLang="en-US" sz="1800" dirty="0" smtClean="0"/>
              <a:t>條</a:t>
            </a:r>
            <a:r>
              <a:rPr lang="en-US" altLang="zh-TW" sz="1800" dirty="0" smtClean="0"/>
              <a:t>)</a:t>
            </a:r>
            <a:endParaRPr lang="zh-TW" altLang="en-US" sz="1800" dirty="0"/>
          </a:p>
        </p:txBody>
      </p:sp>
      <p:sp>
        <p:nvSpPr>
          <p:cNvPr id="5" name="文字方塊 4"/>
          <p:cNvSpPr txBox="1"/>
          <p:nvPr/>
        </p:nvSpPr>
        <p:spPr>
          <a:xfrm>
            <a:off x="755576" y="980728"/>
            <a:ext cx="7776864" cy="4739759"/>
          </a:xfrm>
          <a:prstGeom prst="rect">
            <a:avLst/>
          </a:prstGeom>
          <a:noFill/>
        </p:spPr>
        <p:txBody>
          <a:bodyPr wrap="square" rtlCol="0">
            <a:spAutoFit/>
          </a:bodyPr>
          <a:lstStyle/>
          <a:p>
            <a:pPr marL="271463" indent="-271463">
              <a:buClr>
                <a:srgbClr val="FF0000"/>
              </a:buClr>
              <a:buSzPct val="70000"/>
              <a:buFont typeface="Wingdings" pitchFamily="2" charset="2"/>
              <a:buChar char="u"/>
            </a:pPr>
            <a:r>
              <a:rPr lang="zh-TW" altLang="zh-TW" sz="2800" dirty="0" smtClean="0">
                <a:solidFill>
                  <a:srgbClr val="0000FF"/>
                </a:solidFill>
                <a:latin typeface="+mj-lt"/>
                <a:ea typeface="+mj-ea"/>
              </a:rPr>
              <a:t>不同申請人間有下列情形之一者，視為同一申請人：</a:t>
            </a:r>
            <a:endParaRPr lang="en-US" altLang="zh-TW" sz="2800" dirty="0" smtClean="0">
              <a:solidFill>
                <a:srgbClr val="0000FF"/>
              </a:solidFill>
              <a:latin typeface="+mj-lt"/>
              <a:ea typeface="+mj-ea"/>
            </a:endParaRPr>
          </a:p>
          <a:p>
            <a:pPr marL="914400" lvl="1" indent="-457200">
              <a:spcBef>
                <a:spcPts val="600"/>
              </a:spcBef>
              <a:spcAft>
                <a:spcPts val="0"/>
              </a:spcAft>
              <a:buClr>
                <a:srgbClr val="0000FF"/>
              </a:buClr>
              <a:buSzPct val="100000"/>
              <a:buFont typeface="+mj-ea"/>
              <a:buAutoNum type="ea1ChtPeriod"/>
            </a:pPr>
            <a:r>
              <a:rPr lang="zh-TW" altLang="en-US" sz="2400" dirty="0" smtClean="0">
                <a:solidFill>
                  <a:srgbClr val="0000FF"/>
                </a:solidFill>
                <a:latin typeface="+mj-lt"/>
                <a:ea typeface="+mj-ea"/>
              </a:rPr>
              <a:t>申請人持有他申請人有表決權之股份或出資額超過他申請人已發行有表決權之股份總數或資本總額半數以上。</a:t>
            </a:r>
            <a:endParaRPr lang="en-US" altLang="zh-TW" sz="2400" dirty="0" smtClean="0">
              <a:solidFill>
                <a:srgbClr val="0000FF"/>
              </a:solidFill>
              <a:latin typeface="+mj-lt"/>
              <a:ea typeface="+mj-ea"/>
            </a:endParaRPr>
          </a:p>
          <a:p>
            <a:pPr marL="914400" lvl="1" indent="-457200">
              <a:spcBef>
                <a:spcPts val="600"/>
              </a:spcBef>
              <a:spcAft>
                <a:spcPts val="0"/>
              </a:spcAft>
              <a:buClr>
                <a:srgbClr val="0000FF"/>
              </a:buClr>
              <a:buSzPct val="100000"/>
              <a:buFont typeface="+mj-ea"/>
              <a:buAutoNum type="ea1ChtPeriod"/>
            </a:pPr>
            <a:r>
              <a:rPr lang="zh-TW" altLang="en-US" sz="2400" dirty="0" smtClean="0">
                <a:solidFill>
                  <a:srgbClr val="0000FF"/>
                </a:solidFill>
                <a:latin typeface="+mj-lt"/>
                <a:ea typeface="+mj-ea"/>
              </a:rPr>
              <a:t>申請人與他申請人之董事有半數以上相同。</a:t>
            </a:r>
            <a:endParaRPr lang="en-US" altLang="zh-TW" sz="2400" dirty="0" smtClean="0">
              <a:solidFill>
                <a:srgbClr val="0000FF"/>
              </a:solidFill>
              <a:latin typeface="+mj-lt"/>
              <a:ea typeface="+mj-ea"/>
            </a:endParaRPr>
          </a:p>
          <a:p>
            <a:pPr marL="914400" lvl="1" indent="-457200">
              <a:spcBef>
                <a:spcPts val="600"/>
              </a:spcBef>
              <a:spcAft>
                <a:spcPts val="0"/>
              </a:spcAft>
              <a:buClr>
                <a:srgbClr val="0000FF"/>
              </a:buClr>
              <a:buSzPct val="100000"/>
              <a:buFont typeface="+mj-ea"/>
              <a:buAutoNum type="ea1ChtPeriod"/>
            </a:pPr>
            <a:r>
              <a:rPr lang="zh-TW" altLang="en-US" sz="2400" dirty="0" smtClean="0">
                <a:solidFill>
                  <a:srgbClr val="0000FF"/>
                </a:solidFill>
                <a:latin typeface="+mj-lt"/>
                <a:ea typeface="+mj-ea"/>
              </a:rPr>
              <a:t>申請人與他申請人之已發行有表決權之股份總數或資本總額有半數以上為相同之股東持有或出資。</a:t>
            </a:r>
            <a:endParaRPr lang="en-US" altLang="zh-TW" sz="2400" dirty="0" smtClean="0">
              <a:solidFill>
                <a:srgbClr val="0000FF"/>
              </a:solidFill>
              <a:latin typeface="+mj-lt"/>
              <a:ea typeface="+mj-ea"/>
            </a:endParaRPr>
          </a:p>
          <a:p>
            <a:pPr marL="914400" lvl="1" indent="-457200">
              <a:spcBef>
                <a:spcPts val="600"/>
              </a:spcBef>
              <a:spcAft>
                <a:spcPts val="0"/>
              </a:spcAft>
              <a:buClr>
                <a:srgbClr val="0000FF"/>
              </a:buClr>
              <a:buSzPct val="100000"/>
              <a:buFont typeface="+mj-ea"/>
              <a:buAutoNum type="ea1ChtPeriod"/>
            </a:pPr>
            <a:r>
              <a:rPr lang="zh-TW" altLang="en-US" sz="2400" dirty="0" smtClean="0">
                <a:solidFill>
                  <a:srgbClr val="0000FF"/>
                </a:solidFill>
                <a:latin typeface="+mj-lt"/>
                <a:ea typeface="+mj-ea"/>
              </a:rPr>
              <a:t>不同申請人同時為第三人之從屬公司。</a:t>
            </a:r>
            <a:endParaRPr lang="en-US" altLang="zh-TW" sz="2400" dirty="0" smtClean="0">
              <a:solidFill>
                <a:srgbClr val="0000FF"/>
              </a:solidFill>
              <a:latin typeface="+mj-lt"/>
              <a:ea typeface="+mj-ea"/>
            </a:endParaRPr>
          </a:p>
          <a:p>
            <a:pPr marL="914400" lvl="1" indent="-457200">
              <a:spcBef>
                <a:spcPts val="600"/>
              </a:spcBef>
              <a:spcAft>
                <a:spcPts val="0"/>
              </a:spcAft>
              <a:buClr>
                <a:srgbClr val="0000FF"/>
              </a:buClr>
              <a:buSzPct val="100000"/>
              <a:buFont typeface="+mj-ea"/>
              <a:buAutoNum type="ea1ChtPeriod"/>
            </a:pPr>
            <a:r>
              <a:rPr lang="zh-TW" altLang="en-US" sz="2400" dirty="0" smtClean="0">
                <a:solidFill>
                  <a:srgbClr val="0000FF"/>
                </a:solidFill>
                <a:latin typeface="+mj-lt"/>
                <a:ea typeface="+mj-ea"/>
              </a:rPr>
              <a:t>不同申請人之控制公司間有控制從屬關係。</a:t>
            </a:r>
            <a:endParaRPr lang="en-US" altLang="zh-TW" sz="2400" dirty="0" smtClean="0">
              <a:solidFill>
                <a:srgbClr val="0000FF"/>
              </a:solidFill>
              <a:latin typeface="+mj-lt"/>
              <a:ea typeface="+mj-ea"/>
            </a:endParaRPr>
          </a:p>
          <a:p>
            <a:pPr marL="914400" lvl="1" indent="-457200">
              <a:spcBef>
                <a:spcPts val="600"/>
              </a:spcBef>
              <a:spcAft>
                <a:spcPts val="0"/>
              </a:spcAft>
              <a:buClr>
                <a:srgbClr val="0000FF"/>
              </a:buClr>
              <a:buSzPct val="100000"/>
              <a:buFont typeface="+mj-ea"/>
              <a:buAutoNum type="ea1ChtPeriod"/>
            </a:pPr>
            <a:r>
              <a:rPr lang="zh-TW" altLang="zh-TW" sz="2400" dirty="0" smtClean="0">
                <a:latin typeface="+mj-lt"/>
                <a:ea typeface="+mj-ea"/>
              </a:rPr>
              <a:t>依</a:t>
            </a:r>
            <a:r>
              <a:rPr lang="zh-TW" altLang="en-US" sz="2400" dirty="0" smtClean="0">
                <a:latin typeface="+mj-lt"/>
                <a:ea typeface="+mj-ea"/>
              </a:rPr>
              <a:t>電信</a:t>
            </a:r>
            <a:r>
              <a:rPr lang="zh-TW" altLang="zh-TW" sz="2400" dirty="0" smtClean="0">
                <a:latin typeface="+mj-lt"/>
                <a:ea typeface="+mj-ea"/>
              </a:rPr>
              <a:t>法第</a:t>
            </a:r>
            <a:r>
              <a:rPr lang="en-US" altLang="zh-TW" sz="2400" dirty="0" smtClean="0">
                <a:latin typeface="+mj-lt"/>
                <a:ea typeface="+mj-ea"/>
              </a:rPr>
              <a:t>15</a:t>
            </a:r>
            <a:r>
              <a:rPr lang="zh-TW" altLang="zh-TW" sz="2400" dirty="0" smtClean="0">
                <a:latin typeface="+mj-lt"/>
                <a:ea typeface="+mj-ea"/>
              </a:rPr>
              <a:t>條第</a:t>
            </a:r>
            <a:r>
              <a:rPr lang="en-US" altLang="zh-TW" sz="2400" dirty="0" smtClean="0">
                <a:latin typeface="+mj-lt"/>
                <a:ea typeface="+mj-ea"/>
              </a:rPr>
              <a:t>3</a:t>
            </a:r>
            <a:r>
              <a:rPr lang="zh-TW" altLang="zh-TW" sz="2400" dirty="0" smtClean="0">
                <a:latin typeface="+mj-lt"/>
                <a:ea typeface="+mj-ea"/>
              </a:rPr>
              <a:t>款應向本會申請核准之合併</a:t>
            </a:r>
            <a:r>
              <a:rPr lang="zh-TW" altLang="en-US" sz="2400" dirty="0" smtClean="0">
                <a:latin typeface="+mj-lt"/>
                <a:ea typeface="+mj-ea"/>
              </a:rPr>
              <a:t>。</a:t>
            </a:r>
            <a:endParaRPr lang="en-US" altLang="zh-TW" sz="2400" dirty="0" smtClean="0">
              <a:latin typeface="+mj-lt"/>
              <a:ea typeface="+mj-ea"/>
            </a:endParaRPr>
          </a:p>
        </p:txBody>
      </p:sp>
      <p:sp>
        <p:nvSpPr>
          <p:cNvPr id="7" name="向左箭號 6"/>
          <p:cNvSpPr/>
          <p:nvPr/>
        </p:nvSpPr>
        <p:spPr bwMode="auto">
          <a:xfrm>
            <a:off x="8286776" y="5143512"/>
            <a:ext cx="642942" cy="500066"/>
          </a:xfrm>
          <a:prstGeom prst="leftArrow">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zh-TW" altLang="en-US" sz="1400" b="1" i="0" u="none" strike="noStrike" cap="none" normalizeH="0" baseline="0" dirty="0" smtClean="0">
                <a:ln>
                  <a:noFill/>
                </a:ln>
                <a:solidFill>
                  <a:schemeClr val="tx1"/>
                </a:solidFill>
                <a:effectLst/>
                <a:latin typeface="新細明體" pitchFamily="18" charset="-120"/>
                <a:ea typeface="新細明體" pitchFamily="18" charset="-120"/>
              </a:rPr>
              <a:t>新增</a:t>
            </a:r>
          </a:p>
        </p:txBody>
      </p:sp>
    </p:spTree>
  </p:cSld>
  <p:clrMapOvr>
    <a:masterClrMapping/>
  </p:clrMapOvr>
  <p:transition>
    <p:blinds/>
    <p:sndAc>
      <p:stSnd>
        <p:snd r:embed="rId2" name="CAMERA.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a:xfrm>
            <a:off x="869950" y="116632"/>
            <a:ext cx="7231063" cy="763587"/>
          </a:xfrm>
        </p:spPr>
        <p:txBody>
          <a:bodyPr>
            <a:normAutofit/>
          </a:bodyPr>
          <a:lstStyle/>
          <a:p>
            <a:r>
              <a:rPr lang="zh-TW" altLang="en-US" sz="3100" dirty="0" smtClean="0"/>
              <a:t>同一申請人關係之規定與解除</a:t>
            </a:r>
            <a:r>
              <a:rPr lang="en-US" altLang="zh-TW" sz="1800" dirty="0" smtClean="0"/>
              <a:t>(</a:t>
            </a:r>
            <a:r>
              <a:rPr lang="zh-TW" altLang="en-US" sz="1800" dirty="0" smtClean="0"/>
              <a:t>第</a:t>
            </a:r>
            <a:r>
              <a:rPr lang="en-US" altLang="zh-TW" sz="1800" dirty="0" smtClean="0"/>
              <a:t>9</a:t>
            </a:r>
            <a:r>
              <a:rPr lang="zh-TW" altLang="en-US" sz="1800" dirty="0" smtClean="0"/>
              <a:t>條</a:t>
            </a:r>
            <a:r>
              <a:rPr lang="en-US" altLang="zh-TW" sz="1800" dirty="0" smtClean="0"/>
              <a:t>)</a:t>
            </a:r>
            <a:endParaRPr lang="zh-TW" altLang="en-US" sz="1800" dirty="0"/>
          </a:p>
        </p:txBody>
      </p:sp>
      <p:sp>
        <p:nvSpPr>
          <p:cNvPr id="5" name="文字方塊 4"/>
          <p:cNvSpPr txBox="1"/>
          <p:nvPr/>
        </p:nvSpPr>
        <p:spPr>
          <a:xfrm>
            <a:off x="755576" y="980728"/>
            <a:ext cx="7776864" cy="3862596"/>
          </a:xfrm>
          <a:prstGeom prst="rect">
            <a:avLst/>
          </a:prstGeom>
          <a:noFill/>
        </p:spPr>
        <p:txBody>
          <a:bodyPr wrap="square" rtlCol="0">
            <a:spAutoFit/>
          </a:bodyPr>
          <a:lstStyle/>
          <a:p>
            <a:pPr marL="271463" indent="-271463">
              <a:buClr>
                <a:srgbClr val="FF0000"/>
              </a:buClr>
              <a:buSzPct val="70000"/>
              <a:buFont typeface="Wingdings" pitchFamily="2" charset="2"/>
              <a:buChar char="u"/>
            </a:pPr>
            <a:r>
              <a:rPr lang="zh-TW" altLang="en-US" sz="2800" dirty="0" smtClean="0">
                <a:solidFill>
                  <a:srgbClr val="0000FF"/>
                </a:solidFill>
                <a:latin typeface="+mj-lt"/>
                <a:ea typeface="+mj-ea"/>
              </a:rPr>
              <a:t>增訂同一申請人關係解除規定</a:t>
            </a:r>
            <a:r>
              <a:rPr lang="en-US" altLang="zh-TW" sz="2800" dirty="0" smtClean="0">
                <a:solidFill>
                  <a:srgbClr val="0000FF"/>
                </a:solidFill>
                <a:latin typeface="+mj-lt"/>
                <a:ea typeface="+mj-ea"/>
              </a:rPr>
              <a:t>(</a:t>
            </a:r>
            <a:r>
              <a:rPr lang="zh-TW" altLang="en-US" sz="2800" dirty="0" smtClean="0">
                <a:solidFill>
                  <a:srgbClr val="0000FF"/>
                </a:solidFill>
                <a:latin typeface="+mj-lt"/>
                <a:ea typeface="+mj-ea"/>
              </a:rPr>
              <a:t>閉鎖期</a:t>
            </a:r>
            <a:r>
              <a:rPr lang="en-US" altLang="zh-TW" sz="2800" dirty="0" smtClean="0">
                <a:solidFill>
                  <a:srgbClr val="0000FF"/>
                </a:solidFill>
                <a:latin typeface="+mj-lt"/>
                <a:ea typeface="+mj-ea"/>
              </a:rPr>
              <a:t>)</a:t>
            </a:r>
            <a:r>
              <a:rPr lang="zh-TW" altLang="en-US" sz="2800" dirty="0" smtClean="0">
                <a:solidFill>
                  <a:srgbClr val="0000FF"/>
                </a:solidFill>
                <a:latin typeface="+mj-lt"/>
                <a:ea typeface="+mj-ea"/>
              </a:rPr>
              <a:t>：</a:t>
            </a:r>
            <a:endParaRPr lang="en-US" altLang="zh-TW" sz="2800" dirty="0" smtClean="0">
              <a:solidFill>
                <a:srgbClr val="0000FF"/>
              </a:solidFill>
              <a:latin typeface="+mj-lt"/>
              <a:ea typeface="+mj-ea"/>
            </a:endParaRPr>
          </a:p>
          <a:p>
            <a:pPr marL="271463">
              <a:spcBef>
                <a:spcPts val="600"/>
              </a:spcBef>
              <a:buClr>
                <a:srgbClr val="FF0000"/>
              </a:buClr>
              <a:buSzPct val="70000"/>
            </a:pPr>
            <a:r>
              <a:rPr lang="zh-TW" altLang="en-US" sz="2400" dirty="0" smtClean="0">
                <a:solidFill>
                  <a:srgbClr val="0000FF"/>
                </a:solidFill>
                <a:latin typeface="+mj-lt"/>
                <a:ea typeface="+mj-ea"/>
              </a:rPr>
              <a:t>申請人得標後完成下列事項前仍受同一申請人限制：</a:t>
            </a:r>
            <a:endParaRPr lang="en-US" altLang="zh-TW" sz="2400" dirty="0" smtClean="0">
              <a:solidFill>
                <a:srgbClr val="0000FF"/>
              </a:solidFill>
              <a:latin typeface="+mj-lt"/>
              <a:ea typeface="+mj-ea"/>
            </a:endParaRPr>
          </a:p>
          <a:p>
            <a:pPr marL="271463">
              <a:spcBef>
                <a:spcPts val="600"/>
              </a:spcBef>
              <a:buClr>
                <a:srgbClr val="FF0000"/>
              </a:buClr>
              <a:buSzPct val="70000"/>
            </a:pPr>
            <a:r>
              <a:rPr lang="zh-TW" altLang="en-US" sz="2400" dirty="0" smtClean="0">
                <a:latin typeface="+mj-lt"/>
                <a:ea typeface="+mj-ea"/>
              </a:rPr>
              <a:t>一、取得本業務特許執照。</a:t>
            </a:r>
            <a:endParaRPr lang="en-US" altLang="zh-TW" sz="2400" dirty="0" smtClean="0">
              <a:latin typeface="+mj-lt"/>
              <a:ea typeface="+mj-ea"/>
            </a:endParaRPr>
          </a:p>
          <a:p>
            <a:pPr marL="896938" indent="-625475">
              <a:spcBef>
                <a:spcPts val="600"/>
              </a:spcBef>
              <a:buClr>
                <a:srgbClr val="FF0000"/>
              </a:buClr>
              <a:buSzPct val="70000"/>
            </a:pPr>
            <a:r>
              <a:rPr lang="zh-TW" altLang="en-US" sz="2400" dirty="0" smtClean="0">
                <a:latin typeface="+mj-lt"/>
                <a:ea typeface="+mj-ea"/>
              </a:rPr>
              <a:t>二、該次得標有任一頻段依第四十七條第一項規定取得系統技術審驗合格證明。</a:t>
            </a:r>
            <a:endParaRPr lang="en-US" altLang="zh-TW" sz="2400" dirty="0" smtClean="0">
              <a:latin typeface="+mj-lt"/>
              <a:ea typeface="+mj-ea"/>
            </a:endParaRPr>
          </a:p>
          <a:p>
            <a:pPr marL="896938" indent="-625475">
              <a:spcBef>
                <a:spcPts val="600"/>
              </a:spcBef>
              <a:buClr>
                <a:srgbClr val="FF0000"/>
              </a:buClr>
              <a:buSzPct val="70000"/>
            </a:pPr>
            <a:r>
              <a:rPr lang="zh-TW" altLang="en-US" sz="2400" dirty="0" smtClean="0">
                <a:latin typeface="+mj-lt"/>
                <a:ea typeface="+mj-ea"/>
              </a:rPr>
              <a:t>三、符合本業務第六十六條第一款及第二款之高速基地臺建設規定。</a:t>
            </a:r>
            <a:endParaRPr lang="en-US" altLang="zh-TW" sz="2400" dirty="0" smtClean="0">
              <a:latin typeface="+mj-lt"/>
              <a:ea typeface="+mj-ea"/>
            </a:endParaRPr>
          </a:p>
          <a:p>
            <a:pPr marL="271463">
              <a:spcBef>
                <a:spcPts val="600"/>
              </a:spcBef>
              <a:buClr>
                <a:srgbClr val="FF0000"/>
              </a:buClr>
              <a:buSzPct val="70000"/>
            </a:pPr>
            <a:r>
              <a:rPr lang="zh-TW" altLang="en-US" sz="2400" dirty="0" smtClean="0">
                <a:solidFill>
                  <a:srgbClr val="0000FF"/>
                </a:solidFill>
                <a:latin typeface="+mj-lt"/>
                <a:ea typeface="+mj-ea"/>
              </a:rPr>
              <a:t>第七條第一項第一款</a:t>
            </a:r>
            <a:r>
              <a:rPr lang="en-US" altLang="zh-TW" sz="2400" dirty="0" smtClean="0">
                <a:solidFill>
                  <a:srgbClr val="0000FF"/>
                </a:solidFill>
                <a:latin typeface="+mj-lt"/>
                <a:ea typeface="+mj-ea"/>
              </a:rPr>
              <a:t>(102</a:t>
            </a:r>
            <a:r>
              <a:rPr lang="zh-TW" altLang="en-US" sz="2400" dirty="0" smtClean="0">
                <a:solidFill>
                  <a:srgbClr val="0000FF"/>
                </a:solidFill>
                <a:latin typeface="+mj-lt"/>
                <a:ea typeface="+mj-ea"/>
              </a:rPr>
              <a:t>年</a:t>
            </a:r>
            <a:r>
              <a:rPr lang="en-US" altLang="zh-TW" sz="2400" dirty="0" smtClean="0">
                <a:solidFill>
                  <a:srgbClr val="0000FF"/>
                </a:solidFill>
                <a:latin typeface="+mj-lt"/>
                <a:ea typeface="+mj-ea"/>
              </a:rPr>
              <a:t>)</a:t>
            </a:r>
            <a:r>
              <a:rPr lang="zh-TW" altLang="en-US" sz="2400" dirty="0" smtClean="0">
                <a:solidFill>
                  <a:srgbClr val="0000FF"/>
                </a:solidFill>
                <a:latin typeface="+mj-lt"/>
                <a:ea typeface="+mj-ea"/>
              </a:rPr>
              <a:t>之申請人，不適用前項第三款之規定。</a:t>
            </a:r>
            <a:endParaRPr lang="en-US" altLang="zh-TW" sz="2400" dirty="0" smtClean="0">
              <a:solidFill>
                <a:srgbClr val="0000FF"/>
              </a:solidFill>
              <a:latin typeface="+mj-lt"/>
              <a:ea typeface="+mj-ea"/>
            </a:endParaRPr>
          </a:p>
        </p:txBody>
      </p:sp>
      <p:sp>
        <p:nvSpPr>
          <p:cNvPr id="4" name="向左箭號 3"/>
          <p:cNvSpPr/>
          <p:nvPr/>
        </p:nvSpPr>
        <p:spPr bwMode="auto">
          <a:xfrm>
            <a:off x="8429652" y="3429000"/>
            <a:ext cx="571504" cy="500066"/>
          </a:xfrm>
          <a:prstGeom prst="leftArrow">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zh-TW" altLang="en-US" sz="1000" b="1" i="0" u="none" strike="noStrike" cap="none" normalizeH="0" baseline="0" dirty="0" smtClean="0">
                <a:ln>
                  <a:noFill/>
                </a:ln>
                <a:solidFill>
                  <a:schemeClr val="tx1"/>
                </a:solidFill>
                <a:effectLst/>
                <a:latin typeface="新細明體" pitchFamily="18" charset="-120"/>
                <a:ea typeface="新細明體" pitchFamily="18" charset="-120"/>
              </a:rPr>
              <a:t>新增</a:t>
            </a:r>
          </a:p>
        </p:txBody>
      </p:sp>
      <p:sp>
        <p:nvSpPr>
          <p:cNvPr id="16" name="向左箭號 15"/>
          <p:cNvSpPr/>
          <p:nvPr/>
        </p:nvSpPr>
        <p:spPr bwMode="auto">
          <a:xfrm>
            <a:off x="7884368" y="4365104"/>
            <a:ext cx="1143008" cy="500066"/>
          </a:xfrm>
          <a:prstGeom prst="leftArrow">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TW" altLang="en-US" sz="1000" dirty="0" smtClean="0">
                <a:solidFill>
                  <a:schemeClr val="tx1"/>
                </a:solidFill>
              </a:rPr>
              <a:t>配合多階段</a:t>
            </a:r>
            <a:endParaRPr lang="en-US" altLang="zh-TW" sz="1000" dirty="0" smtClean="0">
              <a:solidFill>
                <a:schemeClr val="tx1"/>
              </a:solidFill>
            </a:endParaRPr>
          </a:p>
          <a:p>
            <a:pPr algn="ctr"/>
            <a:r>
              <a:rPr lang="zh-TW" altLang="en-US" sz="1000" dirty="0" smtClean="0">
                <a:solidFill>
                  <a:schemeClr val="tx1"/>
                </a:solidFill>
              </a:rPr>
              <a:t>開放業務特許</a:t>
            </a:r>
            <a:endParaRPr lang="en-US" altLang="zh-TW" sz="1000" dirty="0" smtClean="0">
              <a:solidFill>
                <a:schemeClr val="tx1"/>
              </a:solidFill>
            </a:endParaRPr>
          </a:p>
        </p:txBody>
      </p:sp>
      <p:sp>
        <p:nvSpPr>
          <p:cNvPr id="17" name="向左箭號 16"/>
          <p:cNvSpPr/>
          <p:nvPr/>
        </p:nvSpPr>
        <p:spPr bwMode="auto">
          <a:xfrm>
            <a:off x="7858148" y="2786058"/>
            <a:ext cx="1143008" cy="500066"/>
          </a:xfrm>
          <a:prstGeom prst="leftArrow">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TW" altLang="en-US" sz="1000" dirty="0" smtClean="0">
                <a:solidFill>
                  <a:schemeClr val="tx1"/>
                </a:solidFill>
              </a:rPr>
              <a:t>配合多階段</a:t>
            </a:r>
            <a:endParaRPr lang="en-US" altLang="zh-TW" sz="1000" dirty="0" smtClean="0">
              <a:solidFill>
                <a:schemeClr val="tx1"/>
              </a:solidFill>
            </a:endParaRPr>
          </a:p>
          <a:p>
            <a:pPr algn="ctr"/>
            <a:r>
              <a:rPr lang="zh-TW" altLang="en-US" sz="1000" dirty="0" smtClean="0">
                <a:solidFill>
                  <a:schemeClr val="tx1"/>
                </a:solidFill>
              </a:rPr>
              <a:t>開放業務特許</a:t>
            </a:r>
            <a:endParaRPr lang="en-US" altLang="zh-TW" sz="1000" dirty="0" smtClean="0">
              <a:solidFill>
                <a:schemeClr val="tx1"/>
              </a:solidFill>
            </a:endParaRPr>
          </a:p>
        </p:txBody>
      </p:sp>
      <p:sp>
        <p:nvSpPr>
          <p:cNvPr id="7" name="向左箭號 6"/>
          <p:cNvSpPr/>
          <p:nvPr/>
        </p:nvSpPr>
        <p:spPr bwMode="auto">
          <a:xfrm>
            <a:off x="7884368" y="2060848"/>
            <a:ext cx="1143008" cy="500066"/>
          </a:xfrm>
          <a:prstGeom prst="leftArrow">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TW" altLang="en-US" sz="1000" dirty="0" smtClean="0">
                <a:solidFill>
                  <a:schemeClr val="tx1"/>
                </a:solidFill>
              </a:rPr>
              <a:t>配合多階段</a:t>
            </a:r>
            <a:endParaRPr lang="en-US" altLang="zh-TW" sz="1000" dirty="0" smtClean="0">
              <a:solidFill>
                <a:schemeClr val="tx1"/>
              </a:solidFill>
            </a:endParaRPr>
          </a:p>
          <a:p>
            <a:pPr algn="ctr"/>
            <a:r>
              <a:rPr lang="zh-TW" altLang="en-US" sz="1000" dirty="0" smtClean="0">
                <a:solidFill>
                  <a:schemeClr val="tx1"/>
                </a:solidFill>
              </a:rPr>
              <a:t>開放業務特許</a:t>
            </a:r>
            <a:endParaRPr lang="en-US" altLang="zh-TW" sz="1000" dirty="0" smtClean="0">
              <a:solidFill>
                <a:schemeClr val="tx1"/>
              </a:solidFill>
            </a:endParaRPr>
          </a:p>
        </p:txBody>
      </p:sp>
    </p:spTree>
  </p:cSld>
  <p:clrMapOvr>
    <a:masterClrMapping/>
  </p:clrMapOvr>
  <p:transition>
    <p:blinds/>
    <p:sndAc>
      <p:stSnd>
        <p:snd r:embed="rId2" name="CAMERA.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69950" y="116632"/>
            <a:ext cx="7416826" cy="763587"/>
          </a:xfrm>
        </p:spPr>
        <p:txBody>
          <a:bodyPr/>
          <a:lstStyle/>
          <a:p>
            <a:r>
              <a:rPr lang="zh-TW" altLang="en-US" dirty="0" smtClean="0"/>
              <a:t>同一申請人各階段法律效果說明</a:t>
            </a:r>
            <a:endParaRPr lang="zh-TW" altLang="en-US" dirty="0"/>
          </a:p>
        </p:txBody>
      </p:sp>
      <p:sp>
        <p:nvSpPr>
          <p:cNvPr id="4" name="矩形 3"/>
          <p:cNvSpPr/>
          <p:nvPr/>
        </p:nvSpPr>
        <p:spPr bwMode="auto">
          <a:xfrm>
            <a:off x="3357522" y="1000108"/>
            <a:ext cx="2786082" cy="428628"/>
          </a:xfrm>
          <a:prstGeom prst="rect">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kumimoji="1" lang="zh-TW" altLang="en-US" sz="1800" b="1" i="0" u="none" strike="noStrike" cap="none" normalizeH="0" baseline="0" dirty="0" smtClean="0">
                <a:ln>
                  <a:noFill/>
                </a:ln>
                <a:solidFill>
                  <a:schemeClr val="accent1">
                    <a:lumMod val="50000"/>
                  </a:schemeClr>
                </a:solidFill>
                <a:effectLst/>
                <a:latin typeface="+mj-lt"/>
                <a:ea typeface="+mj-ea"/>
              </a:rPr>
              <a:t>同一申請人定義</a:t>
            </a:r>
            <a:r>
              <a:rPr lang="zh-TW" altLang="en-US" sz="1800" dirty="0" smtClean="0">
                <a:solidFill>
                  <a:schemeClr val="accent1">
                    <a:lumMod val="50000"/>
                  </a:schemeClr>
                </a:solidFill>
                <a:latin typeface="+mj-lt"/>
                <a:ea typeface="+mj-ea"/>
              </a:rPr>
              <a:t>：</a:t>
            </a:r>
            <a:r>
              <a:rPr kumimoji="1" lang="zh-TW" altLang="en-US" sz="1800" b="1" i="0" u="none" strike="noStrike" cap="none" normalizeH="0" baseline="0" dirty="0" smtClean="0">
                <a:ln>
                  <a:noFill/>
                </a:ln>
                <a:solidFill>
                  <a:schemeClr val="accent1">
                    <a:lumMod val="50000"/>
                  </a:schemeClr>
                </a:solidFill>
                <a:effectLst/>
                <a:latin typeface="+mj-lt"/>
                <a:ea typeface="+mj-ea"/>
              </a:rPr>
              <a:t>第</a:t>
            </a:r>
            <a:r>
              <a:rPr kumimoji="1" lang="en-US" altLang="zh-TW" sz="1800" b="1" i="0" u="none" strike="noStrike" cap="none" normalizeH="0" baseline="0" dirty="0" smtClean="0">
                <a:ln>
                  <a:noFill/>
                </a:ln>
                <a:solidFill>
                  <a:schemeClr val="accent1">
                    <a:lumMod val="50000"/>
                  </a:schemeClr>
                </a:solidFill>
                <a:effectLst/>
                <a:latin typeface="+mj-lt"/>
                <a:ea typeface="+mj-ea"/>
              </a:rPr>
              <a:t>9</a:t>
            </a:r>
            <a:r>
              <a:rPr kumimoji="1" lang="zh-TW" altLang="en-US" sz="1800" b="1" i="0" u="none" strike="noStrike" cap="none" normalizeH="0" baseline="0" dirty="0" smtClean="0">
                <a:ln>
                  <a:noFill/>
                </a:ln>
                <a:solidFill>
                  <a:schemeClr val="accent1">
                    <a:lumMod val="50000"/>
                  </a:schemeClr>
                </a:solidFill>
                <a:effectLst/>
                <a:latin typeface="+mj-lt"/>
                <a:ea typeface="+mj-ea"/>
              </a:rPr>
              <a:t>條</a:t>
            </a:r>
          </a:p>
        </p:txBody>
      </p:sp>
      <p:cxnSp>
        <p:nvCxnSpPr>
          <p:cNvPr id="1026" name="AutoShape 2"/>
          <p:cNvCxnSpPr>
            <a:cxnSpLocks noChangeShapeType="1"/>
          </p:cNvCxnSpPr>
          <p:nvPr/>
        </p:nvCxnSpPr>
        <p:spPr bwMode="auto">
          <a:xfrm>
            <a:off x="4714844" y="1428736"/>
            <a:ext cx="0" cy="204788"/>
          </a:xfrm>
          <a:prstGeom prst="straightConnector1">
            <a:avLst/>
          </a:prstGeom>
          <a:noFill/>
          <a:ln w="9525">
            <a:solidFill>
              <a:srgbClr val="000000"/>
            </a:solidFill>
            <a:round/>
            <a:headEnd/>
            <a:tailEnd type="triangle" w="med" len="med"/>
          </a:ln>
        </p:spPr>
      </p:cxnSp>
      <p:sp>
        <p:nvSpPr>
          <p:cNvPr id="13" name="菱形 12"/>
          <p:cNvSpPr/>
          <p:nvPr/>
        </p:nvSpPr>
        <p:spPr bwMode="auto">
          <a:xfrm>
            <a:off x="3143208" y="1643050"/>
            <a:ext cx="3071834" cy="857256"/>
          </a:xfrm>
          <a:prstGeom prst="diamond">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TW" altLang="en-US" sz="1800" dirty="0" smtClean="0">
                <a:solidFill>
                  <a:schemeClr val="accent1">
                    <a:lumMod val="50000"/>
                  </a:schemeClr>
                </a:solidFill>
                <a:latin typeface="+mj-lt"/>
                <a:ea typeface="+mj-ea"/>
              </a:rPr>
              <a:t>申請階段：</a:t>
            </a:r>
            <a:endParaRPr lang="en-US" altLang="zh-TW" sz="1800" dirty="0" smtClean="0">
              <a:solidFill>
                <a:schemeClr val="accent1">
                  <a:lumMod val="50000"/>
                </a:schemeClr>
              </a:solidFill>
              <a:latin typeface="+mj-lt"/>
              <a:ea typeface="+mj-ea"/>
            </a:endParaRPr>
          </a:p>
          <a:p>
            <a:pPr algn="ctr"/>
            <a:r>
              <a:rPr lang="zh-TW" altLang="en-US" sz="1800" dirty="0" smtClean="0">
                <a:solidFill>
                  <a:schemeClr val="accent1">
                    <a:lumMod val="50000"/>
                  </a:schemeClr>
                </a:solidFill>
                <a:latin typeface="+mj-lt"/>
                <a:ea typeface="+mj-ea"/>
              </a:rPr>
              <a:t>有第</a:t>
            </a:r>
            <a:r>
              <a:rPr lang="en-US" altLang="zh-TW" sz="1800" dirty="0" smtClean="0">
                <a:solidFill>
                  <a:schemeClr val="accent1">
                    <a:lumMod val="50000"/>
                  </a:schemeClr>
                </a:solidFill>
                <a:latin typeface="+mj-lt"/>
                <a:ea typeface="+mj-ea"/>
              </a:rPr>
              <a:t>9</a:t>
            </a:r>
            <a:r>
              <a:rPr lang="zh-TW" altLang="en-US" sz="1800" dirty="0" smtClean="0">
                <a:solidFill>
                  <a:schemeClr val="accent1">
                    <a:lumMod val="50000"/>
                  </a:schemeClr>
                </a:solidFill>
                <a:latin typeface="+mj-lt"/>
                <a:ea typeface="+mj-ea"/>
              </a:rPr>
              <a:t>條情形</a:t>
            </a:r>
            <a:r>
              <a:rPr lang="en-US" altLang="zh-TW" sz="1800" dirty="0" smtClean="0">
                <a:solidFill>
                  <a:schemeClr val="accent1">
                    <a:lumMod val="50000"/>
                  </a:schemeClr>
                </a:solidFill>
                <a:latin typeface="+mj-lt"/>
                <a:ea typeface="+mj-ea"/>
              </a:rPr>
              <a:t>?</a:t>
            </a:r>
            <a:endParaRPr lang="zh-TW" altLang="en-US" sz="1800" dirty="0" smtClean="0">
              <a:solidFill>
                <a:schemeClr val="accent1">
                  <a:lumMod val="50000"/>
                </a:schemeClr>
              </a:solidFill>
              <a:latin typeface="+mj-lt"/>
              <a:ea typeface="+mj-ea"/>
            </a:endParaRPr>
          </a:p>
        </p:txBody>
      </p:sp>
      <p:cxnSp>
        <p:nvCxnSpPr>
          <p:cNvPr id="14" name="AutoShape 2"/>
          <p:cNvCxnSpPr>
            <a:cxnSpLocks noChangeShapeType="1"/>
          </p:cNvCxnSpPr>
          <p:nvPr/>
        </p:nvCxnSpPr>
        <p:spPr bwMode="auto">
          <a:xfrm>
            <a:off x="4714844" y="2500306"/>
            <a:ext cx="0" cy="204788"/>
          </a:xfrm>
          <a:prstGeom prst="straightConnector1">
            <a:avLst/>
          </a:prstGeom>
          <a:noFill/>
          <a:ln w="9525">
            <a:solidFill>
              <a:srgbClr val="000000"/>
            </a:solidFill>
            <a:round/>
            <a:headEnd/>
            <a:tailEnd type="triangle" w="med" len="med"/>
          </a:ln>
        </p:spPr>
      </p:cxnSp>
      <p:sp>
        <p:nvSpPr>
          <p:cNvPr id="15" name="矩形 14"/>
          <p:cNvSpPr/>
          <p:nvPr/>
        </p:nvSpPr>
        <p:spPr bwMode="auto">
          <a:xfrm>
            <a:off x="4000464" y="2714620"/>
            <a:ext cx="1357322" cy="428628"/>
          </a:xfrm>
          <a:prstGeom prst="rect">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TW" altLang="en-US" sz="1800" dirty="0" smtClean="0">
                <a:solidFill>
                  <a:schemeClr val="accent1">
                    <a:lumMod val="50000"/>
                  </a:schemeClr>
                </a:solidFill>
                <a:latin typeface="+mj-lt"/>
                <a:ea typeface="+mj-ea"/>
              </a:rPr>
              <a:t>合格競價者</a:t>
            </a:r>
          </a:p>
        </p:txBody>
      </p:sp>
      <p:cxnSp>
        <p:nvCxnSpPr>
          <p:cNvPr id="16" name="AutoShape 2"/>
          <p:cNvCxnSpPr>
            <a:cxnSpLocks noChangeShapeType="1"/>
          </p:cNvCxnSpPr>
          <p:nvPr/>
        </p:nvCxnSpPr>
        <p:spPr bwMode="auto">
          <a:xfrm>
            <a:off x="4714844" y="3143248"/>
            <a:ext cx="0" cy="204788"/>
          </a:xfrm>
          <a:prstGeom prst="straightConnector1">
            <a:avLst/>
          </a:prstGeom>
          <a:noFill/>
          <a:ln w="9525">
            <a:solidFill>
              <a:srgbClr val="000000"/>
            </a:solidFill>
            <a:round/>
            <a:headEnd/>
            <a:tailEnd type="triangle" w="med" len="med"/>
          </a:ln>
        </p:spPr>
      </p:cxnSp>
      <p:sp>
        <p:nvSpPr>
          <p:cNvPr id="17" name="菱形 16"/>
          <p:cNvSpPr/>
          <p:nvPr/>
        </p:nvSpPr>
        <p:spPr bwMode="auto">
          <a:xfrm>
            <a:off x="2571704" y="3357562"/>
            <a:ext cx="4286280" cy="928694"/>
          </a:xfrm>
          <a:prstGeom prst="diamond">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TW" altLang="en-US" sz="1800" dirty="0" smtClean="0">
                <a:solidFill>
                  <a:schemeClr val="accent1">
                    <a:lumMod val="50000"/>
                  </a:schemeClr>
                </a:solidFill>
                <a:latin typeface="+mj-lt"/>
                <a:ea typeface="+mj-ea"/>
              </a:rPr>
              <a:t>競價中、取得特許執照前：</a:t>
            </a:r>
            <a:endParaRPr lang="en-US" altLang="zh-TW" sz="1800" dirty="0" smtClean="0">
              <a:solidFill>
                <a:schemeClr val="accent1">
                  <a:lumMod val="50000"/>
                </a:schemeClr>
              </a:solidFill>
              <a:latin typeface="+mj-lt"/>
              <a:ea typeface="+mj-ea"/>
            </a:endParaRPr>
          </a:p>
          <a:p>
            <a:pPr algn="ctr"/>
            <a:r>
              <a:rPr lang="zh-TW" altLang="en-US" sz="1800" dirty="0" smtClean="0">
                <a:solidFill>
                  <a:schemeClr val="accent1">
                    <a:lumMod val="50000"/>
                  </a:schemeClr>
                </a:solidFill>
                <a:latin typeface="+mj-lt"/>
                <a:ea typeface="+mj-ea"/>
              </a:rPr>
              <a:t>有第</a:t>
            </a:r>
            <a:r>
              <a:rPr lang="en-US" altLang="zh-TW" sz="1800" dirty="0" smtClean="0">
                <a:solidFill>
                  <a:schemeClr val="accent1">
                    <a:lumMod val="50000"/>
                  </a:schemeClr>
                </a:solidFill>
                <a:latin typeface="+mj-lt"/>
                <a:ea typeface="+mj-ea"/>
              </a:rPr>
              <a:t>9</a:t>
            </a:r>
            <a:r>
              <a:rPr lang="zh-TW" altLang="en-US" sz="1800" dirty="0" smtClean="0">
                <a:solidFill>
                  <a:schemeClr val="accent1">
                    <a:lumMod val="50000"/>
                  </a:schemeClr>
                </a:solidFill>
                <a:latin typeface="+mj-lt"/>
                <a:ea typeface="+mj-ea"/>
              </a:rPr>
              <a:t>條情形</a:t>
            </a:r>
            <a:r>
              <a:rPr lang="en-US" altLang="zh-TW" sz="1800" dirty="0" smtClean="0">
                <a:solidFill>
                  <a:schemeClr val="accent1">
                    <a:lumMod val="50000"/>
                  </a:schemeClr>
                </a:solidFill>
                <a:latin typeface="+mj-lt"/>
                <a:ea typeface="+mj-ea"/>
              </a:rPr>
              <a:t>?</a:t>
            </a:r>
            <a:endParaRPr lang="zh-TW" altLang="en-US" sz="1800" dirty="0" smtClean="0">
              <a:solidFill>
                <a:schemeClr val="accent1">
                  <a:lumMod val="50000"/>
                </a:schemeClr>
              </a:solidFill>
              <a:latin typeface="+mj-lt"/>
              <a:ea typeface="+mj-ea"/>
            </a:endParaRPr>
          </a:p>
        </p:txBody>
      </p:sp>
      <p:cxnSp>
        <p:nvCxnSpPr>
          <p:cNvPr id="18" name="AutoShape 2"/>
          <p:cNvCxnSpPr>
            <a:cxnSpLocks noChangeShapeType="1"/>
          </p:cNvCxnSpPr>
          <p:nvPr/>
        </p:nvCxnSpPr>
        <p:spPr bwMode="auto">
          <a:xfrm>
            <a:off x="4714844" y="4286256"/>
            <a:ext cx="0" cy="204788"/>
          </a:xfrm>
          <a:prstGeom prst="straightConnector1">
            <a:avLst/>
          </a:prstGeom>
          <a:noFill/>
          <a:ln w="9525">
            <a:solidFill>
              <a:srgbClr val="000000"/>
            </a:solidFill>
            <a:round/>
            <a:headEnd/>
            <a:tailEnd type="triangle" w="med" len="med"/>
          </a:ln>
        </p:spPr>
      </p:cxnSp>
      <p:sp>
        <p:nvSpPr>
          <p:cNvPr id="19" name="矩形 18"/>
          <p:cNvSpPr/>
          <p:nvPr/>
        </p:nvSpPr>
        <p:spPr bwMode="auto">
          <a:xfrm>
            <a:off x="4214778" y="4500570"/>
            <a:ext cx="1071570" cy="428628"/>
          </a:xfrm>
          <a:prstGeom prst="rect">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TW" altLang="en-US" sz="1800" dirty="0" smtClean="0">
                <a:solidFill>
                  <a:schemeClr val="accent1">
                    <a:lumMod val="50000"/>
                  </a:schemeClr>
                </a:solidFill>
                <a:latin typeface="+mj-lt"/>
                <a:ea typeface="+mj-ea"/>
              </a:rPr>
              <a:t>經營者</a:t>
            </a:r>
          </a:p>
        </p:txBody>
      </p:sp>
      <p:cxnSp>
        <p:nvCxnSpPr>
          <p:cNvPr id="20" name="AutoShape 2"/>
          <p:cNvCxnSpPr>
            <a:cxnSpLocks noChangeShapeType="1"/>
          </p:cNvCxnSpPr>
          <p:nvPr/>
        </p:nvCxnSpPr>
        <p:spPr bwMode="auto">
          <a:xfrm>
            <a:off x="4714844" y="4929198"/>
            <a:ext cx="0" cy="204788"/>
          </a:xfrm>
          <a:prstGeom prst="straightConnector1">
            <a:avLst/>
          </a:prstGeom>
          <a:noFill/>
          <a:ln w="9525">
            <a:solidFill>
              <a:srgbClr val="000000"/>
            </a:solidFill>
            <a:round/>
            <a:headEnd/>
            <a:tailEnd type="triangle" w="med" len="med"/>
          </a:ln>
        </p:spPr>
      </p:cxnSp>
      <p:sp>
        <p:nvSpPr>
          <p:cNvPr id="22" name="菱形 21"/>
          <p:cNvSpPr/>
          <p:nvPr/>
        </p:nvSpPr>
        <p:spPr bwMode="auto">
          <a:xfrm>
            <a:off x="2571704" y="5143512"/>
            <a:ext cx="4286280" cy="928694"/>
          </a:xfrm>
          <a:prstGeom prst="diamond">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TW" altLang="en-US" sz="1800" dirty="0" smtClean="0">
                <a:solidFill>
                  <a:schemeClr val="accent1">
                    <a:lumMod val="50000"/>
                  </a:schemeClr>
                </a:solidFill>
                <a:latin typeface="+mj-lt"/>
                <a:ea typeface="+mj-ea"/>
              </a:rPr>
              <a:t>閉鎖期條件完成前：</a:t>
            </a:r>
            <a:endParaRPr lang="en-US" altLang="zh-TW" sz="1800" dirty="0" smtClean="0">
              <a:solidFill>
                <a:schemeClr val="accent1">
                  <a:lumMod val="50000"/>
                </a:schemeClr>
              </a:solidFill>
              <a:latin typeface="+mj-lt"/>
              <a:ea typeface="+mj-ea"/>
            </a:endParaRPr>
          </a:p>
          <a:p>
            <a:pPr algn="ctr"/>
            <a:r>
              <a:rPr lang="zh-TW" altLang="en-US" sz="1800" dirty="0" smtClean="0">
                <a:solidFill>
                  <a:schemeClr val="accent1">
                    <a:lumMod val="50000"/>
                  </a:schemeClr>
                </a:solidFill>
                <a:latin typeface="+mj-lt"/>
                <a:ea typeface="+mj-ea"/>
              </a:rPr>
              <a:t>有第</a:t>
            </a:r>
            <a:r>
              <a:rPr lang="en-US" altLang="zh-TW" sz="1800" dirty="0" smtClean="0">
                <a:solidFill>
                  <a:schemeClr val="accent1">
                    <a:lumMod val="50000"/>
                  </a:schemeClr>
                </a:solidFill>
                <a:latin typeface="+mj-lt"/>
                <a:ea typeface="+mj-ea"/>
              </a:rPr>
              <a:t>9</a:t>
            </a:r>
            <a:r>
              <a:rPr lang="zh-TW" altLang="en-US" sz="1800" dirty="0" smtClean="0">
                <a:solidFill>
                  <a:schemeClr val="accent1">
                    <a:lumMod val="50000"/>
                  </a:schemeClr>
                </a:solidFill>
                <a:latin typeface="+mj-lt"/>
                <a:ea typeface="+mj-ea"/>
              </a:rPr>
              <a:t>條情形</a:t>
            </a:r>
            <a:r>
              <a:rPr lang="en-US" altLang="zh-TW" sz="1800" dirty="0" smtClean="0">
                <a:solidFill>
                  <a:schemeClr val="accent1">
                    <a:lumMod val="50000"/>
                  </a:schemeClr>
                </a:solidFill>
                <a:latin typeface="+mj-lt"/>
                <a:ea typeface="+mj-ea"/>
              </a:rPr>
              <a:t>?</a:t>
            </a:r>
            <a:endParaRPr lang="zh-TW" altLang="en-US" sz="1800" dirty="0" smtClean="0">
              <a:solidFill>
                <a:schemeClr val="accent1">
                  <a:lumMod val="50000"/>
                </a:schemeClr>
              </a:solidFill>
              <a:latin typeface="+mj-lt"/>
              <a:ea typeface="+mj-ea"/>
            </a:endParaRPr>
          </a:p>
        </p:txBody>
      </p:sp>
      <p:cxnSp>
        <p:nvCxnSpPr>
          <p:cNvPr id="23" name="AutoShape 2"/>
          <p:cNvCxnSpPr>
            <a:cxnSpLocks noChangeShapeType="1"/>
          </p:cNvCxnSpPr>
          <p:nvPr/>
        </p:nvCxnSpPr>
        <p:spPr bwMode="auto">
          <a:xfrm>
            <a:off x="4714844" y="6072206"/>
            <a:ext cx="0" cy="204788"/>
          </a:xfrm>
          <a:prstGeom prst="straightConnector1">
            <a:avLst/>
          </a:prstGeom>
          <a:noFill/>
          <a:ln w="9525">
            <a:solidFill>
              <a:srgbClr val="000000"/>
            </a:solidFill>
            <a:round/>
            <a:headEnd/>
            <a:tailEnd type="triangle" w="med" len="med"/>
          </a:ln>
        </p:spPr>
      </p:cxnSp>
      <p:sp>
        <p:nvSpPr>
          <p:cNvPr id="24" name="橢圓 23"/>
          <p:cNvSpPr/>
          <p:nvPr/>
        </p:nvSpPr>
        <p:spPr bwMode="auto">
          <a:xfrm>
            <a:off x="3071770" y="6286496"/>
            <a:ext cx="3286148" cy="571504"/>
          </a:xfrm>
          <a:prstGeom prst="ellipse">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TW" altLang="en-US" sz="1800" dirty="0" smtClean="0">
                <a:solidFill>
                  <a:schemeClr val="accent1">
                    <a:lumMod val="50000"/>
                  </a:schemeClr>
                </a:solidFill>
                <a:latin typeface="+mj-lt"/>
                <a:ea typeface="+mj-ea"/>
              </a:rPr>
              <a:t>解除同一申請人限制</a:t>
            </a:r>
          </a:p>
        </p:txBody>
      </p:sp>
      <p:sp>
        <p:nvSpPr>
          <p:cNvPr id="25" name="文字方塊 24"/>
          <p:cNvSpPr txBox="1"/>
          <p:nvPr/>
        </p:nvSpPr>
        <p:spPr>
          <a:xfrm>
            <a:off x="5286348" y="4143380"/>
            <a:ext cx="441146" cy="400110"/>
          </a:xfrm>
          <a:prstGeom prst="rect">
            <a:avLst/>
          </a:prstGeom>
          <a:noFill/>
        </p:spPr>
        <p:txBody>
          <a:bodyPr wrap="none" rtlCol="0">
            <a:spAutoFit/>
          </a:bodyPr>
          <a:lstStyle/>
          <a:p>
            <a:r>
              <a:rPr lang="zh-TW" altLang="en-US" dirty="0" smtClean="0">
                <a:solidFill>
                  <a:srgbClr val="000099"/>
                </a:solidFill>
                <a:latin typeface="+mj-lt"/>
                <a:ea typeface="+mj-ea"/>
              </a:rPr>
              <a:t>無</a:t>
            </a:r>
            <a:endParaRPr lang="zh-TW" altLang="en-US" dirty="0">
              <a:solidFill>
                <a:srgbClr val="000099"/>
              </a:solidFill>
              <a:latin typeface="+mj-lt"/>
              <a:ea typeface="+mj-ea"/>
            </a:endParaRPr>
          </a:p>
        </p:txBody>
      </p:sp>
      <p:sp>
        <p:nvSpPr>
          <p:cNvPr id="26" name="矩形 25"/>
          <p:cNvSpPr/>
          <p:nvPr/>
        </p:nvSpPr>
        <p:spPr>
          <a:xfrm>
            <a:off x="5286348" y="5929330"/>
            <a:ext cx="428628" cy="400110"/>
          </a:xfrm>
          <a:prstGeom prst="rect">
            <a:avLst/>
          </a:prstGeom>
        </p:spPr>
        <p:txBody>
          <a:bodyPr wrap="square">
            <a:spAutoFit/>
          </a:bodyPr>
          <a:lstStyle/>
          <a:p>
            <a:pPr lvl="0"/>
            <a:r>
              <a:rPr lang="zh-TW" altLang="en-US" dirty="0" smtClean="0">
                <a:solidFill>
                  <a:srgbClr val="000099"/>
                </a:solidFill>
                <a:latin typeface="+mj-lt"/>
                <a:ea typeface="+mj-ea"/>
              </a:rPr>
              <a:t>無</a:t>
            </a:r>
            <a:endParaRPr lang="zh-TW" altLang="en-US" dirty="0">
              <a:solidFill>
                <a:srgbClr val="000099"/>
              </a:solidFill>
              <a:latin typeface="+mj-lt"/>
              <a:ea typeface="+mj-ea"/>
            </a:endParaRPr>
          </a:p>
        </p:txBody>
      </p:sp>
      <p:cxnSp>
        <p:nvCxnSpPr>
          <p:cNvPr id="1027" name="AutoShape 3"/>
          <p:cNvCxnSpPr>
            <a:cxnSpLocks noChangeShapeType="1"/>
          </p:cNvCxnSpPr>
          <p:nvPr/>
        </p:nvCxnSpPr>
        <p:spPr bwMode="auto">
          <a:xfrm>
            <a:off x="6215042" y="2071678"/>
            <a:ext cx="928694" cy="1588"/>
          </a:xfrm>
          <a:prstGeom prst="straightConnector1">
            <a:avLst/>
          </a:prstGeom>
          <a:noFill/>
          <a:ln w="9525">
            <a:solidFill>
              <a:srgbClr val="000000"/>
            </a:solidFill>
            <a:round/>
            <a:headEnd/>
            <a:tailEnd type="triangle" w="med" len="med"/>
          </a:ln>
        </p:spPr>
      </p:cxnSp>
      <p:cxnSp>
        <p:nvCxnSpPr>
          <p:cNvPr id="1028" name="AutoShape 4"/>
          <p:cNvCxnSpPr>
            <a:cxnSpLocks noChangeShapeType="1"/>
          </p:cNvCxnSpPr>
          <p:nvPr/>
        </p:nvCxnSpPr>
        <p:spPr bwMode="auto">
          <a:xfrm>
            <a:off x="6786546" y="3786190"/>
            <a:ext cx="428628" cy="1588"/>
          </a:xfrm>
          <a:prstGeom prst="straightConnector1">
            <a:avLst/>
          </a:prstGeom>
          <a:noFill/>
          <a:ln w="9525">
            <a:solidFill>
              <a:srgbClr val="000000"/>
            </a:solidFill>
            <a:round/>
            <a:headEnd/>
            <a:tailEnd type="triangle" w="med" len="med"/>
          </a:ln>
        </p:spPr>
      </p:cxnSp>
      <p:cxnSp>
        <p:nvCxnSpPr>
          <p:cNvPr id="1029" name="AutoShape 5"/>
          <p:cNvCxnSpPr>
            <a:cxnSpLocks noChangeShapeType="1"/>
          </p:cNvCxnSpPr>
          <p:nvPr/>
        </p:nvCxnSpPr>
        <p:spPr bwMode="auto">
          <a:xfrm>
            <a:off x="6643670" y="5572140"/>
            <a:ext cx="571504" cy="1588"/>
          </a:xfrm>
          <a:prstGeom prst="straightConnector1">
            <a:avLst/>
          </a:prstGeom>
          <a:noFill/>
          <a:ln w="9525">
            <a:solidFill>
              <a:srgbClr val="000000"/>
            </a:solidFill>
            <a:round/>
            <a:headEnd/>
            <a:tailEnd type="triangle" w="med" len="med"/>
          </a:ln>
        </p:spPr>
      </p:cxnSp>
      <p:sp>
        <p:nvSpPr>
          <p:cNvPr id="35" name="矩形 34"/>
          <p:cNvSpPr/>
          <p:nvPr/>
        </p:nvSpPr>
        <p:spPr bwMode="auto">
          <a:xfrm>
            <a:off x="7215174" y="1357298"/>
            <a:ext cx="1928826" cy="1285884"/>
          </a:xfrm>
          <a:prstGeom prst="rect">
            <a:avLst/>
          </a:prstGeom>
          <a:gradFill>
            <a:gsLst>
              <a:gs pos="0">
                <a:srgbClr val="FFEFD1">
                  <a:alpha val="42000"/>
                </a:srgbClr>
              </a:gs>
              <a:gs pos="100000">
                <a:srgbClr val="F0EBD5"/>
              </a:gs>
              <a:gs pos="57000">
                <a:schemeClr val="bg1">
                  <a:alpha val="0"/>
                </a:schemeClr>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zh-TW" altLang="en-US" sz="1800" dirty="0" smtClean="0">
                <a:solidFill>
                  <a:srgbClr val="7030A0"/>
                </a:solidFill>
                <a:latin typeface="+mj-lt"/>
                <a:ea typeface="+mj-ea"/>
              </a:rPr>
              <a:t>第</a:t>
            </a:r>
            <a:r>
              <a:rPr lang="en-US" sz="1800" dirty="0" smtClean="0">
                <a:solidFill>
                  <a:srgbClr val="7030A0"/>
                </a:solidFill>
                <a:latin typeface="+mj-lt"/>
                <a:ea typeface="+mj-ea"/>
              </a:rPr>
              <a:t>14</a:t>
            </a:r>
            <a:r>
              <a:rPr lang="zh-TW" altLang="en-US" sz="1800" dirty="0" smtClean="0">
                <a:solidFill>
                  <a:srgbClr val="7030A0"/>
                </a:solidFill>
                <a:latin typeface="+mj-lt"/>
                <a:ea typeface="+mj-ea"/>
              </a:rPr>
              <a:t>條第</a:t>
            </a:r>
            <a:r>
              <a:rPr lang="en-US" sz="1800" dirty="0" smtClean="0">
                <a:solidFill>
                  <a:srgbClr val="7030A0"/>
                </a:solidFill>
                <a:latin typeface="+mj-lt"/>
                <a:ea typeface="+mj-ea"/>
              </a:rPr>
              <a:t>1</a:t>
            </a:r>
            <a:r>
              <a:rPr lang="zh-TW" altLang="en-US" sz="1800" dirty="0" smtClean="0">
                <a:solidFill>
                  <a:srgbClr val="7030A0"/>
                </a:solidFill>
                <a:latin typeface="+mj-lt"/>
                <a:ea typeface="+mj-ea"/>
              </a:rPr>
              <a:t>項：</a:t>
            </a:r>
          </a:p>
          <a:p>
            <a:pPr lvl="0">
              <a:buFont typeface="Wingdings" pitchFamily="2" charset="2"/>
              <a:buChar char="l"/>
            </a:pPr>
            <a:r>
              <a:rPr lang="zh-TW" altLang="en-US" sz="1800" dirty="0" smtClean="0">
                <a:solidFill>
                  <a:srgbClr val="7030A0"/>
                </a:solidFill>
                <a:latin typeface="+mj-lt"/>
                <a:ea typeface="+mj-ea"/>
              </a:rPr>
              <a:t>   不受理其申請</a:t>
            </a:r>
          </a:p>
          <a:p>
            <a:pPr marL="342900" indent="-342900">
              <a:buFont typeface="Wingdings" pitchFamily="2" charset="2"/>
              <a:buChar char="l"/>
            </a:pPr>
            <a:r>
              <a:rPr lang="zh-TW" altLang="en-US" sz="1800" dirty="0" smtClean="0">
                <a:solidFill>
                  <a:srgbClr val="7030A0"/>
                </a:solidFill>
                <a:latin typeface="+mj-lt"/>
                <a:ea typeface="+mj-ea"/>
              </a:rPr>
              <a:t>押標金及其</a:t>
            </a:r>
            <a:endParaRPr lang="en-US" altLang="zh-TW" sz="1800" dirty="0" smtClean="0">
              <a:solidFill>
                <a:srgbClr val="7030A0"/>
              </a:solidFill>
              <a:latin typeface="+mj-lt"/>
              <a:ea typeface="+mj-ea"/>
            </a:endParaRPr>
          </a:p>
          <a:p>
            <a:pPr marL="342900" indent="-342900"/>
            <a:r>
              <a:rPr lang="zh-TW" altLang="en-US" sz="1800" dirty="0" smtClean="0">
                <a:solidFill>
                  <a:srgbClr val="7030A0"/>
                </a:solidFill>
                <a:latin typeface="+mj-lt"/>
                <a:ea typeface="+mj-ea"/>
              </a:rPr>
              <a:t>      利息不還</a:t>
            </a:r>
            <a:endParaRPr kumimoji="1" lang="zh-TW" altLang="en-US" sz="2800" b="1" i="0" u="none" strike="noStrike" cap="none" normalizeH="0" baseline="0" dirty="0" smtClean="0">
              <a:ln>
                <a:noFill/>
              </a:ln>
              <a:solidFill>
                <a:srgbClr val="7030A0"/>
              </a:solidFill>
              <a:effectLst/>
              <a:latin typeface="+mj-lt"/>
              <a:ea typeface="+mj-ea"/>
            </a:endParaRPr>
          </a:p>
        </p:txBody>
      </p:sp>
      <p:sp>
        <p:nvSpPr>
          <p:cNvPr id="40" name="矩形 39"/>
          <p:cNvSpPr/>
          <p:nvPr/>
        </p:nvSpPr>
        <p:spPr bwMode="auto">
          <a:xfrm>
            <a:off x="7215174" y="3000372"/>
            <a:ext cx="1928826" cy="1571636"/>
          </a:xfrm>
          <a:prstGeom prst="rect">
            <a:avLst/>
          </a:prstGeom>
          <a:gradFill>
            <a:gsLst>
              <a:gs pos="0">
                <a:srgbClr val="FFEFD1">
                  <a:alpha val="42000"/>
                </a:srgbClr>
              </a:gs>
              <a:gs pos="100000">
                <a:srgbClr val="F0EBD5"/>
              </a:gs>
              <a:gs pos="57000">
                <a:schemeClr val="bg1">
                  <a:alpha val="0"/>
                </a:schemeClr>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zh-TW" altLang="en-US" sz="1800" dirty="0" smtClean="0">
                <a:solidFill>
                  <a:srgbClr val="7030A0"/>
                </a:solidFill>
                <a:latin typeface="+mj-lt"/>
                <a:ea typeface="+mj-ea"/>
              </a:rPr>
              <a:t>第</a:t>
            </a:r>
            <a:r>
              <a:rPr lang="en-US" altLang="en-US" sz="1800" dirty="0" smtClean="0">
                <a:solidFill>
                  <a:srgbClr val="7030A0"/>
                </a:solidFill>
                <a:latin typeface="+mj-lt"/>
                <a:ea typeface="+mj-ea"/>
              </a:rPr>
              <a:t>15</a:t>
            </a:r>
            <a:r>
              <a:rPr lang="zh-TW" altLang="en-US" sz="1800" dirty="0" smtClean="0">
                <a:solidFill>
                  <a:srgbClr val="7030A0"/>
                </a:solidFill>
                <a:latin typeface="+mj-lt"/>
                <a:ea typeface="+mj-ea"/>
              </a:rPr>
              <a:t>條第</a:t>
            </a:r>
            <a:r>
              <a:rPr lang="en-US" altLang="en-US" sz="1800" dirty="0" smtClean="0">
                <a:solidFill>
                  <a:srgbClr val="7030A0"/>
                </a:solidFill>
                <a:latin typeface="+mj-lt"/>
                <a:ea typeface="+mj-ea"/>
              </a:rPr>
              <a:t>1</a:t>
            </a:r>
            <a:r>
              <a:rPr lang="zh-TW" altLang="en-US" sz="1800" dirty="0" smtClean="0">
                <a:solidFill>
                  <a:srgbClr val="7030A0"/>
                </a:solidFill>
                <a:latin typeface="+mj-lt"/>
                <a:ea typeface="+mj-ea"/>
              </a:rPr>
              <a:t>項：</a:t>
            </a:r>
          </a:p>
          <a:p>
            <a:pPr lvl="0">
              <a:buFont typeface="Wingdings" pitchFamily="2" charset="2"/>
              <a:buChar char="l"/>
            </a:pPr>
            <a:r>
              <a:rPr lang="zh-TW" altLang="en-US" sz="1800" dirty="0" smtClean="0">
                <a:solidFill>
                  <a:srgbClr val="7030A0"/>
                </a:solidFill>
                <a:latin typeface="+mj-lt"/>
                <a:ea typeface="+mj-ea"/>
              </a:rPr>
              <a:t>  撤銷或廢止其</a:t>
            </a:r>
            <a:endParaRPr lang="en-US" altLang="zh-TW" sz="1800" dirty="0" smtClean="0">
              <a:solidFill>
                <a:srgbClr val="7030A0"/>
              </a:solidFill>
              <a:latin typeface="+mj-lt"/>
              <a:ea typeface="+mj-ea"/>
            </a:endParaRPr>
          </a:p>
          <a:p>
            <a:pPr lvl="0"/>
            <a:r>
              <a:rPr lang="zh-TW" altLang="en-US" sz="1800" dirty="0" smtClean="0">
                <a:solidFill>
                  <a:srgbClr val="7030A0"/>
                </a:solidFill>
                <a:latin typeface="+mj-lt"/>
                <a:ea typeface="+mj-ea"/>
              </a:rPr>
              <a:t>     競價或得標</a:t>
            </a:r>
          </a:p>
          <a:p>
            <a:pPr>
              <a:buFont typeface="Wingdings" pitchFamily="2" charset="2"/>
              <a:buChar char="l"/>
            </a:pPr>
            <a:r>
              <a:rPr lang="zh-TW" altLang="en-US" sz="1800" dirty="0" smtClean="0">
                <a:solidFill>
                  <a:srgbClr val="7030A0"/>
                </a:solidFill>
                <a:latin typeface="+mj-lt"/>
                <a:ea typeface="+mj-ea"/>
              </a:rPr>
              <a:t>  押標金及其利</a:t>
            </a:r>
            <a:endParaRPr lang="en-US" altLang="zh-TW" sz="1800" dirty="0" smtClean="0">
              <a:solidFill>
                <a:srgbClr val="7030A0"/>
              </a:solidFill>
              <a:latin typeface="+mj-lt"/>
              <a:ea typeface="+mj-ea"/>
            </a:endParaRPr>
          </a:p>
          <a:p>
            <a:r>
              <a:rPr lang="zh-TW" altLang="en-US" sz="1800" dirty="0" smtClean="0">
                <a:solidFill>
                  <a:srgbClr val="7030A0"/>
                </a:solidFill>
                <a:latin typeface="+mj-lt"/>
                <a:ea typeface="+mj-ea"/>
              </a:rPr>
              <a:t>     息不還</a:t>
            </a:r>
          </a:p>
        </p:txBody>
      </p:sp>
      <p:sp>
        <p:nvSpPr>
          <p:cNvPr id="41" name="矩形 40"/>
          <p:cNvSpPr/>
          <p:nvPr/>
        </p:nvSpPr>
        <p:spPr bwMode="auto">
          <a:xfrm>
            <a:off x="7215174" y="4929198"/>
            <a:ext cx="1928826" cy="1500198"/>
          </a:xfrm>
          <a:prstGeom prst="rect">
            <a:avLst/>
          </a:prstGeom>
          <a:gradFill>
            <a:gsLst>
              <a:gs pos="0">
                <a:srgbClr val="FFEFD1">
                  <a:alpha val="42000"/>
                </a:srgbClr>
              </a:gs>
              <a:gs pos="100000">
                <a:srgbClr val="F0EBD5"/>
              </a:gs>
              <a:gs pos="57000">
                <a:schemeClr val="bg1">
                  <a:alpha val="0"/>
                </a:schemeClr>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zh-TW" altLang="en-US" sz="1800" dirty="0" smtClean="0">
                <a:solidFill>
                  <a:srgbClr val="7030A0"/>
                </a:solidFill>
                <a:latin typeface="+mj-lt"/>
                <a:ea typeface="+mj-ea"/>
              </a:rPr>
              <a:t>第</a:t>
            </a:r>
            <a:r>
              <a:rPr lang="en-US" altLang="en-US" sz="1800" dirty="0" smtClean="0">
                <a:solidFill>
                  <a:srgbClr val="7030A0"/>
                </a:solidFill>
                <a:latin typeface="+mj-lt"/>
                <a:ea typeface="+mj-ea"/>
              </a:rPr>
              <a:t>52</a:t>
            </a:r>
            <a:r>
              <a:rPr lang="zh-TW" altLang="en-US" sz="1800" dirty="0" smtClean="0">
                <a:solidFill>
                  <a:srgbClr val="7030A0"/>
                </a:solidFill>
                <a:latin typeface="+mj-lt"/>
                <a:ea typeface="+mj-ea"/>
              </a:rPr>
              <a:t>條第</a:t>
            </a:r>
            <a:r>
              <a:rPr lang="en-US" altLang="en-US" sz="1800" dirty="0" smtClean="0">
                <a:solidFill>
                  <a:srgbClr val="7030A0"/>
                </a:solidFill>
                <a:latin typeface="+mj-lt"/>
                <a:ea typeface="+mj-ea"/>
              </a:rPr>
              <a:t>2</a:t>
            </a:r>
            <a:r>
              <a:rPr lang="zh-TW" altLang="en-US" sz="1800" dirty="0" smtClean="0">
                <a:solidFill>
                  <a:srgbClr val="7030A0"/>
                </a:solidFill>
                <a:latin typeface="+mj-lt"/>
                <a:ea typeface="+mj-ea"/>
              </a:rPr>
              <a:t>項：</a:t>
            </a:r>
          </a:p>
          <a:p>
            <a:pPr lvl="0">
              <a:buFont typeface="Wingdings" pitchFamily="2" charset="2"/>
              <a:buChar char="l"/>
            </a:pPr>
            <a:r>
              <a:rPr lang="zh-TW" altLang="en-US" sz="1800" dirty="0" smtClean="0">
                <a:solidFill>
                  <a:srgbClr val="7030A0"/>
                </a:solidFill>
                <a:latin typeface="+mj-lt"/>
                <a:ea typeface="+mj-ea"/>
              </a:rPr>
              <a:t>  廢止其籌設</a:t>
            </a:r>
            <a:endParaRPr lang="en-US" altLang="zh-TW" sz="1800" dirty="0" smtClean="0">
              <a:solidFill>
                <a:srgbClr val="7030A0"/>
              </a:solidFill>
              <a:latin typeface="+mj-lt"/>
              <a:ea typeface="+mj-ea"/>
            </a:endParaRPr>
          </a:p>
          <a:p>
            <a:pPr lvl="0"/>
            <a:r>
              <a:rPr lang="zh-TW" altLang="en-US" sz="1800" dirty="0" smtClean="0">
                <a:solidFill>
                  <a:srgbClr val="7030A0"/>
                </a:solidFill>
                <a:latin typeface="+mj-lt"/>
                <a:ea typeface="+mj-ea"/>
              </a:rPr>
              <a:t>     及特許</a:t>
            </a:r>
          </a:p>
          <a:p>
            <a:pPr lvl="0">
              <a:buFont typeface="Wingdings" pitchFamily="2" charset="2"/>
              <a:buChar char="l"/>
            </a:pPr>
            <a:r>
              <a:rPr lang="zh-TW" altLang="en-US" sz="1800" dirty="0" smtClean="0">
                <a:solidFill>
                  <a:srgbClr val="7030A0"/>
                </a:solidFill>
                <a:latin typeface="+mj-lt"/>
                <a:ea typeface="+mj-ea"/>
              </a:rPr>
              <a:t>  得標金及其</a:t>
            </a:r>
            <a:endParaRPr lang="en-US" altLang="zh-TW" sz="1800" dirty="0" smtClean="0">
              <a:solidFill>
                <a:srgbClr val="7030A0"/>
              </a:solidFill>
              <a:latin typeface="+mj-lt"/>
              <a:ea typeface="+mj-ea"/>
            </a:endParaRPr>
          </a:p>
          <a:p>
            <a:pPr lvl="0"/>
            <a:r>
              <a:rPr lang="zh-TW" altLang="en-US" sz="1800" dirty="0" smtClean="0">
                <a:solidFill>
                  <a:srgbClr val="7030A0"/>
                </a:solidFill>
                <a:latin typeface="+mj-lt"/>
                <a:ea typeface="+mj-ea"/>
              </a:rPr>
              <a:t>     利息不還</a:t>
            </a:r>
          </a:p>
        </p:txBody>
      </p:sp>
      <p:sp>
        <p:nvSpPr>
          <p:cNvPr id="44" name="文字方塊 43"/>
          <p:cNvSpPr txBox="1"/>
          <p:nvPr/>
        </p:nvSpPr>
        <p:spPr>
          <a:xfrm>
            <a:off x="6786546" y="1643050"/>
            <a:ext cx="441146" cy="400110"/>
          </a:xfrm>
          <a:prstGeom prst="rect">
            <a:avLst/>
          </a:prstGeom>
          <a:noFill/>
        </p:spPr>
        <p:txBody>
          <a:bodyPr wrap="none" rtlCol="0">
            <a:spAutoFit/>
          </a:bodyPr>
          <a:lstStyle/>
          <a:p>
            <a:r>
              <a:rPr lang="zh-TW" altLang="en-US" dirty="0" smtClean="0">
                <a:solidFill>
                  <a:srgbClr val="000099"/>
                </a:solidFill>
                <a:latin typeface="+mj-lt"/>
                <a:ea typeface="+mj-ea"/>
              </a:rPr>
              <a:t>有</a:t>
            </a:r>
            <a:endParaRPr lang="zh-TW" altLang="en-US" dirty="0">
              <a:solidFill>
                <a:srgbClr val="000099"/>
              </a:solidFill>
              <a:latin typeface="+mj-lt"/>
              <a:ea typeface="+mj-ea"/>
            </a:endParaRPr>
          </a:p>
        </p:txBody>
      </p:sp>
      <p:sp>
        <p:nvSpPr>
          <p:cNvPr id="45" name="文字方塊 44"/>
          <p:cNvSpPr txBox="1"/>
          <p:nvPr/>
        </p:nvSpPr>
        <p:spPr>
          <a:xfrm>
            <a:off x="6786546" y="3357562"/>
            <a:ext cx="441146" cy="400110"/>
          </a:xfrm>
          <a:prstGeom prst="rect">
            <a:avLst/>
          </a:prstGeom>
          <a:noFill/>
        </p:spPr>
        <p:txBody>
          <a:bodyPr wrap="none" rtlCol="0">
            <a:spAutoFit/>
          </a:bodyPr>
          <a:lstStyle/>
          <a:p>
            <a:r>
              <a:rPr lang="zh-TW" altLang="en-US" dirty="0" smtClean="0">
                <a:solidFill>
                  <a:srgbClr val="000099"/>
                </a:solidFill>
                <a:latin typeface="+mj-lt"/>
                <a:ea typeface="+mj-ea"/>
              </a:rPr>
              <a:t>有</a:t>
            </a:r>
            <a:endParaRPr lang="zh-TW" altLang="en-US" dirty="0">
              <a:solidFill>
                <a:srgbClr val="000099"/>
              </a:solidFill>
              <a:latin typeface="+mj-lt"/>
              <a:ea typeface="+mj-ea"/>
            </a:endParaRPr>
          </a:p>
        </p:txBody>
      </p:sp>
      <p:sp>
        <p:nvSpPr>
          <p:cNvPr id="46" name="文字方塊 45"/>
          <p:cNvSpPr txBox="1"/>
          <p:nvPr/>
        </p:nvSpPr>
        <p:spPr>
          <a:xfrm>
            <a:off x="6786546" y="5143512"/>
            <a:ext cx="441146" cy="400110"/>
          </a:xfrm>
          <a:prstGeom prst="rect">
            <a:avLst/>
          </a:prstGeom>
          <a:noFill/>
        </p:spPr>
        <p:txBody>
          <a:bodyPr wrap="none" rtlCol="0">
            <a:spAutoFit/>
          </a:bodyPr>
          <a:lstStyle/>
          <a:p>
            <a:r>
              <a:rPr lang="zh-TW" altLang="en-US" dirty="0" smtClean="0">
                <a:solidFill>
                  <a:srgbClr val="000099"/>
                </a:solidFill>
                <a:latin typeface="+mj-lt"/>
                <a:ea typeface="+mj-ea"/>
              </a:rPr>
              <a:t>有</a:t>
            </a:r>
            <a:endParaRPr lang="zh-TW" altLang="en-US" dirty="0">
              <a:solidFill>
                <a:srgbClr val="000099"/>
              </a:solidFill>
              <a:latin typeface="+mj-lt"/>
              <a:ea typeface="+mj-ea"/>
            </a:endParaRPr>
          </a:p>
        </p:txBody>
      </p:sp>
      <p:sp>
        <p:nvSpPr>
          <p:cNvPr id="48" name="矩形 47"/>
          <p:cNvSpPr/>
          <p:nvPr/>
        </p:nvSpPr>
        <p:spPr bwMode="auto">
          <a:xfrm>
            <a:off x="214282" y="1000108"/>
            <a:ext cx="2285984" cy="5286412"/>
          </a:xfrm>
          <a:prstGeom prst="rect">
            <a:avLst/>
          </a:prstGeom>
          <a:gradFill flip="none" rotWithShape="1">
            <a:gsLst>
              <a:gs pos="0">
                <a:srgbClr val="E7FFE7"/>
              </a:gs>
              <a:gs pos="50000">
                <a:srgbClr val="EDF7ED"/>
              </a:gs>
              <a:gs pos="100000">
                <a:schemeClr val="bg1"/>
              </a:gs>
            </a:gsLst>
            <a:lin ang="16200000" scaled="1"/>
            <a:tileRect/>
          </a:grad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bodyPr>
          <a:lstStyle/>
          <a:p>
            <a:r>
              <a:rPr lang="zh-TW" altLang="en-US" b="0" dirty="0" smtClean="0">
                <a:latin typeface="+mj-lt"/>
                <a:ea typeface="+mj-ea"/>
              </a:rPr>
              <a:t>閉鎖期</a:t>
            </a:r>
            <a:r>
              <a:rPr lang="en-US" altLang="zh-TW" sz="1600" b="0" dirty="0" smtClean="0">
                <a:latin typeface="+mj-lt"/>
                <a:ea typeface="+mj-ea"/>
              </a:rPr>
              <a:t>(</a:t>
            </a:r>
            <a:r>
              <a:rPr lang="zh-TW" altLang="en-US" sz="1600" b="0" dirty="0" smtClean="0">
                <a:latin typeface="+mj-lt"/>
                <a:ea typeface="+mj-ea"/>
              </a:rPr>
              <a:t>完成下列事項</a:t>
            </a:r>
            <a:r>
              <a:rPr lang="en-US" altLang="zh-TW" sz="1600" b="0" dirty="0" smtClean="0">
                <a:latin typeface="+mj-lt"/>
                <a:ea typeface="+mj-ea"/>
              </a:rPr>
              <a:t>)</a:t>
            </a:r>
            <a:r>
              <a:rPr lang="zh-TW" altLang="en-US" b="0" dirty="0" smtClean="0">
                <a:latin typeface="+mj-lt"/>
                <a:ea typeface="+mj-ea"/>
              </a:rPr>
              <a:t>：</a:t>
            </a:r>
          </a:p>
          <a:p>
            <a:pPr lvl="0"/>
            <a:r>
              <a:rPr lang="en-US" altLang="zh-TW" b="0" dirty="0" smtClean="0">
                <a:latin typeface="+mj-lt"/>
                <a:ea typeface="+mj-ea"/>
              </a:rPr>
              <a:t>1. </a:t>
            </a:r>
            <a:r>
              <a:rPr lang="zh-TW" altLang="en-US" b="0" dirty="0" smtClean="0">
                <a:latin typeface="+mj-lt"/>
                <a:ea typeface="+mj-ea"/>
              </a:rPr>
              <a:t>取得特許執照。</a:t>
            </a:r>
          </a:p>
          <a:p>
            <a:pPr lvl="0"/>
            <a:r>
              <a:rPr lang="en-US" altLang="zh-TW" b="0" dirty="0" smtClean="0">
                <a:latin typeface="+mj-lt"/>
                <a:ea typeface="+mj-ea"/>
              </a:rPr>
              <a:t>2. </a:t>
            </a:r>
            <a:r>
              <a:rPr lang="zh-TW" altLang="en-US" b="0" dirty="0" smtClean="0">
                <a:latin typeface="+mj-lt"/>
                <a:ea typeface="+mj-ea"/>
              </a:rPr>
              <a:t>該次得標任一頻</a:t>
            </a:r>
            <a:r>
              <a:rPr lang="en-US" altLang="zh-TW" b="0" dirty="0" smtClean="0">
                <a:latin typeface="+mj-lt"/>
                <a:ea typeface="+mj-ea"/>
              </a:rPr>
              <a:t/>
            </a:r>
            <a:br>
              <a:rPr lang="en-US" altLang="zh-TW" b="0" dirty="0" smtClean="0">
                <a:latin typeface="+mj-lt"/>
                <a:ea typeface="+mj-ea"/>
              </a:rPr>
            </a:br>
            <a:r>
              <a:rPr lang="en-US" altLang="zh-TW" b="0" dirty="0" smtClean="0">
                <a:latin typeface="+mj-lt"/>
                <a:ea typeface="+mj-ea"/>
              </a:rPr>
              <a:t>    </a:t>
            </a:r>
            <a:r>
              <a:rPr lang="zh-TW" altLang="en-US" b="0" dirty="0" smtClean="0">
                <a:latin typeface="+mj-lt"/>
                <a:ea typeface="+mj-ea"/>
              </a:rPr>
              <a:t>段依第</a:t>
            </a:r>
            <a:r>
              <a:rPr lang="en-US" altLang="zh-TW" b="0" dirty="0" smtClean="0">
                <a:latin typeface="+mj-lt"/>
                <a:ea typeface="+mj-ea"/>
              </a:rPr>
              <a:t>47</a:t>
            </a:r>
            <a:r>
              <a:rPr lang="zh-TW" altLang="en-US" b="0" dirty="0" smtClean="0">
                <a:latin typeface="+mj-lt"/>
                <a:ea typeface="+mj-ea"/>
              </a:rPr>
              <a:t>條第</a:t>
            </a:r>
            <a:r>
              <a:rPr lang="en-US" altLang="zh-TW" b="0" dirty="0" smtClean="0">
                <a:latin typeface="+mj-lt"/>
                <a:ea typeface="+mj-ea"/>
              </a:rPr>
              <a:t>1</a:t>
            </a:r>
            <a:r>
              <a:rPr lang="zh-TW" altLang="en-US" b="0" dirty="0" smtClean="0">
                <a:latin typeface="+mj-lt"/>
                <a:ea typeface="+mj-ea"/>
              </a:rPr>
              <a:t>項</a:t>
            </a:r>
            <a:endParaRPr lang="en-US" altLang="zh-TW" b="0" dirty="0" smtClean="0">
              <a:latin typeface="+mj-lt"/>
              <a:ea typeface="+mj-ea"/>
            </a:endParaRPr>
          </a:p>
          <a:p>
            <a:pPr lvl="0"/>
            <a:r>
              <a:rPr lang="zh-TW" altLang="en-US" b="0" dirty="0" smtClean="0">
                <a:latin typeface="+mj-lt"/>
                <a:ea typeface="+mj-ea"/>
              </a:rPr>
              <a:t>    取得系統技術審</a:t>
            </a:r>
            <a:endParaRPr lang="en-US" altLang="zh-TW" b="0" dirty="0" smtClean="0">
              <a:latin typeface="+mj-lt"/>
              <a:ea typeface="+mj-ea"/>
            </a:endParaRPr>
          </a:p>
          <a:p>
            <a:pPr lvl="0"/>
            <a:r>
              <a:rPr lang="zh-TW" altLang="en-US" b="0" dirty="0" smtClean="0">
                <a:latin typeface="+mj-lt"/>
                <a:ea typeface="+mj-ea"/>
              </a:rPr>
              <a:t>    驗合格。</a:t>
            </a:r>
          </a:p>
          <a:p>
            <a:pPr lvl="0"/>
            <a:r>
              <a:rPr lang="en-US" altLang="zh-TW" b="0" dirty="0" smtClean="0">
                <a:latin typeface="+mj-lt"/>
                <a:ea typeface="+mj-ea"/>
              </a:rPr>
              <a:t>3. </a:t>
            </a:r>
            <a:r>
              <a:rPr lang="zh-TW" altLang="en-US" b="0" dirty="0" smtClean="0">
                <a:latin typeface="+mj-lt"/>
                <a:ea typeface="+mj-ea"/>
              </a:rPr>
              <a:t>符合第</a:t>
            </a:r>
            <a:r>
              <a:rPr lang="en-US" b="0" dirty="0" smtClean="0">
                <a:latin typeface="+mj-lt"/>
                <a:ea typeface="+mj-ea"/>
              </a:rPr>
              <a:t>66</a:t>
            </a:r>
            <a:r>
              <a:rPr lang="zh-TW" altLang="en-US" b="0" dirty="0" smtClean="0">
                <a:latin typeface="+mj-lt"/>
                <a:ea typeface="+mj-ea"/>
              </a:rPr>
              <a:t>條高速</a:t>
            </a:r>
            <a:r>
              <a:rPr lang="en-US" altLang="zh-TW" b="0" dirty="0" smtClean="0">
                <a:latin typeface="+mj-lt"/>
                <a:ea typeface="+mj-ea"/>
              </a:rPr>
              <a:t/>
            </a:r>
            <a:br>
              <a:rPr lang="en-US" altLang="zh-TW" b="0" dirty="0" smtClean="0">
                <a:latin typeface="+mj-lt"/>
                <a:ea typeface="+mj-ea"/>
              </a:rPr>
            </a:br>
            <a:r>
              <a:rPr lang="en-US" altLang="zh-TW" b="0" dirty="0" smtClean="0">
                <a:latin typeface="+mj-lt"/>
                <a:ea typeface="+mj-ea"/>
              </a:rPr>
              <a:t>    </a:t>
            </a:r>
            <a:r>
              <a:rPr lang="zh-TW" altLang="en-US" b="0" dirty="0" smtClean="0">
                <a:latin typeface="+mj-lt"/>
                <a:ea typeface="+mj-ea"/>
              </a:rPr>
              <a:t>基地臺建設規定</a:t>
            </a:r>
            <a:r>
              <a:rPr lang="en-US" altLang="zh-TW" b="0" dirty="0" smtClean="0">
                <a:latin typeface="+mj-lt"/>
                <a:ea typeface="+mj-ea"/>
              </a:rPr>
              <a:t/>
            </a:r>
            <a:br>
              <a:rPr lang="en-US" altLang="zh-TW" b="0" dirty="0" smtClean="0">
                <a:latin typeface="+mj-lt"/>
                <a:ea typeface="+mj-ea"/>
              </a:rPr>
            </a:br>
            <a:r>
              <a:rPr lang="en-US" altLang="zh-TW" b="0" dirty="0" smtClean="0">
                <a:latin typeface="+mj-lt"/>
                <a:ea typeface="+mj-ea"/>
              </a:rPr>
              <a:t>    (</a:t>
            </a:r>
            <a:r>
              <a:rPr lang="en-US" b="0" dirty="0" smtClean="0">
                <a:latin typeface="+mj-lt"/>
                <a:ea typeface="+mj-ea"/>
              </a:rPr>
              <a:t>102</a:t>
            </a:r>
            <a:r>
              <a:rPr lang="zh-TW" altLang="en-US" b="0" dirty="0" smtClean="0">
                <a:latin typeface="+mj-lt"/>
                <a:ea typeface="+mj-ea"/>
              </a:rPr>
              <a:t>年度申請人</a:t>
            </a:r>
            <a:r>
              <a:rPr lang="en-US" altLang="zh-TW" b="0" dirty="0" smtClean="0">
                <a:latin typeface="+mj-lt"/>
                <a:ea typeface="+mj-ea"/>
              </a:rPr>
              <a:t/>
            </a:r>
            <a:br>
              <a:rPr lang="en-US" altLang="zh-TW" b="0" dirty="0" smtClean="0">
                <a:latin typeface="+mj-lt"/>
                <a:ea typeface="+mj-ea"/>
              </a:rPr>
            </a:br>
            <a:r>
              <a:rPr lang="en-US" altLang="zh-TW" b="0" dirty="0" smtClean="0">
                <a:latin typeface="+mj-lt"/>
                <a:ea typeface="+mj-ea"/>
              </a:rPr>
              <a:t>    </a:t>
            </a:r>
            <a:r>
              <a:rPr lang="zh-TW" altLang="en-US" b="0" dirty="0" smtClean="0">
                <a:latin typeface="+mj-lt"/>
                <a:ea typeface="+mj-ea"/>
              </a:rPr>
              <a:t>不適用本款</a:t>
            </a:r>
            <a:r>
              <a:rPr lang="en-US" altLang="zh-TW" b="0" dirty="0" smtClean="0">
                <a:latin typeface="+mj-lt"/>
                <a:ea typeface="+mj-ea"/>
              </a:rPr>
              <a:t>)</a:t>
            </a:r>
            <a:r>
              <a:rPr lang="zh-TW" altLang="en-US" b="0" dirty="0" smtClean="0">
                <a:latin typeface="+mj-lt"/>
                <a:ea typeface="+mj-ea"/>
              </a:rPr>
              <a:t>：</a:t>
            </a:r>
            <a:r>
              <a:rPr lang="en-US" altLang="zh-TW" b="0" dirty="0" smtClean="0">
                <a:latin typeface="+mj-lt"/>
                <a:ea typeface="+mj-ea"/>
              </a:rPr>
              <a:t/>
            </a:r>
            <a:br>
              <a:rPr lang="en-US" altLang="zh-TW" b="0" dirty="0" smtClean="0">
                <a:latin typeface="+mj-lt"/>
                <a:ea typeface="+mj-ea"/>
              </a:rPr>
            </a:br>
            <a:r>
              <a:rPr lang="en-US" altLang="zh-TW" b="0" dirty="0" smtClean="0">
                <a:latin typeface="+mj-lt"/>
                <a:ea typeface="+mj-ea"/>
              </a:rPr>
              <a:t>    (1) </a:t>
            </a:r>
            <a:r>
              <a:rPr lang="zh-TW" altLang="en-US" b="0" dirty="0" smtClean="0">
                <a:latin typeface="+mj-lt"/>
                <a:ea typeface="+mj-ea"/>
              </a:rPr>
              <a:t>數量達已建</a:t>
            </a:r>
            <a:endParaRPr lang="en-US" altLang="zh-TW" b="0" dirty="0" smtClean="0">
              <a:latin typeface="+mj-lt"/>
              <a:ea typeface="+mj-ea"/>
            </a:endParaRPr>
          </a:p>
          <a:p>
            <a:pPr lvl="0"/>
            <a:r>
              <a:rPr lang="en-US" altLang="zh-TW" b="0" dirty="0" smtClean="0">
                <a:latin typeface="+mj-lt"/>
                <a:ea typeface="+mj-ea"/>
              </a:rPr>
              <a:t>         </a:t>
            </a:r>
            <a:r>
              <a:rPr lang="zh-TW" altLang="en-US" b="0" dirty="0" smtClean="0">
                <a:latin typeface="+mj-lt"/>
                <a:ea typeface="+mj-ea"/>
              </a:rPr>
              <a:t>總數</a:t>
            </a:r>
            <a:r>
              <a:rPr lang="en-US" b="0" dirty="0" smtClean="0">
                <a:latin typeface="+mj-lt"/>
                <a:ea typeface="+mj-ea"/>
              </a:rPr>
              <a:t>80%</a:t>
            </a:r>
            <a:r>
              <a:rPr lang="zh-TW" altLang="en-US" b="0" dirty="0" smtClean="0">
                <a:latin typeface="+mj-lt"/>
                <a:ea typeface="+mj-ea"/>
              </a:rPr>
              <a:t>或</a:t>
            </a:r>
            <a:r>
              <a:rPr lang="en-US" altLang="zh-TW" b="0" dirty="0" smtClean="0">
                <a:latin typeface="+mj-lt"/>
                <a:ea typeface="+mj-ea"/>
              </a:rPr>
              <a:t/>
            </a:r>
            <a:br>
              <a:rPr lang="en-US" altLang="zh-TW" b="0" dirty="0" smtClean="0">
                <a:latin typeface="+mj-lt"/>
                <a:ea typeface="+mj-ea"/>
              </a:rPr>
            </a:br>
            <a:r>
              <a:rPr lang="en-US" altLang="zh-TW" b="0" dirty="0" smtClean="0">
                <a:latin typeface="+mj-lt"/>
                <a:ea typeface="+mj-ea"/>
              </a:rPr>
              <a:t>         </a:t>
            </a:r>
            <a:r>
              <a:rPr lang="en-US" b="0" dirty="0" smtClean="0">
                <a:latin typeface="+mj-lt"/>
                <a:ea typeface="+mj-ea"/>
              </a:rPr>
              <a:t>1</a:t>
            </a:r>
            <a:r>
              <a:rPr lang="zh-TW" altLang="en-US" b="0" dirty="0" smtClean="0">
                <a:latin typeface="+mj-lt"/>
                <a:ea typeface="+mj-ea"/>
              </a:rPr>
              <a:t>千臺。</a:t>
            </a:r>
            <a:r>
              <a:rPr lang="en-US" altLang="zh-TW" b="0" dirty="0" smtClean="0">
                <a:latin typeface="+mj-lt"/>
                <a:ea typeface="+mj-ea"/>
              </a:rPr>
              <a:t/>
            </a:r>
            <a:br>
              <a:rPr lang="en-US" altLang="zh-TW" b="0" dirty="0" smtClean="0">
                <a:latin typeface="+mj-lt"/>
                <a:ea typeface="+mj-ea"/>
              </a:rPr>
            </a:br>
            <a:r>
              <a:rPr lang="en-US" altLang="zh-TW" b="0" dirty="0" smtClean="0">
                <a:latin typeface="+mj-lt"/>
                <a:ea typeface="+mj-ea"/>
              </a:rPr>
              <a:t>    (2)</a:t>
            </a:r>
            <a:r>
              <a:rPr lang="zh-TW" altLang="en-US" b="0" dirty="0" smtClean="0">
                <a:latin typeface="+mj-lt"/>
                <a:ea typeface="+mj-ea"/>
              </a:rPr>
              <a:t>電波涵蓋範圍</a:t>
            </a:r>
            <a:r>
              <a:rPr lang="en-US" altLang="zh-TW" b="0" dirty="0" smtClean="0">
                <a:latin typeface="+mj-lt"/>
                <a:ea typeface="+mj-ea"/>
              </a:rPr>
              <a:t/>
            </a:r>
            <a:br>
              <a:rPr lang="en-US" altLang="zh-TW" b="0" dirty="0" smtClean="0">
                <a:latin typeface="+mj-lt"/>
                <a:ea typeface="+mj-ea"/>
              </a:rPr>
            </a:br>
            <a:r>
              <a:rPr lang="en-US" altLang="zh-TW" b="0" dirty="0" smtClean="0">
                <a:latin typeface="+mj-lt"/>
                <a:ea typeface="+mj-ea"/>
              </a:rPr>
              <a:t>         </a:t>
            </a:r>
            <a:r>
              <a:rPr lang="zh-TW" altLang="en-US" b="0" dirty="0" smtClean="0">
                <a:latin typeface="+mj-lt"/>
                <a:ea typeface="+mj-ea"/>
              </a:rPr>
              <a:t>達人口</a:t>
            </a:r>
            <a:r>
              <a:rPr lang="en-US" b="0" dirty="0" smtClean="0">
                <a:latin typeface="+mj-lt"/>
                <a:ea typeface="+mj-ea"/>
              </a:rPr>
              <a:t>50%</a:t>
            </a:r>
            <a:r>
              <a:rPr lang="zh-TW" altLang="en-US" b="0" dirty="0" smtClean="0">
                <a:latin typeface="+mj-lt"/>
                <a:ea typeface="+mj-ea"/>
              </a:rPr>
              <a:t>。</a:t>
            </a:r>
            <a:endParaRPr lang="zh-TW" altLang="en-US" b="0" dirty="0">
              <a:latin typeface="+mj-lt"/>
              <a:ea typeface="+mj-ea"/>
            </a:endParaRPr>
          </a:p>
        </p:txBody>
      </p:sp>
      <p:sp>
        <p:nvSpPr>
          <p:cNvPr id="55" name="文字方塊 54"/>
          <p:cNvSpPr txBox="1"/>
          <p:nvPr/>
        </p:nvSpPr>
        <p:spPr>
          <a:xfrm>
            <a:off x="5286348" y="2357430"/>
            <a:ext cx="441146" cy="400110"/>
          </a:xfrm>
          <a:prstGeom prst="rect">
            <a:avLst/>
          </a:prstGeom>
          <a:noFill/>
        </p:spPr>
        <p:txBody>
          <a:bodyPr wrap="none" rtlCol="0">
            <a:spAutoFit/>
          </a:bodyPr>
          <a:lstStyle/>
          <a:p>
            <a:r>
              <a:rPr lang="zh-TW" altLang="en-US" dirty="0" smtClean="0">
                <a:solidFill>
                  <a:srgbClr val="000099"/>
                </a:solidFill>
                <a:latin typeface="+mj-lt"/>
                <a:ea typeface="+mj-ea"/>
              </a:rPr>
              <a:t>無</a:t>
            </a:r>
            <a:endParaRPr lang="zh-TW" altLang="en-US" dirty="0">
              <a:solidFill>
                <a:srgbClr val="000099"/>
              </a:solidFill>
              <a:latin typeface="+mj-lt"/>
              <a:ea typeface="+mj-ea"/>
            </a:endParaRPr>
          </a:p>
        </p:txBody>
      </p:sp>
    </p:spTree>
  </p:cSld>
  <p:clrMapOvr>
    <a:masterClrMapping/>
  </p:clrMapOvr>
  <p:transition>
    <p:blinds/>
    <p:sndAc>
      <p:stSnd>
        <p:snd r:embed="rId2" name="CAMERA.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a:xfrm>
            <a:off x="869950" y="116632"/>
            <a:ext cx="7231063" cy="763587"/>
          </a:xfrm>
        </p:spPr>
        <p:txBody>
          <a:bodyPr>
            <a:normAutofit/>
          </a:bodyPr>
          <a:lstStyle/>
          <a:p>
            <a:r>
              <a:rPr lang="zh-TW" altLang="en-US" sz="3100" dirty="0" smtClean="0"/>
              <a:t>聯合申請人關係之規定與解除</a:t>
            </a:r>
            <a:r>
              <a:rPr lang="en-US" altLang="zh-TW" sz="1800" dirty="0" smtClean="0"/>
              <a:t>(</a:t>
            </a:r>
            <a:r>
              <a:rPr lang="zh-TW" altLang="en-US" sz="1800" dirty="0" smtClean="0"/>
              <a:t>第</a:t>
            </a:r>
            <a:r>
              <a:rPr lang="en-US" altLang="zh-TW" sz="1800" dirty="0" smtClean="0"/>
              <a:t>10</a:t>
            </a:r>
            <a:r>
              <a:rPr lang="zh-TW" altLang="en-US" sz="1800" dirty="0" smtClean="0"/>
              <a:t>條</a:t>
            </a:r>
            <a:r>
              <a:rPr lang="en-US" altLang="zh-TW" sz="1800" dirty="0" smtClean="0"/>
              <a:t>)</a:t>
            </a:r>
            <a:endParaRPr lang="zh-TW" altLang="en-US" sz="1800" dirty="0"/>
          </a:p>
        </p:txBody>
      </p:sp>
      <p:sp>
        <p:nvSpPr>
          <p:cNvPr id="5" name="文字方塊 4"/>
          <p:cNvSpPr txBox="1"/>
          <p:nvPr/>
        </p:nvSpPr>
        <p:spPr>
          <a:xfrm>
            <a:off x="755576" y="980728"/>
            <a:ext cx="7776864" cy="3862596"/>
          </a:xfrm>
          <a:prstGeom prst="rect">
            <a:avLst/>
          </a:prstGeom>
          <a:noFill/>
        </p:spPr>
        <p:txBody>
          <a:bodyPr wrap="square" rtlCol="0">
            <a:spAutoFit/>
          </a:bodyPr>
          <a:lstStyle/>
          <a:p>
            <a:pPr marL="271463" indent="-271463">
              <a:buClr>
                <a:srgbClr val="FF0000"/>
              </a:buClr>
              <a:buSzPct val="70000"/>
              <a:buFont typeface="Wingdings" pitchFamily="2" charset="2"/>
              <a:buChar char="u"/>
            </a:pPr>
            <a:r>
              <a:rPr lang="zh-TW" altLang="en-US" sz="2800" dirty="0" smtClean="0">
                <a:solidFill>
                  <a:srgbClr val="0000FF"/>
                </a:solidFill>
                <a:latin typeface="+mj-lt"/>
                <a:ea typeface="+mj-ea"/>
              </a:rPr>
              <a:t>增訂聯合申請人關係解除規定</a:t>
            </a:r>
            <a:r>
              <a:rPr lang="en-US" altLang="zh-TW" sz="2800" dirty="0" smtClean="0">
                <a:solidFill>
                  <a:srgbClr val="0000FF"/>
                </a:solidFill>
                <a:latin typeface="+mj-lt"/>
                <a:ea typeface="+mj-ea"/>
              </a:rPr>
              <a:t>(</a:t>
            </a:r>
            <a:r>
              <a:rPr lang="zh-TW" altLang="en-US" sz="2800" dirty="0" smtClean="0">
                <a:solidFill>
                  <a:srgbClr val="0000FF"/>
                </a:solidFill>
                <a:latin typeface="+mj-lt"/>
                <a:ea typeface="+mj-ea"/>
              </a:rPr>
              <a:t>閉鎖期</a:t>
            </a:r>
            <a:r>
              <a:rPr lang="en-US" altLang="zh-TW" sz="2800" dirty="0" smtClean="0">
                <a:solidFill>
                  <a:srgbClr val="0000FF"/>
                </a:solidFill>
                <a:latin typeface="+mj-lt"/>
                <a:ea typeface="+mj-ea"/>
              </a:rPr>
              <a:t>)</a:t>
            </a:r>
            <a:r>
              <a:rPr lang="zh-TW" altLang="en-US" sz="2800" dirty="0" smtClean="0">
                <a:solidFill>
                  <a:srgbClr val="0000FF"/>
                </a:solidFill>
                <a:latin typeface="+mj-lt"/>
                <a:ea typeface="+mj-ea"/>
              </a:rPr>
              <a:t>：</a:t>
            </a:r>
            <a:endParaRPr lang="en-US" altLang="zh-TW" sz="2800" dirty="0" smtClean="0">
              <a:solidFill>
                <a:srgbClr val="0000FF"/>
              </a:solidFill>
              <a:latin typeface="+mj-lt"/>
              <a:ea typeface="+mj-ea"/>
            </a:endParaRPr>
          </a:p>
          <a:p>
            <a:pPr marL="271463">
              <a:spcBef>
                <a:spcPts val="600"/>
              </a:spcBef>
              <a:buClr>
                <a:srgbClr val="FF0000"/>
              </a:buClr>
              <a:buSzPct val="70000"/>
            </a:pPr>
            <a:r>
              <a:rPr lang="zh-TW" altLang="en-US" sz="2400" dirty="0" smtClean="0">
                <a:solidFill>
                  <a:srgbClr val="0000FF"/>
                </a:solidFill>
                <a:latin typeface="+mj-lt"/>
                <a:ea typeface="+mj-ea"/>
              </a:rPr>
              <a:t>申請人得標後完成下列事項前仍受聯合申請人限制：</a:t>
            </a:r>
            <a:endParaRPr lang="en-US" altLang="zh-TW" sz="2400" dirty="0" smtClean="0">
              <a:solidFill>
                <a:srgbClr val="0000FF"/>
              </a:solidFill>
              <a:latin typeface="+mj-lt"/>
              <a:ea typeface="+mj-ea"/>
            </a:endParaRPr>
          </a:p>
          <a:p>
            <a:pPr marL="271463">
              <a:spcBef>
                <a:spcPts val="600"/>
              </a:spcBef>
              <a:buClr>
                <a:srgbClr val="FF0000"/>
              </a:buClr>
              <a:buSzPct val="70000"/>
            </a:pPr>
            <a:r>
              <a:rPr lang="zh-TW" altLang="en-US" sz="2400" dirty="0" smtClean="0">
                <a:latin typeface="+mj-lt"/>
                <a:ea typeface="+mj-ea"/>
              </a:rPr>
              <a:t>一、取得本業務特許執照。</a:t>
            </a:r>
            <a:endParaRPr lang="en-US" altLang="zh-TW" sz="2400" dirty="0" smtClean="0">
              <a:latin typeface="+mj-lt"/>
              <a:ea typeface="+mj-ea"/>
            </a:endParaRPr>
          </a:p>
          <a:p>
            <a:pPr marL="896938" indent="-625475">
              <a:spcBef>
                <a:spcPts val="600"/>
              </a:spcBef>
              <a:buClr>
                <a:srgbClr val="FF0000"/>
              </a:buClr>
              <a:buSzPct val="70000"/>
            </a:pPr>
            <a:r>
              <a:rPr lang="zh-TW" altLang="en-US" sz="2400" dirty="0" smtClean="0">
                <a:latin typeface="+mj-lt"/>
                <a:ea typeface="+mj-ea"/>
              </a:rPr>
              <a:t>二、該次得標有任一頻段依第四十七條第一項規定取得系統技術審驗合格證明。</a:t>
            </a:r>
            <a:endParaRPr lang="en-US" altLang="zh-TW" sz="2400" dirty="0" smtClean="0">
              <a:latin typeface="+mj-lt"/>
              <a:ea typeface="+mj-ea"/>
            </a:endParaRPr>
          </a:p>
          <a:p>
            <a:pPr marL="896938" indent="-625475">
              <a:spcBef>
                <a:spcPts val="600"/>
              </a:spcBef>
              <a:buClr>
                <a:srgbClr val="FF0000"/>
              </a:buClr>
              <a:buSzPct val="70000"/>
            </a:pPr>
            <a:r>
              <a:rPr lang="zh-TW" altLang="en-US" sz="2400" dirty="0" smtClean="0">
                <a:latin typeface="+mj-lt"/>
                <a:ea typeface="+mj-ea"/>
              </a:rPr>
              <a:t>三、符合本業務第六十六條第一款及第二款之高速基地臺建設規定。</a:t>
            </a:r>
            <a:endParaRPr lang="en-US" altLang="zh-TW" sz="2400" dirty="0" smtClean="0">
              <a:latin typeface="+mj-lt"/>
              <a:ea typeface="+mj-ea"/>
            </a:endParaRPr>
          </a:p>
          <a:p>
            <a:pPr marL="271463">
              <a:spcBef>
                <a:spcPts val="600"/>
              </a:spcBef>
              <a:buClr>
                <a:srgbClr val="FF0000"/>
              </a:buClr>
              <a:buSzPct val="70000"/>
            </a:pPr>
            <a:r>
              <a:rPr lang="zh-TW" altLang="en-US" sz="2400" dirty="0" smtClean="0">
                <a:solidFill>
                  <a:srgbClr val="0000FF"/>
                </a:solidFill>
                <a:latin typeface="+mj-lt"/>
                <a:ea typeface="+mj-ea"/>
              </a:rPr>
              <a:t>第七條第一項第一款</a:t>
            </a:r>
            <a:r>
              <a:rPr lang="en-US" altLang="zh-TW" sz="2400" dirty="0" smtClean="0">
                <a:solidFill>
                  <a:srgbClr val="0000FF"/>
                </a:solidFill>
                <a:latin typeface="+mj-lt"/>
                <a:ea typeface="+mj-ea"/>
              </a:rPr>
              <a:t>(102</a:t>
            </a:r>
            <a:r>
              <a:rPr lang="zh-TW" altLang="en-US" sz="2400" dirty="0" smtClean="0">
                <a:solidFill>
                  <a:srgbClr val="0000FF"/>
                </a:solidFill>
                <a:latin typeface="+mj-lt"/>
                <a:ea typeface="+mj-ea"/>
              </a:rPr>
              <a:t>年</a:t>
            </a:r>
            <a:r>
              <a:rPr lang="en-US" altLang="zh-TW" sz="2400" dirty="0" smtClean="0">
                <a:solidFill>
                  <a:srgbClr val="0000FF"/>
                </a:solidFill>
                <a:latin typeface="+mj-lt"/>
                <a:ea typeface="+mj-ea"/>
              </a:rPr>
              <a:t>)</a:t>
            </a:r>
            <a:r>
              <a:rPr lang="zh-TW" altLang="en-US" sz="2400" dirty="0" smtClean="0">
                <a:solidFill>
                  <a:srgbClr val="0000FF"/>
                </a:solidFill>
                <a:latin typeface="+mj-lt"/>
                <a:ea typeface="+mj-ea"/>
              </a:rPr>
              <a:t>之申請人，不適用前項第三款之規定。</a:t>
            </a:r>
            <a:endParaRPr lang="en-US" altLang="zh-TW" sz="2400" dirty="0" smtClean="0">
              <a:solidFill>
                <a:srgbClr val="0000FF"/>
              </a:solidFill>
              <a:latin typeface="+mj-lt"/>
              <a:ea typeface="+mj-ea"/>
            </a:endParaRPr>
          </a:p>
        </p:txBody>
      </p:sp>
      <p:sp>
        <p:nvSpPr>
          <p:cNvPr id="9" name="向左箭號 8"/>
          <p:cNvSpPr/>
          <p:nvPr/>
        </p:nvSpPr>
        <p:spPr bwMode="auto">
          <a:xfrm>
            <a:off x="8358214" y="3429000"/>
            <a:ext cx="571504" cy="500066"/>
          </a:xfrm>
          <a:prstGeom prst="leftArrow">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zh-TW" altLang="en-US" sz="1000" b="1" i="0" u="none" strike="noStrike" cap="none" normalizeH="0" baseline="0" dirty="0" smtClean="0">
                <a:ln>
                  <a:noFill/>
                </a:ln>
                <a:solidFill>
                  <a:schemeClr val="tx1"/>
                </a:solidFill>
                <a:effectLst/>
                <a:latin typeface="新細明體" pitchFamily="18" charset="-120"/>
                <a:ea typeface="新細明體" pitchFamily="18" charset="-120"/>
              </a:rPr>
              <a:t>新增</a:t>
            </a:r>
          </a:p>
        </p:txBody>
      </p:sp>
      <p:sp>
        <p:nvSpPr>
          <p:cNvPr id="13" name="向左箭號 12"/>
          <p:cNvSpPr/>
          <p:nvPr/>
        </p:nvSpPr>
        <p:spPr bwMode="auto">
          <a:xfrm>
            <a:off x="7786710" y="1928802"/>
            <a:ext cx="1143008" cy="500066"/>
          </a:xfrm>
          <a:prstGeom prst="leftArrow">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TW" altLang="en-US" sz="1000" dirty="0" smtClean="0">
                <a:solidFill>
                  <a:schemeClr val="tx1"/>
                </a:solidFill>
              </a:rPr>
              <a:t>配合多階段</a:t>
            </a:r>
            <a:endParaRPr lang="en-US" altLang="zh-TW" sz="1000" dirty="0" smtClean="0">
              <a:solidFill>
                <a:schemeClr val="tx1"/>
              </a:solidFill>
            </a:endParaRPr>
          </a:p>
          <a:p>
            <a:pPr algn="ctr"/>
            <a:r>
              <a:rPr lang="zh-TW" altLang="en-US" sz="1000" dirty="0" smtClean="0">
                <a:solidFill>
                  <a:schemeClr val="tx1"/>
                </a:solidFill>
              </a:rPr>
              <a:t>開放業務特許</a:t>
            </a:r>
            <a:endParaRPr lang="en-US" altLang="zh-TW" sz="1000" dirty="0" smtClean="0">
              <a:solidFill>
                <a:schemeClr val="tx1"/>
              </a:solidFill>
            </a:endParaRPr>
          </a:p>
        </p:txBody>
      </p:sp>
      <p:sp>
        <p:nvSpPr>
          <p:cNvPr id="14" name="向左箭號 13"/>
          <p:cNvSpPr/>
          <p:nvPr/>
        </p:nvSpPr>
        <p:spPr bwMode="auto">
          <a:xfrm>
            <a:off x="7786710" y="2714620"/>
            <a:ext cx="1143008" cy="500066"/>
          </a:xfrm>
          <a:prstGeom prst="leftArrow">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TW" altLang="en-US" sz="1000" dirty="0" smtClean="0">
                <a:solidFill>
                  <a:schemeClr val="tx1"/>
                </a:solidFill>
              </a:rPr>
              <a:t>配合多階段</a:t>
            </a:r>
            <a:endParaRPr lang="en-US" altLang="zh-TW" sz="1000" dirty="0" smtClean="0">
              <a:solidFill>
                <a:schemeClr val="tx1"/>
              </a:solidFill>
            </a:endParaRPr>
          </a:p>
          <a:p>
            <a:pPr algn="ctr"/>
            <a:r>
              <a:rPr lang="zh-TW" altLang="en-US" sz="1000" dirty="0" smtClean="0">
                <a:solidFill>
                  <a:schemeClr val="tx1"/>
                </a:solidFill>
              </a:rPr>
              <a:t>開放業務特許</a:t>
            </a:r>
            <a:endParaRPr lang="en-US" altLang="zh-TW" sz="1000" dirty="0" smtClean="0">
              <a:solidFill>
                <a:schemeClr val="tx1"/>
              </a:solidFill>
            </a:endParaRPr>
          </a:p>
        </p:txBody>
      </p:sp>
      <p:sp>
        <p:nvSpPr>
          <p:cNvPr id="7" name="向左箭號 6"/>
          <p:cNvSpPr/>
          <p:nvPr/>
        </p:nvSpPr>
        <p:spPr bwMode="auto">
          <a:xfrm>
            <a:off x="7812360" y="4293096"/>
            <a:ext cx="1143008" cy="500066"/>
          </a:xfrm>
          <a:prstGeom prst="leftArrow">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TW" altLang="en-US" sz="1000" dirty="0" smtClean="0">
                <a:solidFill>
                  <a:schemeClr val="tx1"/>
                </a:solidFill>
              </a:rPr>
              <a:t>配合多階段</a:t>
            </a:r>
            <a:endParaRPr lang="en-US" altLang="zh-TW" sz="1000" dirty="0" smtClean="0">
              <a:solidFill>
                <a:schemeClr val="tx1"/>
              </a:solidFill>
            </a:endParaRPr>
          </a:p>
          <a:p>
            <a:pPr algn="ctr"/>
            <a:r>
              <a:rPr lang="zh-TW" altLang="en-US" sz="1000" dirty="0" smtClean="0">
                <a:solidFill>
                  <a:schemeClr val="tx1"/>
                </a:solidFill>
              </a:rPr>
              <a:t>開放業務特許</a:t>
            </a:r>
            <a:endParaRPr lang="en-US" altLang="zh-TW" sz="1000" dirty="0" smtClean="0">
              <a:solidFill>
                <a:schemeClr val="tx1"/>
              </a:solidFill>
            </a:endParaRPr>
          </a:p>
        </p:txBody>
      </p:sp>
    </p:spTree>
  </p:cSld>
  <p:clrMapOvr>
    <a:masterClrMapping/>
  </p:clrMapOvr>
  <p:transition>
    <p:blinds/>
    <p:sndAc>
      <p:stSnd>
        <p:snd r:embed="rId2" name="CAMERA.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1" name="AutoShape 5"/>
          <p:cNvCxnSpPr>
            <a:cxnSpLocks noChangeShapeType="1"/>
          </p:cNvCxnSpPr>
          <p:nvPr/>
        </p:nvCxnSpPr>
        <p:spPr bwMode="auto">
          <a:xfrm>
            <a:off x="5929322" y="1857364"/>
            <a:ext cx="1071570" cy="1588"/>
          </a:xfrm>
          <a:prstGeom prst="straightConnector1">
            <a:avLst/>
          </a:prstGeom>
          <a:noFill/>
          <a:ln w="9525">
            <a:solidFill>
              <a:srgbClr val="000000"/>
            </a:solidFill>
            <a:round/>
            <a:headEnd/>
            <a:tailEnd type="triangle" w="med" len="med"/>
          </a:ln>
        </p:spPr>
      </p:cxnSp>
      <p:cxnSp>
        <p:nvCxnSpPr>
          <p:cNvPr id="59" name="AutoShape 5"/>
          <p:cNvCxnSpPr>
            <a:cxnSpLocks noChangeShapeType="1"/>
          </p:cNvCxnSpPr>
          <p:nvPr/>
        </p:nvCxnSpPr>
        <p:spPr bwMode="auto">
          <a:xfrm>
            <a:off x="6429388" y="2786058"/>
            <a:ext cx="571504" cy="1588"/>
          </a:xfrm>
          <a:prstGeom prst="straightConnector1">
            <a:avLst/>
          </a:prstGeom>
          <a:noFill/>
          <a:ln w="9525">
            <a:solidFill>
              <a:srgbClr val="000000"/>
            </a:solidFill>
            <a:round/>
            <a:headEnd/>
            <a:tailEnd type="triangle" w="med" len="med"/>
          </a:ln>
        </p:spPr>
      </p:cxnSp>
      <p:sp>
        <p:nvSpPr>
          <p:cNvPr id="2" name="標題 1"/>
          <p:cNvSpPr>
            <a:spLocks noGrp="1"/>
          </p:cNvSpPr>
          <p:nvPr>
            <p:ph type="title"/>
          </p:nvPr>
        </p:nvSpPr>
        <p:spPr>
          <a:xfrm>
            <a:off x="869950" y="116632"/>
            <a:ext cx="7416826" cy="763587"/>
          </a:xfrm>
        </p:spPr>
        <p:txBody>
          <a:bodyPr/>
          <a:lstStyle/>
          <a:p>
            <a:r>
              <a:rPr lang="zh-TW" altLang="en-US" dirty="0" smtClean="0"/>
              <a:t>聯合申請人各階段法律效果說明</a:t>
            </a:r>
            <a:endParaRPr lang="zh-TW" altLang="en-US" dirty="0"/>
          </a:p>
        </p:txBody>
      </p:sp>
      <p:sp>
        <p:nvSpPr>
          <p:cNvPr id="4" name="矩形 3"/>
          <p:cNvSpPr/>
          <p:nvPr/>
        </p:nvSpPr>
        <p:spPr bwMode="auto">
          <a:xfrm>
            <a:off x="3071802" y="928670"/>
            <a:ext cx="2786082" cy="428628"/>
          </a:xfrm>
          <a:prstGeom prst="rect">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kumimoji="1" lang="zh-TW" altLang="en-US" sz="1800" b="1" i="0" u="none" strike="noStrike" cap="none" normalizeH="0" baseline="0" dirty="0" smtClean="0">
                <a:ln>
                  <a:noFill/>
                </a:ln>
                <a:solidFill>
                  <a:schemeClr val="accent1">
                    <a:lumMod val="50000"/>
                  </a:schemeClr>
                </a:solidFill>
                <a:effectLst/>
                <a:latin typeface="+mj-lt"/>
                <a:ea typeface="+mj-ea"/>
              </a:rPr>
              <a:t>聯合申請人定義</a:t>
            </a:r>
            <a:r>
              <a:rPr lang="zh-TW" altLang="en-US" sz="1800" dirty="0" smtClean="0">
                <a:solidFill>
                  <a:schemeClr val="accent1">
                    <a:lumMod val="50000"/>
                  </a:schemeClr>
                </a:solidFill>
                <a:latin typeface="+mj-lt"/>
                <a:ea typeface="+mj-ea"/>
              </a:rPr>
              <a:t>：</a:t>
            </a:r>
            <a:r>
              <a:rPr kumimoji="1" lang="zh-TW" altLang="en-US" sz="1800" b="1" i="0" u="none" strike="noStrike" cap="none" normalizeH="0" baseline="0" dirty="0" smtClean="0">
                <a:ln>
                  <a:noFill/>
                </a:ln>
                <a:solidFill>
                  <a:schemeClr val="accent1">
                    <a:lumMod val="50000"/>
                  </a:schemeClr>
                </a:solidFill>
                <a:effectLst/>
                <a:latin typeface="+mj-lt"/>
                <a:ea typeface="+mj-ea"/>
              </a:rPr>
              <a:t>第</a:t>
            </a:r>
            <a:r>
              <a:rPr kumimoji="1" lang="en-US" altLang="zh-TW" sz="1800" b="1" i="0" u="none" strike="noStrike" cap="none" normalizeH="0" baseline="0" dirty="0" smtClean="0">
                <a:ln>
                  <a:noFill/>
                </a:ln>
                <a:solidFill>
                  <a:schemeClr val="accent1">
                    <a:lumMod val="50000"/>
                  </a:schemeClr>
                </a:solidFill>
                <a:effectLst/>
                <a:latin typeface="+mj-lt"/>
                <a:ea typeface="+mj-ea"/>
              </a:rPr>
              <a:t>10</a:t>
            </a:r>
            <a:r>
              <a:rPr kumimoji="1" lang="zh-TW" altLang="en-US" sz="1800" b="1" i="0" u="none" strike="noStrike" cap="none" normalizeH="0" baseline="0" dirty="0" smtClean="0">
                <a:ln>
                  <a:noFill/>
                </a:ln>
                <a:solidFill>
                  <a:schemeClr val="accent1">
                    <a:lumMod val="50000"/>
                  </a:schemeClr>
                </a:solidFill>
                <a:effectLst/>
                <a:latin typeface="+mj-lt"/>
                <a:ea typeface="+mj-ea"/>
              </a:rPr>
              <a:t>條</a:t>
            </a:r>
          </a:p>
        </p:txBody>
      </p:sp>
      <p:cxnSp>
        <p:nvCxnSpPr>
          <p:cNvPr id="1026" name="AutoShape 2"/>
          <p:cNvCxnSpPr>
            <a:cxnSpLocks noChangeShapeType="1"/>
          </p:cNvCxnSpPr>
          <p:nvPr/>
        </p:nvCxnSpPr>
        <p:spPr bwMode="auto">
          <a:xfrm>
            <a:off x="4500562" y="1357298"/>
            <a:ext cx="0" cy="204788"/>
          </a:xfrm>
          <a:prstGeom prst="straightConnector1">
            <a:avLst/>
          </a:prstGeom>
          <a:noFill/>
          <a:ln w="9525">
            <a:solidFill>
              <a:srgbClr val="000000"/>
            </a:solidFill>
            <a:round/>
            <a:headEnd/>
            <a:tailEnd type="triangle" w="med" len="med"/>
          </a:ln>
        </p:spPr>
      </p:cxnSp>
      <p:sp>
        <p:nvSpPr>
          <p:cNvPr id="13" name="菱形 12"/>
          <p:cNvSpPr/>
          <p:nvPr/>
        </p:nvSpPr>
        <p:spPr bwMode="auto">
          <a:xfrm>
            <a:off x="2643174" y="1571612"/>
            <a:ext cx="3643338" cy="642942"/>
          </a:xfrm>
          <a:prstGeom prst="diamond">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TW" altLang="en-US" sz="1800" dirty="0" smtClean="0">
                <a:solidFill>
                  <a:schemeClr val="accent1">
                    <a:lumMod val="50000"/>
                  </a:schemeClr>
                </a:solidFill>
                <a:latin typeface="+mj-lt"/>
                <a:ea typeface="+mj-ea"/>
              </a:rPr>
              <a:t>申請階段：審查有第</a:t>
            </a:r>
            <a:r>
              <a:rPr lang="en-US" altLang="zh-TW" sz="1800" dirty="0" smtClean="0">
                <a:solidFill>
                  <a:schemeClr val="accent1">
                    <a:lumMod val="50000"/>
                  </a:schemeClr>
                </a:solidFill>
                <a:latin typeface="+mj-lt"/>
                <a:ea typeface="+mj-ea"/>
              </a:rPr>
              <a:t>10</a:t>
            </a:r>
            <a:r>
              <a:rPr lang="zh-TW" altLang="en-US" sz="1800" dirty="0" smtClean="0">
                <a:solidFill>
                  <a:schemeClr val="accent1">
                    <a:lumMod val="50000"/>
                  </a:schemeClr>
                </a:solidFill>
                <a:latin typeface="+mj-lt"/>
                <a:ea typeface="+mj-ea"/>
              </a:rPr>
              <a:t>條情形</a:t>
            </a:r>
            <a:r>
              <a:rPr lang="en-US" altLang="zh-TW" sz="1800" dirty="0" smtClean="0">
                <a:solidFill>
                  <a:schemeClr val="accent1">
                    <a:lumMod val="50000"/>
                  </a:schemeClr>
                </a:solidFill>
                <a:latin typeface="+mj-lt"/>
                <a:ea typeface="+mj-ea"/>
              </a:rPr>
              <a:t>?</a:t>
            </a:r>
            <a:endParaRPr lang="zh-TW" altLang="en-US" sz="1800" dirty="0" smtClean="0">
              <a:solidFill>
                <a:schemeClr val="accent1">
                  <a:lumMod val="50000"/>
                </a:schemeClr>
              </a:solidFill>
              <a:latin typeface="+mj-lt"/>
              <a:ea typeface="+mj-ea"/>
            </a:endParaRPr>
          </a:p>
        </p:txBody>
      </p:sp>
      <p:cxnSp>
        <p:nvCxnSpPr>
          <p:cNvPr id="14" name="AutoShape 2"/>
          <p:cNvCxnSpPr>
            <a:cxnSpLocks noChangeShapeType="1"/>
          </p:cNvCxnSpPr>
          <p:nvPr/>
        </p:nvCxnSpPr>
        <p:spPr bwMode="auto">
          <a:xfrm>
            <a:off x="4500562" y="2214554"/>
            <a:ext cx="0" cy="204788"/>
          </a:xfrm>
          <a:prstGeom prst="straightConnector1">
            <a:avLst/>
          </a:prstGeom>
          <a:noFill/>
          <a:ln w="9525">
            <a:solidFill>
              <a:srgbClr val="000000"/>
            </a:solidFill>
            <a:round/>
            <a:headEnd/>
            <a:tailEnd type="triangle" w="med" len="med"/>
          </a:ln>
        </p:spPr>
      </p:cxnSp>
      <p:cxnSp>
        <p:nvCxnSpPr>
          <p:cNvPr id="16" name="AutoShape 2"/>
          <p:cNvCxnSpPr>
            <a:cxnSpLocks noChangeShapeType="1"/>
          </p:cNvCxnSpPr>
          <p:nvPr/>
        </p:nvCxnSpPr>
        <p:spPr bwMode="auto">
          <a:xfrm>
            <a:off x="4500562" y="3643314"/>
            <a:ext cx="0" cy="204788"/>
          </a:xfrm>
          <a:prstGeom prst="straightConnector1">
            <a:avLst/>
          </a:prstGeom>
          <a:noFill/>
          <a:ln w="9525">
            <a:solidFill>
              <a:srgbClr val="000000"/>
            </a:solidFill>
            <a:round/>
            <a:headEnd/>
            <a:tailEnd type="triangle" w="med" len="med"/>
          </a:ln>
        </p:spPr>
      </p:cxnSp>
      <p:sp>
        <p:nvSpPr>
          <p:cNvPr id="15" name="矩形 14"/>
          <p:cNvSpPr/>
          <p:nvPr/>
        </p:nvSpPr>
        <p:spPr bwMode="auto">
          <a:xfrm>
            <a:off x="3786182" y="3286124"/>
            <a:ext cx="1357322" cy="428628"/>
          </a:xfrm>
          <a:prstGeom prst="rect">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TW" altLang="en-US" sz="1800" dirty="0" smtClean="0">
                <a:solidFill>
                  <a:schemeClr val="accent1">
                    <a:lumMod val="50000"/>
                  </a:schemeClr>
                </a:solidFill>
                <a:latin typeface="+mj-lt"/>
                <a:ea typeface="+mj-ea"/>
              </a:rPr>
              <a:t>合格競價者</a:t>
            </a:r>
          </a:p>
        </p:txBody>
      </p:sp>
      <p:sp>
        <p:nvSpPr>
          <p:cNvPr id="17" name="菱形 16"/>
          <p:cNvSpPr/>
          <p:nvPr/>
        </p:nvSpPr>
        <p:spPr bwMode="auto">
          <a:xfrm>
            <a:off x="2357422" y="3857628"/>
            <a:ext cx="4286280" cy="928694"/>
          </a:xfrm>
          <a:prstGeom prst="diamond">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TW" altLang="en-US" sz="1800" dirty="0" smtClean="0">
                <a:solidFill>
                  <a:schemeClr val="accent1">
                    <a:lumMod val="50000"/>
                  </a:schemeClr>
                </a:solidFill>
                <a:latin typeface="+mj-lt"/>
                <a:ea typeface="+mj-ea"/>
              </a:rPr>
              <a:t>競價中、取得特許執照前：</a:t>
            </a:r>
            <a:endParaRPr lang="en-US" altLang="zh-TW" sz="1800" dirty="0" smtClean="0">
              <a:solidFill>
                <a:schemeClr val="accent1">
                  <a:lumMod val="50000"/>
                </a:schemeClr>
              </a:solidFill>
              <a:latin typeface="+mj-lt"/>
              <a:ea typeface="+mj-ea"/>
            </a:endParaRPr>
          </a:p>
          <a:p>
            <a:pPr algn="ctr"/>
            <a:r>
              <a:rPr lang="zh-TW" altLang="en-US" sz="1800" dirty="0" smtClean="0">
                <a:solidFill>
                  <a:schemeClr val="accent1">
                    <a:lumMod val="50000"/>
                  </a:schemeClr>
                </a:solidFill>
                <a:latin typeface="+mj-lt"/>
                <a:ea typeface="+mj-ea"/>
              </a:rPr>
              <a:t>有第</a:t>
            </a:r>
            <a:r>
              <a:rPr lang="en-US" altLang="zh-TW" sz="1800" dirty="0" smtClean="0">
                <a:solidFill>
                  <a:schemeClr val="accent1">
                    <a:lumMod val="50000"/>
                  </a:schemeClr>
                </a:solidFill>
                <a:latin typeface="+mj-lt"/>
                <a:ea typeface="+mj-ea"/>
              </a:rPr>
              <a:t>10</a:t>
            </a:r>
            <a:r>
              <a:rPr lang="zh-TW" altLang="en-US" sz="1800" dirty="0" smtClean="0">
                <a:solidFill>
                  <a:schemeClr val="accent1">
                    <a:lumMod val="50000"/>
                  </a:schemeClr>
                </a:solidFill>
                <a:latin typeface="+mj-lt"/>
                <a:ea typeface="+mj-ea"/>
              </a:rPr>
              <a:t>條情形</a:t>
            </a:r>
            <a:r>
              <a:rPr lang="en-US" altLang="zh-TW" sz="1800" dirty="0" smtClean="0">
                <a:solidFill>
                  <a:schemeClr val="accent1">
                    <a:lumMod val="50000"/>
                  </a:schemeClr>
                </a:solidFill>
                <a:latin typeface="+mj-lt"/>
                <a:ea typeface="+mj-ea"/>
              </a:rPr>
              <a:t>?</a:t>
            </a:r>
            <a:endParaRPr lang="zh-TW" altLang="en-US" sz="1800" dirty="0" smtClean="0">
              <a:solidFill>
                <a:schemeClr val="accent1">
                  <a:lumMod val="50000"/>
                </a:schemeClr>
              </a:solidFill>
              <a:latin typeface="+mj-lt"/>
              <a:ea typeface="+mj-ea"/>
            </a:endParaRPr>
          </a:p>
        </p:txBody>
      </p:sp>
      <p:cxnSp>
        <p:nvCxnSpPr>
          <p:cNvPr id="18" name="AutoShape 2"/>
          <p:cNvCxnSpPr>
            <a:cxnSpLocks noChangeShapeType="1"/>
          </p:cNvCxnSpPr>
          <p:nvPr/>
        </p:nvCxnSpPr>
        <p:spPr bwMode="auto">
          <a:xfrm>
            <a:off x="4500562" y="4786322"/>
            <a:ext cx="0" cy="204788"/>
          </a:xfrm>
          <a:prstGeom prst="straightConnector1">
            <a:avLst/>
          </a:prstGeom>
          <a:noFill/>
          <a:ln w="9525">
            <a:solidFill>
              <a:srgbClr val="000000"/>
            </a:solidFill>
            <a:round/>
            <a:headEnd/>
            <a:tailEnd type="triangle" w="med" len="med"/>
          </a:ln>
        </p:spPr>
      </p:cxnSp>
      <p:cxnSp>
        <p:nvCxnSpPr>
          <p:cNvPr id="20" name="AutoShape 2"/>
          <p:cNvCxnSpPr>
            <a:cxnSpLocks noChangeShapeType="1"/>
          </p:cNvCxnSpPr>
          <p:nvPr/>
        </p:nvCxnSpPr>
        <p:spPr bwMode="auto">
          <a:xfrm>
            <a:off x="4500562" y="5286388"/>
            <a:ext cx="0" cy="204788"/>
          </a:xfrm>
          <a:prstGeom prst="straightConnector1">
            <a:avLst/>
          </a:prstGeom>
          <a:noFill/>
          <a:ln w="9525">
            <a:solidFill>
              <a:srgbClr val="000000"/>
            </a:solidFill>
            <a:round/>
            <a:headEnd/>
            <a:tailEnd type="triangle" w="med" len="med"/>
          </a:ln>
        </p:spPr>
      </p:cxnSp>
      <p:sp>
        <p:nvSpPr>
          <p:cNvPr id="19" name="矩形 18"/>
          <p:cNvSpPr/>
          <p:nvPr/>
        </p:nvSpPr>
        <p:spPr bwMode="auto">
          <a:xfrm>
            <a:off x="4000496" y="5000636"/>
            <a:ext cx="1071570" cy="357190"/>
          </a:xfrm>
          <a:prstGeom prst="rect">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TW" altLang="en-US" sz="1800" dirty="0" smtClean="0">
                <a:solidFill>
                  <a:schemeClr val="accent1">
                    <a:lumMod val="50000"/>
                  </a:schemeClr>
                </a:solidFill>
                <a:latin typeface="+mj-lt"/>
                <a:ea typeface="+mj-ea"/>
              </a:rPr>
              <a:t>經營者</a:t>
            </a:r>
          </a:p>
        </p:txBody>
      </p:sp>
      <p:cxnSp>
        <p:nvCxnSpPr>
          <p:cNvPr id="23" name="AutoShape 2"/>
          <p:cNvCxnSpPr>
            <a:cxnSpLocks noChangeShapeType="1"/>
          </p:cNvCxnSpPr>
          <p:nvPr/>
        </p:nvCxnSpPr>
        <p:spPr bwMode="auto">
          <a:xfrm>
            <a:off x="4500562" y="6215082"/>
            <a:ext cx="0" cy="204788"/>
          </a:xfrm>
          <a:prstGeom prst="straightConnector1">
            <a:avLst/>
          </a:prstGeom>
          <a:noFill/>
          <a:ln w="9525">
            <a:solidFill>
              <a:srgbClr val="000000"/>
            </a:solidFill>
            <a:round/>
            <a:headEnd/>
            <a:tailEnd type="triangle" w="med" len="med"/>
          </a:ln>
        </p:spPr>
      </p:cxnSp>
      <p:sp>
        <p:nvSpPr>
          <p:cNvPr id="22" name="菱形 21"/>
          <p:cNvSpPr/>
          <p:nvPr/>
        </p:nvSpPr>
        <p:spPr bwMode="auto">
          <a:xfrm>
            <a:off x="2357422" y="5500702"/>
            <a:ext cx="4286280" cy="785818"/>
          </a:xfrm>
          <a:prstGeom prst="diamond">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TW" altLang="en-US" sz="1800" dirty="0" smtClean="0">
                <a:solidFill>
                  <a:schemeClr val="accent1">
                    <a:lumMod val="50000"/>
                  </a:schemeClr>
                </a:solidFill>
                <a:latin typeface="+mj-lt"/>
                <a:ea typeface="+mj-ea"/>
              </a:rPr>
              <a:t>閉鎖期條件完成前：</a:t>
            </a:r>
            <a:endParaRPr lang="en-US" altLang="zh-TW" sz="1800" dirty="0" smtClean="0">
              <a:solidFill>
                <a:schemeClr val="accent1">
                  <a:lumMod val="50000"/>
                </a:schemeClr>
              </a:solidFill>
              <a:latin typeface="+mj-lt"/>
              <a:ea typeface="+mj-ea"/>
            </a:endParaRPr>
          </a:p>
          <a:p>
            <a:pPr algn="ctr"/>
            <a:r>
              <a:rPr lang="zh-TW" altLang="en-US" sz="1800" dirty="0" smtClean="0">
                <a:solidFill>
                  <a:schemeClr val="accent1">
                    <a:lumMod val="50000"/>
                  </a:schemeClr>
                </a:solidFill>
                <a:latin typeface="+mj-lt"/>
                <a:ea typeface="+mj-ea"/>
              </a:rPr>
              <a:t>有第</a:t>
            </a:r>
            <a:r>
              <a:rPr lang="en-US" altLang="zh-TW" sz="1800" dirty="0" smtClean="0">
                <a:solidFill>
                  <a:schemeClr val="accent1">
                    <a:lumMod val="50000"/>
                  </a:schemeClr>
                </a:solidFill>
                <a:latin typeface="+mj-lt"/>
                <a:ea typeface="+mj-ea"/>
              </a:rPr>
              <a:t>10</a:t>
            </a:r>
            <a:r>
              <a:rPr lang="zh-TW" altLang="en-US" sz="1800" dirty="0" smtClean="0">
                <a:solidFill>
                  <a:schemeClr val="accent1">
                    <a:lumMod val="50000"/>
                  </a:schemeClr>
                </a:solidFill>
                <a:latin typeface="+mj-lt"/>
                <a:ea typeface="+mj-ea"/>
              </a:rPr>
              <a:t>條情形</a:t>
            </a:r>
            <a:r>
              <a:rPr lang="en-US" altLang="zh-TW" sz="1800" dirty="0" smtClean="0">
                <a:solidFill>
                  <a:schemeClr val="accent1">
                    <a:lumMod val="50000"/>
                  </a:schemeClr>
                </a:solidFill>
                <a:latin typeface="+mj-lt"/>
                <a:ea typeface="+mj-ea"/>
              </a:rPr>
              <a:t>?</a:t>
            </a:r>
            <a:endParaRPr lang="zh-TW" altLang="en-US" sz="1800" dirty="0" smtClean="0">
              <a:solidFill>
                <a:schemeClr val="accent1">
                  <a:lumMod val="50000"/>
                </a:schemeClr>
              </a:solidFill>
              <a:latin typeface="+mj-lt"/>
              <a:ea typeface="+mj-ea"/>
            </a:endParaRPr>
          </a:p>
        </p:txBody>
      </p:sp>
      <p:sp>
        <p:nvSpPr>
          <p:cNvPr id="24" name="橢圓 23"/>
          <p:cNvSpPr/>
          <p:nvPr/>
        </p:nvSpPr>
        <p:spPr bwMode="auto">
          <a:xfrm>
            <a:off x="2857488" y="6429396"/>
            <a:ext cx="3286148" cy="428604"/>
          </a:xfrm>
          <a:prstGeom prst="ellipse">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TW" altLang="en-US" sz="1800" dirty="0" smtClean="0">
                <a:solidFill>
                  <a:schemeClr val="accent1">
                    <a:lumMod val="50000"/>
                  </a:schemeClr>
                </a:solidFill>
                <a:latin typeface="+mj-lt"/>
                <a:ea typeface="+mj-ea"/>
              </a:rPr>
              <a:t>解除聯合申請人限制</a:t>
            </a:r>
          </a:p>
        </p:txBody>
      </p:sp>
      <p:sp>
        <p:nvSpPr>
          <p:cNvPr id="25" name="文字方塊 24"/>
          <p:cNvSpPr txBox="1"/>
          <p:nvPr/>
        </p:nvSpPr>
        <p:spPr>
          <a:xfrm>
            <a:off x="5000628" y="4643446"/>
            <a:ext cx="441146" cy="400110"/>
          </a:xfrm>
          <a:prstGeom prst="rect">
            <a:avLst/>
          </a:prstGeom>
          <a:noFill/>
        </p:spPr>
        <p:txBody>
          <a:bodyPr wrap="none" rtlCol="0">
            <a:spAutoFit/>
          </a:bodyPr>
          <a:lstStyle/>
          <a:p>
            <a:r>
              <a:rPr lang="zh-TW" altLang="en-US" dirty="0" smtClean="0">
                <a:solidFill>
                  <a:srgbClr val="000099"/>
                </a:solidFill>
                <a:latin typeface="+mj-lt"/>
                <a:ea typeface="+mj-ea"/>
              </a:rPr>
              <a:t>無</a:t>
            </a:r>
            <a:endParaRPr lang="zh-TW" altLang="en-US" dirty="0">
              <a:solidFill>
                <a:srgbClr val="000099"/>
              </a:solidFill>
              <a:latin typeface="+mj-lt"/>
              <a:ea typeface="+mj-ea"/>
            </a:endParaRPr>
          </a:p>
        </p:txBody>
      </p:sp>
      <p:sp>
        <p:nvSpPr>
          <p:cNvPr id="26" name="矩形 25"/>
          <p:cNvSpPr/>
          <p:nvPr/>
        </p:nvSpPr>
        <p:spPr>
          <a:xfrm>
            <a:off x="5072066" y="6072206"/>
            <a:ext cx="441146" cy="400110"/>
          </a:xfrm>
          <a:prstGeom prst="rect">
            <a:avLst/>
          </a:prstGeom>
        </p:spPr>
        <p:txBody>
          <a:bodyPr wrap="none">
            <a:spAutoFit/>
          </a:bodyPr>
          <a:lstStyle/>
          <a:p>
            <a:pPr lvl="0"/>
            <a:r>
              <a:rPr lang="zh-TW" altLang="en-US" dirty="0" smtClean="0">
                <a:solidFill>
                  <a:srgbClr val="000099"/>
                </a:solidFill>
                <a:latin typeface="+mj-lt"/>
                <a:ea typeface="+mj-ea"/>
              </a:rPr>
              <a:t>無</a:t>
            </a:r>
            <a:endParaRPr lang="zh-TW" altLang="en-US" dirty="0">
              <a:solidFill>
                <a:srgbClr val="000099"/>
              </a:solidFill>
              <a:latin typeface="+mj-lt"/>
              <a:ea typeface="+mj-ea"/>
            </a:endParaRPr>
          </a:p>
        </p:txBody>
      </p:sp>
      <p:cxnSp>
        <p:nvCxnSpPr>
          <p:cNvPr id="1028" name="AutoShape 4"/>
          <p:cNvCxnSpPr>
            <a:cxnSpLocks noChangeShapeType="1"/>
          </p:cNvCxnSpPr>
          <p:nvPr/>
        </p:nvCxnSpPr>
        <p:spPr bwMode="auto">
          <a:xfrm>
            <a:off x="6572264" y="4286256"/>
            <a:ext cx="428628" cy="1588"/>
          </a:xfrm>
          <a:prstGeom prst="straightConnector1">
            <a:avLst/>
          </a:prstGeom>
          <a:noFill/>
          <a:ln w="9525">
            <a:solidFill>
              <a:srgbClr val="000000"/>
            </a:solidFill>
            <a:round/>
            <a:headEnd/>
            <a:tailEnd type="triangle" w="med" len="med"/>
          </a:ln>
        </p:spPr>
      </p:cxnSp>
      <p:cxnSp>
        <p:nvCxnSpPr>
          <p:cNvPr id="1029" name="AutoShape 5"/>
          <p:cNvCxnSpPr>
            <a:cxnSpLocks noChangeShapeType="1"/>
          </p:cNvCxnSpPr>
          <p:nvPr/>
        </p:nvCxnSpPr>
        <p:spPr bwMode="auto">
          <a:xfrm>
            <a:off x="6429388" y="5857892"/>
            <a:ext cx="571504" cy="1588"/>
          </a:xfrm>
          <a:prstGeom prst="straightConnector1">
            <a:avLst/>
          </a:prstGeom>
          <a:noFill/>
          <a:ln w="9525">
            <a:solidFill>
              <a:srgbClr val="000000"/>
            </a:solidFill>
            <a:round/>
            <a:headEnd/>
            <a:tailEnd type="triangle" w="med" len="med"/>
          </a:ln>
        </p:spPr>
      </p:cxnSp>
      <p:sp>
        <p:nvSpPr>
          <p:cNvPr id="35" name="矩形 34"/>
          <p:cNvSpPr/>
          <p:nvPr/>
        </p:nvSpPr>
        <p:spPr bwMode="auto">
          <a:xfrm>
            <a:off x="7000892" y="785794"/>
            <a:ext cx="2143108" cy="1428760"/>
          </a:xfrm>
          <a:prstGeom prst="rect">
            <a:avLst/>
          </a:prstGeom>
          <a:gradFill>
            <a:gsLst>
              <a:gs pos="0">
                <a:srgbClr val="FFEFD1">
                  <a:alpha val="42000"/>
                </a:srgbClr>
              </a:gs>
              <a:gs pos="100000">
                <a:srgbClr val="F0EBD5"/>
              </a:gs>
              <a:gs pos="57000">
                <a:schemeClr val="bg1">
                  <a:alpha val="0"/>
                </a:schemeClr>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zh-TW" altLang="en-US" sz="1600" dirty="0" smtClean="0">
                <a:solidFill>
                  <a:srgbClr val="7030A0"/>
                </a:solidFill>
                <a:latin typeface="+mj-lt"/>
                <a:ea typeface="+mj-ea"/>
              </a:rPr>
              <a:t>第</a:t>
            </a:r>
            <a:r>
              <a:rPr lang="en-US" altLang="en-US" sz="1600" dirty="0" smtClean="0">
                <a:solidFill>
                  <a:srgbClr val="7030A0"/>
                </a:solidFill>
                <a:latin typeface="+mj-lt"/>
                <a:ea typeface="+mj-ea"/>
              </a:rPr>
              <a:t>10</a:t>
            </a:r>
            <a:r>
              <a:rPr lang="zh-TW" altLang="en-US" sz="1600" dirty="0" smtClean="0">
                <a:solidFill>
                  <a:srgbClr val="7030A0"/>
                </a:solidFill>
                <a:latin typeface="+mj-lt"/>
                <a:ea typeface="+mj-ea"/>
              </a:rPr>
              <a:t>條第</a:t>
            </a:r>
            <a:r>
              <a:rPr lang="en-US" altLang="en-US" sz="1600" dirty="0" smtClean="0">
                <a:solidFill>
                  <a:srgbClr val="7030A0"/>
                </a:solidFill>
                <a:latin typeface="+mj-lt"/>
                <a:ea typeface="+mj-ea"/>
              </a:rPr>
              <a:t>3</a:t>
            </a:r>
            <a:r>
              <a:rPr lang="zh-TW" altLang="en-US" sz="1600" dirty="0" smtClean="0">
                <a:solidFill>
                  <a:srgbClr val="7030A0"/>
                </a:solidFill>
                <a:latin typeface="+mj-lt"/>
                <a:ea typeface="+mj-ea"/>
              </a:rPr>
              <a:t>、</a:t>
            </a:r>
            <a:r>
              <a:rPr lang="en-US" altLang="en-US" sz="1600" dirty="0" smtClean="0">
                <a:solidFill>
                  <a:srgbClr val="7030A0"/>
                </a:solidFill>
                <a:latin typeface="+mj-lt"/>
                <a:ea typeface="+mj-ea"/>
              </a:rPr>
              <a:t>4</a:t>
            </a:r>
            <a:r>
              <a:rPr lang="zh-TW" altLang="en-US" sz="1600" dirty="0" smtClean="0">
                <a:solidFill>
                  <a:srgbClr val="7030A0"/>
                </a:solidFill>
                <a:latin typeface="+mj-lt"/>
                <a:ea typeface="+mj-ea"/>
              </a:rPr>
              <a:t>項：</a:t>
            </a:r>
          </a:p>
          <a:p>
            <a:pPr lvl="0">
              <a:buFont typeface="Wingdings" pitchFamily="2" charset="2"/>
              <a:buChar char="l"/>
            </a:pPr>
            <a:r>
              <a:rPr lang="zh-TW" altLang="en-US" sz="1600" dirty="0" smtClean="0">
                <a:solidFill>
                  <a:srgbClr val="7030A0"/>
                </a:solidFill>
                <a:latin typeface="+mj-lt"/>
                <a:ea typeface="+mj-ea"/>
              </a:rPr>
              <a:t>協調或抽籤出一申</a:t>
            </a:r>
            <a:r>
              <a:rPr lang="en-US" altLang="zh-TW" sz="1600" dirty="0" smtClean="0">
                <a:solidFill>
                  <a:srgbClr val="7030A0"/>
                </a:solidFill>
                <a:latin typeface="+mj-lt"/>
                <a:ea typeface="+mj-ea"/>
              </a:rPr>
              <a:t/>
            </a:r>
            <a:br>
              <a:rPr lang="en-US" altLang="zh-TW" sz="1600" dirty="0" smtClean="0">
                <a:solidFill>
                  <a:srgbClr val="7030A0"/>
                </a:solidFill>
                <a:latin typeface="+mj-lt"/>
                <a:ea typeface="+mj-ea"/>
              </a:rPr>
            </a:br>
            <a:r>
              <a:rPr lang="zh-TW" altLang="en-US" sz="1600" dirty="0" smtClean="0">
                <a:solidFill>
                  <a:srgbClr val="7030A0"/>
                </a:solidFill>
                <a:latin typeface="+mj-lt"/>
                <a:ea typeface="+mj-ea"/>
              </a:rPr>
              <a:t>   請人</a:t>
            </a:r>
          </a:p>
          <a:p>
            <a:pPr lvl="0">
              <a:buFont typeface="Wingdings" pitchFamily="2" charset="2"/>
              <a:buChar char="l"/>
            </a:pPr>
            <a:r>
              <a:rPr lang="zh-TW" altLang="en-US" sz="1600" dirty="0" smtClean="0">
                <a:solidFill>
                  <a:srgbClr val="7030A0"/>
                </a:solidFill>
                <a:latin typeface="+mj-lt"/>
                <a:ea typeface="+mj-ea"/>
              </a:rPr>
              <a:t>審查費及其利息不還</a:t>
            </a:r>
          </a:p>
          <a:p>
            <a:pPr lvl="0">
              <a:buFont typeface="Wingdings" pitchFamily="2" charset="2"/>
              <a:buChar char="l"/>
            </a:pPr>
            <a:r>
              <a:rPr lang="zh-TW" altLang="en-US" sz="1600" dirty="0" smtClean="0">
                <a:solidFill>
                  <a:srgbClr val="7030A0"/>
                </a:solidFill>
                <a:latin typeface="+mj-lt"/>
                <a:ea typeface="+mj-ea"/>
              </a:rPr>
              <a:t>押標金無息發還</a:t>
            </a:r>
          </a:p>
        </p:txBody>
      </p:sp>
      <p:sp>
        <p:nvSpPr>
          <p:cNvPr id="40" name="矩形 39"/>
          <p:cNvSpPr/>
          <p:nvPr/>
        </p:nvSpPr>
        <p:spPr bwMode="auto">
          <a:xfrm>
            <a:off x="7000892" y="3643314"/>
            <a:ext cx="2143108" cy="1285884"/>
          </a:xfrm>
          <a:prstGeom prst="rect">
            <a:avLst/>
          </a:prstGeom>
          <a:gradFill>
            <a:gsLst>
              <a:gs pos="0">
                <a:srgbClr val="FFEFD1">
                  <a:alpha val="42000"/>
                </a:srgbClr>
              </a:gs>
              <a:gs pos="100000">
                <a:srgbClr val="F0EBD5"/>
              </a:gs>
              <a:gs pos="57000">
                <a:schemeClr val="bg1">
                  <a:alpha val="0"/>
                </a:schemeClr>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zh-TW" altLang="en-US" sz="1600" dirty="0" smtClean="0">
                <a:solidFill>
                  <a:srgbClr val="7030A0"/>
                </a:solidFill>
                <a:latin typeface="+mj-lt"/>
                <a:ea typeface="+mj-ea"/>
              </a:rPr>
              <a:t>第</a:t>
            </a:r>
            <a:r>
              <a:rPr lang="en-US" altLang="en-US" sz="1600" dirty="0" smtClean="0">
                <a:solidFill>
                  <a:srgbClr val="7030A0"/>
                </a:solidFill>
                <a:latin typeface="+mj-lt"/>
                <a:ea typeface="+mj-ea"/>
              </a:rPr>
              <a:t>15</a:t>
            </a:r>
            <a:r>
              <a:rPr lang="zh-TW" altLang="en-US" sz="1600" dirty="0" smtClean="0">
                <a:solidFill>
                  <a:srgbClr val="7030A0"/>
                </a:solidFill>
                <a:latin typeface="+mj-lt"/>
                <a:ea typeface="+mj-ea"/>
              </a:rPr>
              <a:t>條第</a:t>
            </a:r>
            <a:r>
              <a:rPr lang="en-US" altLang="en-US" sz="1600" dirty="0" smtClean="0">
                <a:solidFill>
                  <a:srgbClr val="7030A0"/>
                </a:solidFill>
                <a:latin typeface="+mj-lt"/>
                <a:ea typeface="+mj-ea"/>
              </a:rPr>
              <a:t>1</a:t>
            </a:r>
            <a:r>
              <a:rPr lang="zh-TW" altLang="en-US" sz="1600" dirty="0" smtClean="0">
                <a:solidFill>
                  <a:srgbClr val="7030A0"/>
                </a:solidFill>
                <a:latin typeface="+mj-lt"/>
                <a:ea typeface="+mj-ea"/>
              </a:rPr>
              <a:t>項：</a:t>
            </a:r>
          </a:p>
          <a:p>
            <a:pPr lvl="0">
              <a:buFont typeface="Wingdings" pitchFamily="2" charset="2"/>
              <a:buChar char="l"/>
            </a:pPr>
            <a:r>
              <a:rPr lang="zh-TW" altLang="en-US" sz="1600" dirty="0" smtClean="0">
                <a:solidFill>
                  <a:srgbClr val="7030A0"/>
                </a:solidFill>
                <a:latin typeface="+mj-lt"/>
                <a:ea typeface="+mj-ea"/>
              </a:rPr>
              <a:t>撤銷或廢止其 競價或</a:t>
            </a:r>
            <a:r>
              <a:rPr lang="en-US" altLang="zh-TW" sz="1600" dirty="0" smtClean="0">
                <a:solidFill>
                  <a:srgbClr val="7030A0"/>
                </a:solidFill>
                <a:latin typeface="+mj-lt"/>
                <a:ea typeface="+mj-ea"/>
              </a:rPr>
              <a:t/>
            </a:r>
            <a:br>
              <a:rPr lang="en-US" altLang="zh-TW" sz="1600" dirty="0" smtClean="0">
                <a:solidFill>
                  <a:srgbClr val="7030A0"/>
                </a:solidFill>
                <a:latin typeface="+mj-lt"/>
                <a:ea typeface="+mj-ea"/>
              </a:rPr>
            </a:br>
            <a:r>
              <a:rPr lang="zh-TW" altLang="en-US" sz="1600" dirty="0" smtClean="0">
                <a:solidFill>
                  <a:srgbClr val="7030A0"/>
                </a:solidFill>
                <a:latin typeface="+mj-lt"/>
                <a:ea typeface="+mj-ea"/>
              </a:rPr>
              <a:t>   得標</a:t>
            </a:r>
          </a:p>
          <a:p>
            <a:pPr>
              <a:buFont typeface="Wingdings" pitchFamily="2" charset="2"/>
              <a:buChar char="l"/>
            </a:pPr>
            <a:r>
              <a:rPr lang="zh-TW" altLang="en-US" sz="1600" dirty="0" smtClean="0">
                <a:solidFill>
                  <a:srgbClr val="7030A0"/>
                </a:solidFill>
                <a:latin typeface="+mj-lt"/>
                <a:ea typeface="+mj-ea"/>
              </a:rPr>
              <a:t>押標金及其利息不還</a:t>
            </a:r>
          </a:p>
        </p:txBody>
      </p:sp>
      <p:sp>
        <p:nvSpPr>
          <p:cNvPr id="41" name="矩形 40"/>
          <p:cNvSpPr/>
          <p:nvPr/>
        </p:nvSpPr>
        <p:spPr bwMode="auto">
          <a:xfrm>
            <a:off x="7000892" y="5286388"/>
            <a:ext cx="2143108" cy="1071594"/>
          </a:xfrm>
          <a:prstGeom prst="rect">
            <a:avLst/>
          </a:prstGeom>
          <a:gradFill>
            <a:gsLst>
              <a:gs pos="0">
                <a:srgbClr val="FFEFD1">
                  <a:alpha val="42000"/>
                </a:srgbClr>
              </a:gs>
              <a:gs pos="100000">
                <a:srgbClr val="F0EBD5"/>
              </a:gs>
              <a:gs pos="57000">
                <a:schemeClr val="bg1">
                  <a:alpha val="0"/>
                </a:schemeClr>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zh-TW" altLang="en-US" sz="1600" dirty="0" smtClean="0">
                <a:solidFill>
                  <a:srgbClr val="7030A0"/>
                </a:solidFill>
                <a:latin typeface="+mj-lt"/>
                <a:ea typeface="+mj-ea"/>
              </a:rPr>
              <a:t>第</a:t>
            </a:r>
            <a:r>
              <a:rPr lang="en-US" altLang="en-US" sz="1600" dirty="0" smtClean="0">
                <a:solidFill>
                  <a:srgbClr val="7030A0"/>
                </a:solidFill>
                <a:latin typeface="+mj-lt"/>
                <a:ea typeface="+mj-ea"/>
              </a:rPr>
              <a:t>52</a:t>
            </a:r>
            <a:r>
              <a:rPr lang="zh-TW" altLang="en-US" sz="1600" dirty="0" smtClean="0">
                <a:solidFill>
                  <a:srgbClr val="7030A0"/>
                </a:solidFill>
                <a:latin typeface="+mj-lt"/>
                <a:ea typeface="+mj-ea"/>
              </a:rPr>
              <a:t>條第</a:t>
            </a:r>
            <a:r>
              <a:rPr lang="en-US" altLang="en-US" sz="1600" dirty="0" smtClean="0">
                <a:solidFill>
                  <a:srgbClr val="7030A0"/>
                </a:solidFill>
                <a:latin typeface="+mj-lt"/>
                <a:ea typeface="+mj-ea"/>
              </a:rPr>
              <a:t>2</a:t>
            </a:r>
            <a:r>
              <a:rPr lang="zh-TW" altLang="en-US" sz="1600" dirty="0" smtClean="0">
                <a:solidFill>
                  <a:srgbClr val="7030A0"/>
                </a:solidFill>
                <a:latin typeface="+mj-lt"/>
                <a:ea typeface="+mj-ea"/>
              </a:rPr>
              <a:t>項：</a:t>
            </a:r>
          </a:p>
          <a:p>
            <a:pPr lvl="0">
              <a:buFont typeface="Wingdings" pitchFamily="2" charset="2"/>
              <a:buChar char="l"/>
            </a:pPr>
            <a:r>
              <a:rPr lang="zh-TW" altLang="en-US" sz="1600" dirty="0" smtClean="0">
                <a:solidFill>
                  <a:srgbClr val="7030A0"/>
                </a:solidFill>
                <a:latin typeface="+mj-lt"/>
                <a:ea typeface="+mj-ea"/>
              </a:rPr>
              <a:t>廢止其籌設及特許</a:t>
            </a:r>
          </a:p>
          <a:p>
            <a:pPr lvl="0">
              <a:buFont typeface="Wingdings" pitchFamily="2" charset="2"/>
              <a:buChar char="l"/>
            </a:pPr>
            <a:r>
              <a:rPr lang="zh-TW" altLang="en-US" sz="1600" dirty="0" smtClean="0">
                <a:solidFill>
                  <a:srgbClr val="7030A0"/>
                </a:solidFill>
                <a:latin typeface="+mj-lt"/>
                <a:ea typeface="+mj-ea"/>
              </a:rPr>
              <a:t>得標金及其利息不還</a:t>
            </a:r>
          </a:p>
        </p:txBody>
      </p:sp>
      <p:sp>
        <p:nvSpPr>
          <p:cNvPr id="44" name="文字方塊 43"/>
          <p:cNvSpPr txBox="1"/>
          <p:nvPr/>
        </p:nvSpPr>
        <p:spPr>
          <a:xfrm>
            <a:off x="6572264" y="1357298"/>
            <a:ext cx="357190" cy="400110"/>
          </a:xfrm>
          <a:prstGeom prst="rect">
            <a:avLst/>
          </a:prstGeom>
          <a:noFill/>
        </p:spPr>
        <p:txBody>
          <a:bodyPr wrap="square" rtlCol="0">
            <a:spAutoFit/>
          </a:bodyPr>
          <a:lstStyle/>
          <a:p>
            <a:r>
              <a:rPr lang="zh-TW" altLang="en-US" dirty="0" smtClean="0">
                <a:solidFill>
                  <a:srgbClr val="000099"/>
                </a:solidFill>
                <a:latin typeface="+mj-lt"/>
                <a:ea typeface="+mj-ea"/>
              </a:rPr>
              <a:t>有</a:t>
            </a:r>
            <a:endParaRPr lang="zh-TW" altLang="en-US" dirty="0">
              <a:solidFill>
                <a:srgbClr val="000099"/>
              </a:solidFill>
              <a:latin typeface="+mj-lt"/>
              <a:ea typeface="+mj-ea"/>
            </a:endParaRPr>
          </a:p>
        </p:txBody>
      </p:sp>
      <p:sp>
        <p:nvSpPr>
          <p:cNvPr id="45" name="文字方塊 44"/>
          <p:cNvSpPr txBox="1"/>
          <p:nvPr/>
        </p:nvSpPr>
        <p:spPr>
          <a:xfrm>
            <a:off x="6572264" y="3929066"/>
            <a:ext cx="441146" cy="400110"/>
          </a:xfrm>
          <a:prstGeom prst="rect">
            <a:avLst/>
          </a:prstGeom>
          <a:noFill/>
        </p:spPr>
        <p:txBody>
          <a:bodyPr wrap="none" rtlCol="0">
            <a:spAutoFit/>
          </a:bodyPr>
          <a:lstStyle/>
          <a:p>
            <a:r>
              <a:rPr lang="zh-TW" altLang="en-US" dirty="0" smtClean="0">
                <a:solidFill>
                  <a:srgbClr val="000099"/>
                </a:solidFill>
                <a:latin typeface="+mj-lt"/>
                <a:ea typeface="+mj-ea"/>
              </a:rPr>
              <a:t>有</a:t>
            </a:r>
            <a:endParaRPr lang="zh-TW" altLang="en-US" dirty="0">
              <a:solidFill>
                <a:srgbClr val="000099"/>
              </a:solidFill>
              <a:latin typeface="+mj-lt"/>
              <a:ea typeface="+mj-ea"/>
            </a:endParaRPr>
          </a:p>
        </p:txBody>
      </p:sp>
      <p:sp>
        <p:nvSpPr>
          <p:cNvPr id="46" name="文字方塊 45"/>
          <p:cNvSpPr txBox="1"/>
          <p:nvPr/>
        </p:nvSpPr>
        <p:spPr>
          <a:xfrm>
            <a:off x="6572264" y="5429264"/>
            <a:ext cx="441146" cy="400110"/>
          </a:xfrm>
          <a:prstGeom prst="rect">
            <a:avLst/>
          </a:prstGeom>
          <a:noFill/>
        </p:spPr>
        <p:txBody>
          <a:bodyPr wrap="none" rtlCol="0">
            <a:spAutoFit/>
          </a:bodyPr>
          <a:lstStyle/>
          <a:p>
            <a:r>
              <a:rPr lang="zh-TW" altLang="en-US" dirty="0" smtClean="0">
                <a:solidFill>
                  <a:srgbClr val="000099"/>
                </a:solidFill>
                <a:latin typeface="+mj-lt"/>
                <a:ea typeface="+mj-ea"/>
              </a:rPr>
              <a:t>有</a:t>
            </a:r>
            <a:endParaRPr lang="zh-TW" altLang="en-US" dirty="0">
              <a:solidFill>
                <a:srgbClr val="000099"/>
              </a:solidFill>
              <a:latin typeface="+mj-lt"/>
              <a:ea typeface="+mj-ea"/>
            </a:endParaRPr>
          </a:p>
        </p:txBody>
      </p:sp>
      <p:cxnSp>
        <p:nvCxnSpPr>
          <p:cNvPr id="32" name="AutoShape 2"/>
          <p:cNvCxnSpPr>
            <a:cxnSpLocks noChangeShapeType="1"/>
          </p:cNvCxnSpPr>
          <p:nvPr/>
        </p:nvCxnSpPr>
        <p:spPr bwMode="auto">
          <a:xfrm>
            <a:off x="4500562" y="3071810"/>
            <a:ext cx="0" cy="204788"/>
          </a:xfrm>
          <a:prstGeom prst="straightConnector1">
            <a:avLst/>
          </a:prstGeom>
          <a:noFill/>
          <a:ln w="9525">
            <a:solidFill>
              <a:srgbClr val="000000"/>
            </a:solidFill>
            <a:round/>
            <a:headEnd/>
            <a:tailEnd type="triangle" w="med" len="med"/>
          </a:ln>
        </p:spPr>
      </p:cxnSp>
      <p:sp>
        <p:nvSpPr>
          <p:cNvPr id="31" name="菱形 30"/>
          <p:cNvSpPr/>
          <p:nvPr/>
        </p:nvSpPr>
        <p:spPr bwMode="auto">
          <a:xfrm>
            <a:off x="2285984" y="2428868"/>
            <a:ext cx="4500594" cy="714380"/>
          </a:xfrm>
          <a:prstGeom prst="diamond">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TW" altLang="en-US" sz="1800" dirty="0" smtClean="0">
                <a:solidFill>
                  <a:schemeClr val="accent1">
                    <a:lumMod val="50000"/>
                  </a:schemeClr>
                </a:solidFill>
                <a:latin typeface="+mj-lt"/>
                <a:ea typeface="+mj-ea"/>
              </a:rPr>
              <a:t>申請階段：因虛偽不實有第</a:t>
            </a:r>
            <a:r>
              <a:rPr lang="en-US" altLang="zh-TW" sz="1800" dirty="0" smtClean="0">
                <a:solidFill>
                  <a:schemeClr val="accent1">
                    <a:lumMod val="50000"/>
                  </a:schemeClr>
                </a:solidFill>
                <a:latin typeface="+mj-lt"/>
                <a:ea typeface="+mj-ea"/>
              </a:rPr>
              <a:t>10</a:t>
            </a:r>
            <a:r>
              <a:rPr lang="zh-TW" altLang="en-US" sz="1800" dirty="0" smtClean="0">
                <a:solidFill>
                  <a:schemeClr val="accent1">
                    <a:lumMod val="50000"/>
                  </a:schemeClr>
                </a:solidFill>
                <a:latin typeface="+mj-lt"/>
                <a:ea typeface="+mj-ea"/>
              </a:rPr>
              <a:t>條情形</a:t>
            </a:r>
            <a:r>
              <a:rPr lang="en-US" altLang="zh-TW" sz="1800" dirty="0" smtClean="0">
                <a:solidFill>
                  <a:schemeClr val="accent1">
                    <a:lumMod val="50000"/>
                  </a:schemeClr>
                </a:solidFill>
                <a:latin typeface="+mj-lt"/>
                <a:ea typeface="+mj-ea"/>
              </a:rPr>
              <a:t>?</a:t>
            </a:r>
            <a:endParaRPr lang="zh-TW" altLang="en-US" sz="1800" dirty="0" smtClean="0">
              <a:solidFill>
                <a:schemeClr val="accent1">
                  <a:lumMod val="50000"/>
                </a:schemeClr>
              </a:solidFill>
              <a:latin typeface="+mj-lt"/>
              <a:ea typeface="+mj-ea"/>
            </a:endParaRPr>
          </a:p>
        </p:txBody>
      </p:sp>
      <p:sp>
        <p:nvSpPr>
          <p:cNvPr id="33" name="文字方塊 32"/>
          <p:cNvSpPr txBox="1"/>
          <p:nvPr/>
        </p:nvSpPr>
        <p:spPr>
          <a:xfrm>
            <a:off x="3714744" y="2143116"/>
            <a:ext cx="441146" cy="400110"/>
          </a:xfrm>
          <a:prstGeom prst="rect">
            <a:avLst/>
          </a:prstGeom>
          <a:noFill/>
        </p:spPr>
        <p:txBody>
          <a:bodyPr wrap="none" rtlCol="0">
            <a:spAutoFit/>
          </a:bodyPr>
          <a:lstStyle/>
          <a:p>
            <a:r>
              <a:rPr lang="zh-TW" altLang="en-US" dirty="0" smtClean="0">
                <a:solidFill>
                  <a:srgbClr val="000099"/>
                </a:solidFill>
                <a:latin typeface="+mj-lt"/>
                <a:ea typeface="+mj-ea"/>
              </a:rPr>
              <a:t>無</a:t>
            </a:r>
            <a:endParaRPr lang="zh-TW" altLang="en-US" dirty="0">
              <a:solidFill>
                <a:srgbClr val="000099"/>
              </a:solidFill>
              <a:latin typeface="+mj-lt"/>
              <a:ea typeface="+mj-ea"/>
            </a:endParaRPr>
          </a:p>
        </p:txBody>
      </p:sp>
      <p:grpSp>
        <p:nvGrpSpPr>
          <p:cNvPr id="3" name="群組 55"/>
          <p:cNvGrpSpPr/>
          <p:nvPr/>
        </p:nvGrpSpPr>
        <p:grpSpPr>
          <a:xfrm>
            <a:off x="4572002" y="2215348"/>
            <a:ext cx="2858312" cy="142876"/>
            <a:chOff x="4572002" y="2215348"/>
            <a:chExt cx="2858312" cy="142876"/>
          </a:xfrm>
        </p:grpSpPr>
        <p:cxnSp>
          <p:nvCxnSpPr>
            <p:cNvPr id="50" name="直線單箭頭接點 49"/>
            <p:cNvCxnSpPr/>
            <p:nvPr/>
          </p:nvCxnSpPr>
          <p:spPr bwMode="auto">
            <a:xfrm rot="10800000" flipV="1">
              <a:off x="4572002" y="2357429"/>
              <a:ext cx="2857519" cy="1"/>
            </a:xfrm>
            <a:prstGeom prst="straightConnector1">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arrow"/>
            </a:ln>
            <a:effectLst/>
          </p:spPr>
        </p:cxnSp>
        <p:cxnSp>
          <p:nvCxnSpPr>
            <p:cNvPr id="55" name="直線接點 54"/>
            <p:cNvCxnSpPr/>
            <p:nvPr/>
          </p:nvCxnSpPr>
          <p:spPr bwMode="auto">
            <a:xfrm rot="5400000" flipH="1" flipV="1">
              <a:off x="7358082" y="2285992"/>
              <a:ext cx="142876" cy="1588"/>
            </a:xfrm>
            <a:prstGeom prst="line">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cxnSp>
      </p:grpSp>
      <p:sp>
        <p:nvSpPr>
          <p:cNvPr id="57" name="文字方塊 56"/>
          <p:cNvSpPr txBox="1"/>
          <p:nvPr/>
        </p:nvSpPr>
        <p:spPr>
          <a:xfrm>
            <a:off x="4929190" y="2071678"/>
            <a:ext cx="2236510" cy="338554"/>
          </a:xfrm>
          <a:prstGeom prst="rect">
            <a:avLst/>
          </a:prstGeom>
          <a:noFill/>
        </p:spPr>
        <p:txBody>
          <a:bodyPr wrap="none" rtlCol="0">
            <a:spAutoFit/>
          </a:bodyPr>
          <a:lstStyle/>
          <a:p>
            <a:r>
              <a:rPr lang="zh-TW" altLang="en-US" sz="1600" b="0" dirty="0" smtClean="0">
                <a:solidFill>
                  <a:srgbClr val="7030A0"/>
                </a:solidFill>
                <a:latin typeface="+mj-lt"/>
                <a:ea typeface="+mj-ea"/>
              </a:rPr>
              <a:t>協調或抽籤出之申請人</a:t>
            </a:r>
            <a:endParaRPr lang="zh-TW" altLang="en-US" sz="1600" b="0" dirty="0">
              <a:solidFill>
                <a:srgbClr val="7030A0"/>
              </a:solidFill>
              <a:latin typeface="+mj-lt"/>
              <a:ea typeface="+mj-ea"/>
            </a:endParaRPr>
          </a:p>
        </p:txBody>
      </p:sp>
      <p:sp>
        <p:nvSpPr>
          <p:cNvPr id="58" name="文字方塊 57"/>
          <p:cNvSpPr txBox="1"/>
          <p:nvPr/>
        </p:nvSpPr>
        <p:spPr>
          <a:xfrm>
            <a:off x="6572264" y="2357430"/>
            <a:ext cx="441146" cy="400110"/>
          </a:xfrm>
          <a:prstGeom prst="rect">
            <a:avLst/>
          </a:prstGeom>
          <a:noFill/>
        </p:spPr>
        <p:txBody>
          <a:bodyPr wrap="none" rtlCol="0">
            <a:spAutoFit/>
          </a:bodyPr>
          <a:lstStyle/>
          <a:p>
            <a:r>
              <a:rPr lang="zh-TW" altLang="en-US" dirty="0" smtClean="0">
                <a:solidFill>
                  <a:srgbClr val="000099"/>
                </a:solidFill>
                <a:latin typeface="+mj-lt"/>
                <a:ea typeface="+mj-ea"/>
              </a:rPr>
              <a:t>有</a:t>
            </a:r>
            <a:endParaRPr lang="zh-TW" altLang="en-US" dirty="0">
              <a:solidFill>
                <a:srgbClr val="000099"/>
              </a:solidFill>
              <a:latin typeface="+mj-lt"/>
              <a:ea typeface="+mj-ea"/>
            </a:endParaRPr>
          </a:p>
        </p:txBody>
      </p:sp>
      <p:sp>
        <p:nvSpPr>
          <p:cNvPr id="60" name="矩形 59"/>
          <p:cNvSpPr/>
          <p:nvPr/>
        </p:nvSpPr>
        <p:spPr bwMode="auto">
          <a:xfrm>
            <a:off x="7000892" y="2428868"/>
            <a:ext cx="2143108" cy="1000132"/>
          </a:xfrm>
          <a:prstGeom prst="rect">
            <a:avLst/>
          </a:prstGeom>
          <a:gradFill>
            <a:gsLst>
              <a:gs pos="0">
                <a:srgbClr val="FFEFD1">
                  <a:alpha val="42000"/>
                </a:srgbClr>
              </a:gs>
              <a:gs pos="100000">
                <a:srgbClr val="F0EBD5"/>
              </a:gs>
              <a:gs pos="57000">
                <a:schemeClr val="bg1">
                  <a:alpha val="0"/>
                </a:schemeClr>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zh-TW" altLang="en-US" sz="1600" dirty="0" smtClean="0">
                <a:solidFill>
                  <a:srgbClr val="7030A0"/>
                </a:solidFill>
                <a:latin typeface="+mj-lt"/>
                <a:ea typeface="+mj-ea"/>
              </a:rPr>
              <a:t>第</a:t>
            </a:r>
            <a:r>
              <a:rPr lang="en-US" altLang="en-US" sz="1600" dirty="0" smtClean="0">
                <a:solidFill>
                  <a:srgbClr val="7030A0"/>
                </a:solidFill>
                <a:latin typeface="+mj-lt"/>
                <a:ea typeface="+mj-ea"/>
              </a:rPr>
              <a:t>14</a:t>
            </a:r>
            <a:r>
              <a:rPr lang="zh-TW" altLang="en-US" sz="1600" dirty="0" smtClean="0">
                <a:solidFill>
                  <a:srgbClr val="7030A0"/>
                </a:solidFill>
                <a:latin typeface="+mj-lt"/>
                <a:ea typeface="+mj-ea"/>
              </a:rPr>
              <a:t>條第</a:t>
            </a:r>
            <a:r>
              <a:rPr lang="en-US" altLang="en-US" sz="1600" dirty="0" smtClean="0">
                <a:solidFill>
                  <a:srgbClr val="7030A0"/>
                </a:solidFill>
                <a:latin typeface="+mj-lt"/>
                <a:ea typeface="+mj-ea"/>
              </a:rPr>
              <a:t>1</a:t>
            </a:r>
            <a:r>
              <a:rPr lang="zh-TW" altLang="en-US" sz="1600" dirty="0" smtClean="0">
                <a:solidFill>
                  <a:srgbClr val="7030A0"/>
                </a:solidFill>
                <a:latin typeface="+mj-lt"/>
                <a:ea typeface="+mj-ea"/>
              </a:rPr>
              <a:t>項：</a:t>
            </a:r>
          </a:p>
          <a:p>
            <a:pPr>
              <a:buFont typeface="Wingdings" pitchFamily="2" charset="2"/>
              <a:buChar char="l"/>
            </a:pPr>
            <a:r>
              <a:rPr lang="zh-TW" altLang="en-US" sz="1600" dirty="0" smtClean="0">
                <a:solidFill>
                  <a:srgbClr val="7030A0"/>
                </a:solidFill>
                <a:latin typeface="+mj-lt"/>
                <a:ea typeface="+mj-ea"/>
              </a:rPr>
              <a:t>不受理其申請</a:t>
            </a:r>
          </a:p>
          <a:p>
            <a:pPr>
              <a:buFont typeface="Wingdings" pitchFamily="2" charset="2"/>
              <a:buChar char="l"/>
            </a:pPr>
            <a:r>
              <a:rPr lang="zh-TW" altLang="en-US" sz="1600" dirty="0" smtClean="0">
                <a:solidFill>
                  <a:srgbClr val="7030A0"/>
                </a:solidFill>
                <a:latin typeface="+mj-lt"/>
                <a:ea typeface="+mj-ea"/>
              </a:rPr>
              <a:t>押標金及其利息不還</a:t>
            </a:r>
          </a:p>
        </p:txBody>
      </p:sp>
      <p:sp>
        <p:nvSpPr>
          <p:cNvPr id="63" name="文字方塊 62"/>
          <p:cNvSpPr txBox="1"/>
          <p:nvPr/>
        </p:nvSpPr>
        <p:spPr>
          <a:xfrm>
            <a:off x="5072066" y="3000372"/>
            <a:ext cx="441146" cy="400110"/>
          </a:xfrm>
          <a:prstGeom prst="rect">
            <a:avLst/>
          </a:prstGeom>
          <a:noFill/>
        </p:spPr>
        <p:txBody>
          <a:bodyPr wrap="none" rtlCol="0">
            <a:spAutoFit/>
          </a:bodyPr>
          <a:lstStyle/>
          <a:p>
            <a:r>
              <a:rPr lang="zh-TW" altLang="en-US" dirty="0" smtClean="0">
                <a:solidFill>
                  <a:srgbClr val="000099"/>
                </a:solidFill>
                <a:latin typeface="+mj-lt"/>
                <a:ea typeface="+mj-ea"/>
              </a:rPr>
              <a:t>無</a:t>
            </a:r>
            <a:endParaRPr lang="zh-TW" altLang="en-US" dirty="0">
              <a:solidFill>
                <a:srgbClr val="000099"/>
              </a:solidFill>
              <a:latin typeface="+mj-lt"/>
              <a:ea typeface="+mj-ea"/>
            </a:endParaRPr>
          </a:p>
        </p:txBody>
      </p:sp>
      <p:sp>
        <p:nvSpPr>
          <p:cNvPr id="39" name="矩形 38"/>
          <p:cNvSpPr/>
          <p:nvPr/>
        </p:nvSpPr>
        <p:spPr bwMode="auto">
          <a:xfrm>
            <a:off x="214282" y="1000108"/>
            <a:ext cx="2285984" cy="5286412"/>
          </a:xfrm>
          <a:prstGeom prst="rect">
            <a:avLst/>
          </a:prstGeom>
          <a:gradFill flip="none" rotWithShape="1">
            <a:gsLst>
              <a:gs pos="0">
                <a:srgbClr val="E7FFE7"/>
              </a:gs>
              <a:gs pos="50000">
                <a:srgbClr val="EDF7ED"/>
              </a:gs>
              <a:gs pos="100000">
                <a:schemeClr val="bg1"/>
              </a:gs>
            </a:gsLst>
            <a:lin ang="16200000" scaled="1"/>
            <a:tileRect/>
          </a:grad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bodyPr>
          <a:lstStyle/>
          <a:p>
            <a:r>
              <a:rPr lang="zh-TW" altLang="en-US" b="0" dirty="0" smtClean="0">
                <a:latin typeface="+mj-lt"/>
                <a:ea typeface="+mj-ea"/>
              </a:rPr>
              <a:t>閉鎖期</a:t>
            </a:r>
            <a:r>
              <a:rPr lang="en-US" altLang="zh-TW" sz="1600" b="0" dirty="0" smtClean="0">
                <a:latin typeface="+mj-lt"/>
                <a:ea typeface="+mj-ea"/>
              </a:rPr>
              <a:t>(</a:t>
            </a:r>
            <a:r>
              <a:rPr lang="zh-TW" altLang="en-US" sz="1600" b="0" dirty="0" smtClean="0">
                <a:latin typeface="+mj-lt"/>
                <a:ea typeface="+mj-ea"/>
              </a:rPr>
              <a:t>完成下列事項</a:t>
            </a:r>
            <a:r>
              <a:rPr lang="en-US" altLang="zh-TW" sz="1600" b="0" dirty="0" smtClean="0">
                <a:latin typeface="+mj-lt"/>
                <a:ea typeface="+mj-ea"/>
              </a:rPr>
              <a:t>)</a:t>
            </a:r>
            <a:r>
              <a:rPr lang="zh-TW" altLang="en-US" b="0" dirty="0" smtClean="0">
                <a:latin typeface="+mj-lt"/>
                <a:ea typeface="+mj-ea"/>
              </a:rPr>
              <a:t>：</a:t>
            </a:r>
          </a:p>
          <a:p>
            <a:pPr lvl="0"/>
            <a:r>
              <a:rPr lang="en-US" altLang="zh-TW" b="0" dirty="0" smtClean="0">
                <a:latin typeface="+mj-lt"/>
                <a:ea typeface="+mj-ea"/>
              </a:rPr>
              <a:t>1. </a:t>
            </a:r>
            <a:r>
              <a:rPr lang="zh-TW" altLang="en-US" b="0" dirty="0" smtClean="0">
                <a:latin typeface="+mj-lt"/>
                <a:ea typeface="+mj-ea"/>
              </a:rPr>
              <a:t>取得特許執照。</a:t>
            </a:r>
          </a:p>
          <a:p>
            <a:pPr lvl="0"/>
            <a:r>
              <a:rPr lang="en-US" altLang="zh-TW" b="0" dirty="0" smtClean="0">
                <a:latin typeface="+mj-lt"/>
                <a:ea typeface="+mj-ea"/>
              </a:rPr>
              <a:t>2. </a:t>
            </a:r>
            <a:r>
              <a:rPr lang="zh-TW" altLang="en-US" b="0" dirty="0" smtClean="0">
                <a:latin typeface="+mj-lt"/>
                <a:ea typeface="+mj-ea"/>
              </a:rPr>
              <a:t>該次得標任一頻</a:t>
            </a:r>
            <a:r>
              <a:rPr lang="en-US" altLang="zh-TW" b="0" dirty="0" smtClean="0">
                <a:latin typeface="+mj-lt"/>
                <a:ea typeface="+mj-ea"/>
              </a:rPr>
              <a:t/>
            </a:r>
            <a:br>
              <a:rPr lang="en-US" altLang="zh-TW" b="0" dirty="0" smtClean="0">
                <a:latin typeface="+mj-lt"/>
                <a:ea typeface="+mj-ea"/>
              </a:rPr>
            </a:br>
            <a:r>
              <a:rPr lang="en-US" altLang="zh-TW" b="0" dirty="0" smtClean="0">
                <a:latin typeface="+mj-lt"/>
                <a:ea typeface="+mj-ea"/>
              </a:rPr>
              <a:t>    </a:t>
            </a:r>
            <a:r>
              <a:rPr lang="zh-TW" altLang="en-US" b="0" dirty="0" smtClean="0">
                <a:latin typeface="+mj-lt"/>
                <a:ea typeface="+mj-ea"/>
              </a:rPr>
              <a:t>段依第</a:t>
            </a:r>
            <a:r>
              <a:rPr lang="en-US" altLang="zh-TW" b="0" dirty="0" smtClean="0">
                <a:latin typeface="+mj-lt"/>
                <a:ea typeface="+mj-ea"/>
              </a:rPr>
              <a:t>47</a:t>
            </a:r>
            <a:r>
              <a:rPr lang="zh-TW" altLang="en-US" b="0" dirty="0" smtClean="0">
                <a:latin typeface="+mj-lt"/>
                <a:ea typeface="+mj-ea"/>
              </a:rPr>
              <a:t>條第</a:t>
            </a:r>
            <a:r>
              <a:rPr lang="en-US" altLang="zh-TW" b="0" dirty="0" smtClean="0">
                <a:latin typeface="+mj-lt"/>
                <a:ea typeface="+mj-ea"/>
              </a:rPr>
              <a:t>1</a:t>
            </a:r>
            <a:r>
              <a:rPr lang="zh-TW" altLang="en-US" b="0" dirty="0" smtClean="0">
                <a:latin typeface="+mj-lt"/>
                <a:ea typeface="+mj-ea"/>
              </a:rPr>
              <a:t>項</a:t>
            </a:r>
            <a:endParaRPr lang="en-US" altLang="zh-TW" b="0" dirty="0" smtClean="0">
              <a:latin typeface="+mj-lt"/>
              <a:ea typeface="+mj-ea"/>
            </a:endParaRPr>
          </a:p>
          <a:p>
            <a:pPr lvl="0"/>
            <a:r>
              <a:rPr lang="zh-TW" altLang="en-US" b="0" dirty="0" smtClean="0">
                <a:latin typeface="+mj-lt"/>
                <a:ea typeface="+mj-ea"/>
              </a:rPr>
              <a:t>    取得系統技術審</a:t>
            </a:r>
            <a:endParaRPr lang="en-US" altLang="zh-TW" b="0" dirty="0" smtClean="0">
              <a:latin typeface="+mj-lt"/>
              <a:ea typeface="+mj-ea"/>
            </a:endParaRPr>
          </a:p>
          <a:p>
            <a:pPr lvl="0"/>
            <a:r>
              <a:rPr lang="zh-TW" altLang="en-US" b="0" dirty="0" smtClean="0">
                <a:latin typeface="+mj-lt"/>
                <a:ea typeface="+mj-ea"/>
              </a:rPr>
              <a:t>    驗合格。</a:t>
            </a:r>
          </a:p>
          <a:p>
            <a:pPr lvl="0"/>
            <a:r>
              <a:rPr lang="en-US" altLang="zh-TW" b="0" dirty="0" smtClean="0">
                <a:latin typeface="+mj-lt"/>
                <a:ea typeface="+mj-ea"/>
              </a:rPr>
              <a:t>3. </a:t>
            </a:r>
            <a:r>
              <a:rPr lang="zh-TW" altLang="en-US" b="0" dirty="0" smtClean="0">
                <a:latin typeface="+mj-lt"/>
                <a:ea typeface="+mj-ea"/>
              </a:rPr>
              <a:t>符合第</a:t>
            </a:r>
            <a:r>
              <a:rPr lang="en-US" b="0" dirty="0" smtClean="0">
                <a:latin typeface="+mj-lt"/>
                <a:ea typeface="+mj-ea"/>
              </a:rPr>
              <a:t>66</a:t>
            </a:r>
            <a:r>
              <a:rPr lang="zh-TW" altLang="en-US" b="0" dirty="0" smtClean="0">
                <a:latin typeface="+mj-lt"/>
                <a:ea typeface="+mj-ea"/>
              </a:rPr>
              <a:t>條高速</a:t>
            </a:r>
            <a:r>
              <a:rPr lang="en-US" altLang="zh-TW" b="0" dirty="0" smtClean="0">
                <a:latin typeface="+mj-lt"/>
                <a:ea typeface="+mj-ea"/>
              </a:rPr>
              <a:t/>
            </a:r>
            <a:br>
              <a:rPr lang="en-US" altLang="zh-TW" b="0" dirty="0" smtClean="0">
                <a:latin typeface="+mj-lt"/>
                <a:ea typeface="+mj-ea"/>
              </a:rPr>
            </a:br>
            <a:r>
              <a:rPr lang="en-US" altLang="zh-TW" b="0" dirty="0" smtClean="0">
                <a:latin typeface="+mj-lt"/>
                <a:ea typeface="+mj-ea"/>
              </a:rPr>
              <a:t>    </a:t>
            </a:r>
            <a:r>
              <a:rPr lang="zh-TW" altLang="en-US" b="0" dirty="0" smtClean="0">
                <a:latin typeface="+mj-lt"/>
                <a:ea typeface="+mj-ea"/>
              </a:rPr>
              <a:t>基地臺建設規定</a:t>
            </a:r>
            <a:r>
              <a:rPr lang="en-US" altLang="zh-TW" b="0" dirty="0" smtClean="0">
                <a:latin typeface="+mj-lt"/>
                <a:ea typeface="+mj-ea"/>
              </a:rPr>
              <a:t/>
            </a:r>
            <a:br>
              <a:rPr lang="en-US" altLang="zh-TW" b="0" dirty="0" smtClean="0">
                <a:latin typeface="+mj-lt"/>
                <a:ea typeface="+mj-ea"/>
              </a:rPr>
            </a:br>
            <a:r>
              <a:rPr lang="en-US" altLang="zh-TW" b="0" dirty="0" smtClean="0">
                <a:latin typeface="+mj-lt"/>
                <a:ea typeface="+mj-ea"/>
              </a:rPr>
              <a:t>    (</a:t>
            </a:r>
            <a:r>
              <a:rPr lang="en-US" b="0" dirty="0" smtClean="0">
                <a:latin typeface="+mj-lt"/>
                <a:ea typeface="+mj-ea"/>
              </a:rPr>
              <a:t>102</a:t>
            </a:r>
            <a:r>
              <a:rPr lang="zh-TW" altLang="en-US" b="0" dirty="0" smtClean="0">
                <a:latin typeface="+mj-lt"/>
                <a:ea typeface="+mj-ea"/>
              </a:rPr>
              <a:t>年度申請人</a:t>
            </a:r>
            <a:r>
              <a:rPr lang="en-US" altLang="zh-TW" b="0" dirty="0" smtClean="0">
                <a:latin typeface="+mj-lt"/>
                <a:ea typeface="+mj-ea"/>
              </a:rPr>
              <a:t/>
            </a:r>
            <a:br>
              <a:rPr lang="en-US" altLang="zh-TW" b="0" dirty="0" smtClean="0">
                <a:latin typeface="+mj-lt"/>
                <a:ea typeface="+mj-ea"/>
              </a:rPr>
            </a:br>
            <a:r>
              <a:rPr lang="en-US" altLang="zh-TW" b="0" dirty="0" smtClean="0">
                <a:latin typeface="+mj-lt"/>
                <a:ea typeface="+mj-ea"/>
              </a:rPr>
              <a:t>    </a:t>
            </a:r>
            <a:r>
              <a:rPr lang="zh-TW" altLang="en-US" b="0" dirty="0" smtClean="0">
                <a:latin typeface="+mj-lt"/>
                <a:ea typeface="+mj-ea"/>
              </a:rPr>
              <a:t>不適用本款</a:t>
            </a:r>
            <a:r>
              <a:rPr lang="en-US" altLang="zh-TW" b="0" dirty="0" smtClean="0">
                <a:latin typeface="+mj-lt"/>
                <a:ea typeface="+mj-ea"/>
              </a:rPr>
              <a:t>)</a:t>
            </a:r>
            <a:r>
              <a:rPr lang="zh-TW" altLang="en-US" b="0" dirty="0" smtClean="0">
                <a:latin typeface="+mj-lt"/>
                <a:ea typeface="+mj-ea"/>
              </a:rPr>
              <a:t>：</a:t>
            </a:r>
            <a:r>
              <a:rPr lang="en-US" altLang="zh-TW" b="0" dirty="0" smtClean="0">
                <a:latin typeface="+mj-lt"/>
                <a:ea typeface="+mj-ea"/>
              </a:rPr>
              <a:t/>
            </a:r>
            <a:br>
              <a:rPr lang="en-US" altLang="zh-TW" b="0" dirty="0" smtClean="0">
                <a:latin typeface="+mj-lt"/>
                <a:ea typeface="+mj-ea"/>
              </a:rPr>
            </a:br>
            <a:r>
              <a:rPr lang="en-US" altLang="zh-TW" b="0" dirty="0" smtClean="0">
                <a:latin typeface="+mj-lt"/>
                <a:ea typeface="+mj-ea"/>
              </a:rPr>
              <a:t>    (1) </a:t>
            </a:r>
            <a:r>
              <a:rPr lang="zh-TW" altLang="en-US" b="0" dirty="0" smtClean="0">
                <a:latin typeface="+mj-lt"/>
                <a:ea typeface="+mj-ea"/>
              </a:rPr>
              <a:t>數量達已建</a:t>
            </a:r>
            <a:endParaRPr lang="en-US" altLang="zh-TW" b="0" dirty="0" smtClean="0">
              <a:latin typeface="+mj-lt"/>
              <a:ea typeface="+mj-ea"/>
            </a:endParaRPr>
          </a:p>
          <a:p>
            <a:pPr lvl="0"/>
            <a:r>
              <a:rPr lang="en-US" altLang="zh-TW" b="0" dirty="0" smtClean="0">
                <a:latin typeface="+mj-lt"/>
                <a:ea typeface="+mj-ea"/>
              </a:rPr>
              <a:t>         </a:t>
            </a:r>
            <a:r>
              <a:rPr lang="zh-TW" altLang="en-US" b="0" dirty="0" smtClean="0">
                <a:latin typeface="+mj-lt"/>
                <a:ea typeface="+mj-ea"/>
              </a:rPr>
              <a:t>總數</a:t>
            </a:r>
            <a:r>
              <a:rPr lang="en-US" b="0" dirty="0" smtClean="0">
                <a:latin typeface="+mj-lt"/>
                <a:ea typeface="+mj-ea"/>
              </a:rPr>
              <a:t>80%</a:t>
            </a:r>
            <a:r>
              <a:rPr lang="zh-TW" altLang="en-US" b="0" dirty="0" smtClean="0">
                <a:latin typeface="+mj-lt"/>
                <a:ea typeface="+mj-ea"/>
              </a:rPr>
              <a:t>或</a:t>
            </a:r>
            <a:r>
              <a:rPr lang="en-US" altLang="zh-TW" b="0" dirty="0" smtClean="0">
                <a:latin typeface="+mj-lt"/>
                <a:ea typeface="+mj-ea"/>
              </a:rPr>
              <a:t/>
            </a:r>
            <a:br>
              <a:rPr lang="en-US" altLang="zh-TW" b="0" dirty="0" smtClean="0">
                <a:latin typeface="+mj-lt"/>
                <a:ea typeface="+mj-ea"/>
              </a:rPr>
            </a:br>
            <a:r>
              <a:rPr lang="en-US" altLang="zh-TW" b="0" dirty="0" smtClean="0">
                <a:latin typeface="+mj-lt"/>
                <a:ea typeface="+mj-ea"/>
              </a:rPr>
              <a:t>         </a:t>
            </a:r>
            <a:r>
              <a:rPr lang="en-US" b="0" dirty="0" smtClean="0">
                <a:latin typeface="+mj-lt"/>
                <a:ea typeface="+mj-ea"/>
              </a:rPr>
              <a:t>1</a:t>
            </a:r>
            <a:r>
              <a:rPr lang="zh-TW" altLang="en-US" b="0" dirty="0" smtClean="0">
                <a:latin typeface="+mj-lt"/>
                <a:ea typeface="+mj-ea"/>
              </a:rPr>
              <a:t>千臺。</a:t>
            </a:r>
            <a:r>
              <a:rPr lang="en-US" altLang="zh-TW" b="0" dirty="0" smtClean="0">
                <a:latin typeface="+mj-lt"/>
                <a:ea typeface="+mj-ea"/>
              </a:rPr>
              <a:t/>
            </a:r>
            <a:br>
              <a:rPr lang="en-US" altLang="zh-TW" b="0" dirty="0" smtClean="0">
                <a:latin typeface="+mj-lt"/>
                <a:ea typeface="+mj-ea"/>
              </a:rPr>
            </a:br>
            <a:r>
              <a:rPr lang="en-US" altLang="zh-TW" b="0" dirty="0" smtClean="0">
                <a:latin typeface="+mj-lt"/>
                <a:ea typeface="+mj-ea"/>
              </a:rPr>
              <a:t>    (2)</a:t>
            </a:r>
            <a:r>
              <a:rPr lang="zh-TW" altLang="en-US" b="0" dirty="0" smtClean="0">
                <a:latin typeface="+mj-lt"/>
                <a:ea typeface="+mj-ea"/>
              </a:rPr>
              <a:t>電波涵蓋範圍</a:t>
            </a:r>
            <a:r>
              <a:rPr lang="en-US" altLang="zh-TW" b="0" dirty="0" smtClean="0">
                <a:latin typeface="+mj-lt"/>
                <a:ea typeface="+mj-ea"/>
              </a:rPr>
              <a:t/>
            </a:r>
            <a:br>
              <a:rPr lang="en-US" altLang="zh-TW" b="0" dirty="0" smtClean="0">
                <a:latin typeface="+mj-lt"/>
                <a:ea typeface="+mj-ea"/>
              </a:rPr>
            </a:br>
            <a:r>
              <a:rPr lang="en-US" altLang="zh-TW" b="0" dirty="0" smtClean="0">
                <a:latin typeface="+mj-lt"/>
                <a:ea typeface="+mj-ea"/>
              </a:rPr>
              <a:t>         </a:t>
            </a:r>
            <a:r>
              <a:rPr lang="zh-TW" altLang="en-US" b="0" dirty="0" smtClean="0">
                <a:latin typeface="+mj-lt"/>
                <a:ea typeface="+mj-ea"/>
              </a:rPr>
              <a:t>達人口</a:t>
            </a:r>
            <a:r>
              <a:rPr lang="en-US" b="0" dirty="0" smtClean="0">
                <a:latin typeface="+mj-lt"/>
                <a:ea typeface="+mj-ea"/>
              </a:rPr>
              <a:t>50%</a:t>
            </a:r>
            <a:r>
              <a:rPr lang="zh-TW" altLang="en-US" b="0" dirty="0" smtClean="0">
                <a:latin typeface="+mj-lt"/>
                <a:ea typeface="+mj-ea"/>
              </a:rPr>
              <a:t>。</a:t>
            </a:r>
            <a:endParaRPr lang="zh-TW" altLang="en-US" b="0" dirty="0">
              <a:latin typeface="+mj-lt"/>
              <a:ea typeface="+mj-ea"/>
            </a:endParaRPr>
          </a:p>
        </p:txBody>
      </p:sp>
    </p:spTree>
  </p:cSld>
  <p:clrMapOvr>
    <a:masterClrMapping/>
  </p:clrMapOvr>
  <p:transition>
    <p:blinds/>
    <p:sndAc>
      <p:stSnd>
        <p:snd r:embed="rId2" name="CAMERA.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116632"/>
            <a:ext cx="7560840" cy="763587"/>
          </a:xfrm>
        </p:spPr>
        <p:txBody>
          <a:bodyPr>
            <a:normAutofit/>
          </a:bodyPr>
          <a:lstStyle/>
          <a:p>
            <a:r>
              <a:rPr lang="zh-TW" altLang="en-US" dirty="0" smtClean="0"/>
              <a:t>總頻寬限制規定</a:t>
            </a:r>
            <a:r>
              <a:rPr lang="en-US" altLang="zh-TW" sz="2400" dirty="0" smtClean="0"/>
              <a:t>(</a:t>
            </a:r>
            <a:r>
              <a:rPr lang="zh-TW" altLang="en-US" sz="2400" dirty="0" smtClean="0"/>
              <a:t>第</a:t>
            </a:r>
            <a:r>
              <a:rPr lang="en-US" altLang="zh-TW" sz="2400" dirty="0" smtClean="0"/>
              <a:t>18</a:t>
            </a:r>
            <a:r>
              <a:rPr lang="zh-TW" altLang="en-US" sz="2400" dirty="0" smtClean="0"/>
              <a:t>條</a:t>
            </a:r>
            <a:r>
              <a:rPr lang="en-US" altLang="zh-TW" sz="2400" dirty="0" smtClean="0"/>
              <a:t>)</a:t>
            </a:r>
            <a:endParaRPr lang="zh-TW" altLang="en-US" dirty="0"/>
          </a:p>
        </p:txBody>
      </p:sp>
      <p:sp>
        <p:nvSpPr>
          <p:cNvPr id="4" name="文字方塊 3"/>
          <p:cNvSpPr txBox="1"/>
          <p:nvPr/>
        </p:nvSpPr>
        <p:spPr>
          <a:xfrm>
            <a:off x="1000100" y="1500174"/>
            <a:ext cx="7286676" cy="2385268"/>
          </a:xfrm>
          <a:prstGeom prst="rect">
            <a:avLst/>
          </a:prstGeom>
          <a:noFill/>
        </p:spPr>
        <p:txBody>
          <a:bodyPr wrap="square" rtlCol="0">
            <a:spAutoFit/>
          </a:bodyPr>
          <a:lstStyle/>
          <a:p>
            <a:pPr marL="271463" lvl="1" indent="-271463">
              <a:spcBef>
                <a:spcPts val="600"/>
              </a:spcBef>
              <a:buClr>
                <a:srgbClr val="FF0000"/>
              </a:buClr>
              <a:buSzPct val="70000"/>
              <a:buFont typeface="Wingdings" pitchFamily="2" charset="2"/>
              <a:buChar char="u"/>
            </a:pPr>
            <a:r>
              <a:rPr lang="zh-TW" altLang="en-US" sz="2400" dirty="0" smtClean="0">
                <a:solidFill>
                  <a:srgbClr val="0000FF"/>
                </a:solidFill>
                <a:latin typeface="+mn-lt"/>
                <a:ea typeface="+mj-ea"/>
              </a:rPr>
              <a:t>本業務之得標者或經營者，其申請核配總頻寬不得逾行動寬頻業務總頻寬之三分之一；</a:t>
            </a:r>
            <a:r>
              <a:rPr lang="en-US" altLang="zh-TW" sz="2400" dirty="0" smtClean="0">
                <a:solidFill>
                  <a:srgbClr val="0000FF"/>
                </a:solidFill>
                <a:latin typeface="+mn-lt"/>
                <a:ea typeface="+mj-ea"/>
              </a:rPr>
              <a:t>1GHz</a:t>
            </a:r>
            <a:r>
              <a:rPr lang="zh-TW" altLang="en-US" sz="2400" dirty="0" smtClean="0">
                <a:solidFill>
                  <a:srgbClr val="0000FF"/>
                </a:solidFill>
                <a:latin typeface="+mn-lt"/>
                <a:ea typeface="+mj-ea"/>
              </a:rPr>
              <a:t>以下總頻寬不逾行動寬頻業務</a:t>
            </a:r>
            <a:r>
              <a:rPr lang="en-US" altLang="zh-TW" sz="2400" dirty="0" smtClean="0">
                <a:solidFill>
                  <a:srgbClr val="0000FF"/>
                </a:solidFill>
                <a:latin typeface="+mn-lt"/>
                <a:ea typeface="+mj-ea"/>
              </a:rPr>
              <a:t>1GHz</a:t>
            </a:r>
            <a:r>
              <a:rPr lang="zh-TW" altLang="en-US" sz="2400" dirty="0" smtClean="0">
                <a:solidFill>
                  <a:srgbClr val="0000FF"/>
                </a:solidFill>
                <a:latin typeface="+mn-lt"/>
                <a:ea typeface="+mj-ea"/>
              </a:rPr>
              <a:t>以下頻段總頻寬之三分之一。但經營者如有特殊情形，經主管機關核准，不在此限。</a:t>
            </a:r>
            <a:endParaRPr lang="en-US" altLang="zh-TW" sz="2400" dirty="0" smtClean="0">
              <a:solidFill>
                <a:srgbClr val="0000FF"/>
              </a:solidFill>
              <a:latin typeface="+mn-lt"/>
              <a:ea typeface="+mj-ea"/>
            </a:endParaRPr>
          </a:p>
          <a:p>
            <a:pPr marL="271463" lvl="1" indent="-271463">
              <a:spcBef>
                <a:spcPts val="600"/>
              </a:spcBef>
              <a:buClr>
                <a:srgbClr val="FF0000"/>
              </a:buClr>
              <a:buSzPct val="70000"/>
              <a:buFont typeface="Wingdings" pitchFamily="2" charset="2"/>
              <a:buChar char="u"/>
            </a:pPr>
            <a:r>
              <a:rPr lang="en-US" altLang="zh-TW" sz="2400" dirty="0" smtClean="0">
                <a:solidFill>
                  <a:srgbClr val="0000FF"/>
                </a:solidFill>
                <a:latin typeface="+mn-lt"/>
                <a:ea typeface="+mj-ea"/>
              </a:rPr>
              <a:t>104</a:t>
            </a:r>
            <a:r>
              <a:rPr lang="zh-TW" altLang="en-US" sz="2400" dirty="0" smtClean="0">
                <a:solidFill>
                  <a:srgbClr val="0000FF"/>
                </a:solidFill>
                <a:latin typeface="+mn-lt"/>
                <a:ea typeface="+mj-ea"/>
              </a:rPr>
              <a:t>年競價者得標之總頻寬上限為</a:t>
            </a:r>
            <a:r>
              <a:rPr lang="en-US" altLang="zh-TW" sz="2400" dirty="0" smtClean="0">
                <a:solidFill>
                  <a:srgbClr val="0000FF"/>
                </a:solidFill>
                <a:latin typeface="+mn-lt"/>
                <a:ea typeface="+mj-ea"/>
              </a:rPr>
              <a:t>70MHz</a:t>
            </a:r>
            <a:r>
              <a:rPr lang="zh-TW" altLang="en-US" sz="2400" dirty="0" smtClean="0">
                <a:solidFill>
                  <a:srgbClr val="0000FF"/>
                </a:solidFill>
                <a:latin typeface="+mn-lt"/>
                <a:ea typeface="+mj-ea"/>
              </a:rPr>
              <a:t>。</a:t>
            </a:r>
            <a:endParaRPr lang="en-US" altLang="zh-TW" sz="2400" dirty="0" smtClean="0">
              <a:solidFill>
                <a:srgbClr val="0000FF"/>
              </a:solidFill>
              <a:latin typeface="+mn-lt"/>
              <a:ea typeface="+mj-ea"/>
            </a:endParaRPr>
          </a:p>
        </p:txBody>
      </p:sp>
      <p:sp>
        <p:nvSpPr>
          <p:cNvPr id="5" name="向左箭號 4"/>
          <p:cNvSpPr/>
          <p:nvPr/>
        </p:nvSpPr>
        <p:spPr bwMode="auto">
          <a:xfrm>
            <a:off x="8429652" y="1500174"/>
            <a:ext cx="571504" cy="500066"/>
          </a:xfrm>
          <a:prstGeom prst="leftArrow">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zh-TW" altLang="en-US" sz="1000" b="1" i="0" u="none" strike="noStrike" cap="none" normalizeH="0" baseline="0" dirty="0" smtClean="0">
                <a:ln>
                  <a:noFill/>
                </a:ln>
                <a:solidFill>
                  <a:schemeClr val="tx1"/>
                </a:solidFill>
                <a:effectLst/>
                <a:latin typeface="新細明體" pitchFamily="18" charset="-120"/>
                <a:ea typeface="新細明體" pitchFamily="18" charset="-120"/>
              </a:rPr>
              <a:t>新增</a:t>
            </a:r>
          </a:p>
        </p:txBody>
      </p:sp>
      <p:sp>
        <p:nvSpPr>
          <p:cNvPr id="6" name="向左箭號 5"/>
          <p:cNvSpPr/>
          <p:nvPr/>
        </p:nvSpPr>
        <p:spPr bwMode="auto">
          <a:xfrm>
            <a:off x="8429652" y="3357562"/>
            <a:ext cx="571504" cy="500066"/>
          </a:xfrm>
          <a:prstGeom prst="leftArrow">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zh-TW" altLang="en-US" sz="1000" b="1" i="0" u="none" strike="noStrike" cap="none" normalizeH="0" baseline="0" dirty="0" smtClean="0">
                <a:ln>
                  <a:noFill/>
                </a:ln>
                <a:solidFill>
                  <a:schemeClr val="tx1"/>
                </a:solidFill>
                <a:effectLst/>
                <a:latin typeface="新細明體" pitchFamily="18" charset="-120"/>
                <a:ea typeface="新細明體" pitchFamily="18" charset="-120"/>
              </a:rPr>
              <a:t>新增</a:t>
            </a:r>
          </a:p>
        </p:txBody>
      </p:sp>
    </p:spTree>
  </p:cSld>
  <p:clrMapOvr>
    <a:masterClrMapping/>
  </p:clrMapOvr>
  <p:transition>
    <p:blinds/>
    <p:sndAc>
      <p:stSnd>
        <p:snd r:embed="rId2" name="CAMERA.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大綱</a:t>
            </a:r>
            <a:endParaRPr lang="zh-TW" altLang="en-US" dirty="0"/>
          </a:p>
        </p:txBody>
      </p:sp>
      <p:sp>
        <p:nvSpPr>
          <p:cNvPr id="3" name="內容版面配置區 2"/>
          <p:cNvSpPr>
            <a:spLocks noGrp="1"/>
          </p:cNvSpPr>
          <p:nvPr>
            <p:ph idx="1"/>
          </p:nvPr>
        </p:nvSpPr>
        <p:spPr>
          <a:xfrm>
            <a:off x="683567" y="1052736"/>
            <a:ext cx="7776865" cy="5040560"/>
          </a:xfrm>
        </p:spPr>
        <p:txBody>
          <a:bodyPr/>
          <a:lstStyle/>
          <a:p>
            <a:r>
              <a:rPr lang="zh-TW" altLang="en-US" dirty="0" smtClean="0">
                <a:solidFill>
                  <a:srgbClr val="0000FF"/>
                </a:solidFill>
              </a:rPr>
              <a:t>前言</a:t>
            </a:r>
            <a:endParaRPr lang="en-US" altLang="zh-TW" dirty="0" smtClean="0">
              <a:solidFill>
                <a:srgbClr val="0000FF"/>
              </a:solidFill>
            </a:endParaRPr>
          </a:p>
          <a:p>
            <a:r>
              <a:rPr lang="en-US" altLang="zh-TW" dirty="0" smtClean="0">
                <a:solidFill>
                  <a:srgbClr val="0000FF"/>
                </a:solidFill>
              </a:rPr>
              <a:t>2500MHz</a:t>
            </a:r>
            <a:r>
              <a:rPr lang="zh-TW" altLang="en-US" dirty="0" smtClean="0">
                <a:solidFill>
                  <a:srgbClr val="0000FF"/>
                </a:solidFill>
              </a:rPr>
              <a:t>及</a:t>
            </a:r>
            <a:r>
              <a:rPr lang="en-US" altLang="zh-TW" dirty="0" smtClean="0">
                <a:solidFill>
                  <a:srgbClr val="0000FF"/>
                </a:solidFill>
              </a:rPr>
              <a:t>2600MHz</a:t>
            </a:r>
            <a:r>
              <a:rPr lang="zh-TW" altLang="en-US" dirty="0" smtClean="0">
                <a:solidFill>
                  <a:srgbClr val="0000FF"/>
                </a:solidFill>
              </a:rPr>
              <a:t>頻段現況與規劃</a:t>
            </a:r>
            <a:endParaRPr lang="en-US" altLang="zh-TW" dirty="0" smtClean="0">
              <a:solidFill>
                <a:srgbClr val="0000FF"/>
              </a:solidFill>
            </a:endParaRPr>
          </a:p>
          <a:p>
            <a:r>
              <a:rPr lang="zh-TW" altLang="en-US" dirty="0" smtClean="0">
                <a:solidFill>
                  <a:srgbClr val="0000FF"/>
                </a:solidFill>
              </a:rPr>
              <a:t>無線寬頻接取業務</a:t>
            </a:r>
            <a:r>
              <a:rPr lang="en-US" altLang="zh-TW" dirty="0" smtClean="0">
                <a:solidFill>
                  <a:srgbClr val="0000FF"/>
                </a:solidFill>
              </a:rPr>
              <a:t>(WBA)</a:t>
            </a:r>
            <a:r>
              <a:rPr lang="zh-TW" altLang="en-US" dirty="0" smtClean="0">
                <a:solidFill>
                  <a:srgbClr val="0000FF"/>
                </a:solidFill>
              </a:rPr>
              <a:t>管理規則修正重點</a:t>
            </a:r>
            <a:endParaRPr lang="en-US" altLang="zh-TW" dirty="0" smtClean="0">
              <a:solidFill>
                <a:srgbClr val="0000FF"/>
              </a:solidFill>
            </a:endParaRPr>
          </a:p>
          <a:p>
            <a:r>
              <a:rPr lang="zh-TW" altLang="en-US" dirty="0" smtClean="0">
                <a:solidFill>
                  <a:srgbClr val="0000FF"/>
                </a:solidFill>
              </a:rPr>
              <a:t>行動寬頻業務管理規則修正重點</a:t>
            </a:r>
            <a:endParaRPr lang="en-US" altLang="zh-TW" dirty="0" smtClean="0">
              <a:solidFill>
                <a:srgbClr val="0000FF"/>
              </a:solidFill>
            </a:endParaRPr>
          </a:p>
          <a:p>
            <a:r>
              <a:rPr lang="zh-TW" altLang="en-US" dirty="0" smtClean="0">
                <a:solidFill>
                  <a:srgbClr val="0000FF"/>
                </a:solidFill>
              </a:rPr>
              <a:t>釋照期程規劃</a:t>
            </a:r>
            <a:endParaRPr lang="zh-TW" altLang="en-US" dirty="0">
              <a:solidFill>
                <a:srgbClr val="0000FF"/>
              </a:solidFill>
            </a:endParaRPr>
          </a:p>
        </p:txBody>
      </p:sp>
    </p:spTree>
  </p:cSld>
  <p:clrMapOvr>
    <a:masterClrMapping/>
  </p:clrMapOvr>
  <p:transition>
    <p:blinds/>
    <p:sndAc>
      <p:stSnd>
        <p:snd r:embed="rId2" name="CAMERA.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t>競價連線及競價方式</a:t>
            </a:r>
            <a:r>
              <a:rPr lang="en-US" altLang="zh-TW" sz="2000" dirty="0" smtClean="0"/>
              <a:t>(</a:t>
            </a:r>
            <a:r>
              <a:rPr lang="zh-TW" altLang="en-US" sz="2000" dirty="0" smtClean="0"/>
              <a:t>第</a:t>
            </a:r>
            <a:r>
              <a:rPr lang="en-US" altLang="zh-TW" sz="2000" dirty="0" smtClean="0"/>
              <a:t>19-23</a:t>
            </a:r>
            <a:r>
              <a:rPr lang="zh-TW" altLang="en-US" sz="2000" dirty="0" smtClean="0"/>
              <a:t>條及第</a:t>
            </a:r>
            <a:r>
              <a:rPr lang="en-US" altLang="zh-TW" sz="2000" dirty="0" smtClean="0"/>
              <a:t>26</a:t>
            </a:r>
            <a:r>
              <a:rPr lang="zh-TW" altLang="en-US" sz="2000" dirty="0" smtClean="0"/>
              <a:t>之</a:t>
            </a:r>
            <a:r>
              <a:rPr lang="en-US" altLang="zh-TW" sz="2000" dirty="0" smtClean="0"/>
              <a:t>1</a:t>
            </a:r>
            <a:r>
              <a:rPr lang="zh-TW" altLang="en-US" sz="2000" dirty="0" smtClean="0"/>
              <a:t>條</a:t>
            </a:r>
            <a:r>
              <a:rPr lang="en-US" altLang="zh-TW" sz="2000" dirty="0" smtClean="0"/>
              <a:t>)</a:t>
            </a:r>
            <a:endParaRPr lang="zh-TW" altLang="en-US" sz="2000" dirty="0"/>
          </a:p>
        </p:txBody>
      </p:sp>
      <p:sp>
        <p:nvSpPr>
          <p:cNvPr id="5" name="文字方塊 4"/>
          <p:cNvSpPr txBox="1"/>
          <p:nvPr/>
        </p:nvSpPr>
        <p:spPr>
          <a:xfrm>
            <a:off x="714348" y="1214422"/>
            <a:ext cx="7704856" cy="4985980"/>
          </a:xfrm>
          <a:prstGeom prst="rect">
            <a:avLst/>
          </a:prstGeom>
          <a:noFill/>
        </p:spPr>
        <p:txBody>
          <a:bodyPr wrap="square" rtlCol="0">
            <a:spAutoFit/>
          </a:bodyPr>
          <a:lstStyle/>
          <a:p>
            <a:pPr marL="271463" lvl="1" indent="-271463">
              <a:spcBef>
                <a:spcPts val="600"/>
              </a:spcBef>
              <a:buClr>
                <a:srgbClr val="FF0000"/>
              </a:buClr>
              <a:buSzPct val="70000"/>
              <a:buFont typeface="Wingdings" pitchFamily="2" charset="2"/>
              <a:buChar char="u"/>
            </a:pPr>
            <a:r>
              <a:rPr lang="zh-TW" altLang="en-US" sz="2400" dirty="0" smtClean="0">
                <a:solidFill>
                  <a:srgbClr val="0000FF"/>
                </a:solidFill>
                <a:latin typeface="+mn-lt"/>
                <a:ea typeface="+mj-ea"/>
              </a:rPr>
              <a:t>連線方式：</a:t>
            </a:r>
            <a:endParaRPr lang="en-US" altLang="zh-TW" sz="2400" dirty="0" smtClean="0">
              <a:solidFill>
                <a:srgbClr val="0000FF"/>
              </a:solidFill>
              <a:latin typeface="+mn-lt"/>
              <a:ea typeface="+mj-ea"/>
            </a:endParaRPr>
          </a:p>
          <a:p>
            <a:pPr marL="728663" lvl="2" indent="-271463">
              <a:spcBef>
                <a:spcPts val="600"/>
              </a:spcBef>
              <a:buClr>
                <a:srgbClr val="FF0000"/>
              </a:buClr>
              <a:buSzPct val="70000"/>
              <a:buFont typeface="Wingdings" pitchFamily="2" charset="2"/>
              <a:buChar char="Ø"/>
            </a:pPr>
            <a:r>
              <a:rPr lang="zh-TW" altLang="zh-TW" sz="2400" dirty="0" smtClean="0">
                <a:solidFill>
                  <a:srgbClr val="0000FF"/>
                </a:solidFill>
                <a:latin typeface="+mn-lt"/>
                <a:ea typeface="+mj-ea"/>
              </a:rPr>
              <a:t>競價作業採遠端連線進行電子報價，優先以專線連線，專線連線失效時，以網際網路連線。均失效時以電話傳真為其備援</a:t>
            </a:r>
            <a:r>
              <a:rPr lang="zh-TW" altLang="en-US" sz="2400" dirty="0" smtClean="0">
                <a:solidFill>
                  <a:srgbClr val="0000FF"/>
                </a:solidFill>
                <a:latin typeface="+mn-lt"/>
                <a:ea typeface="+mj-ea"/>
              </a:rPr>
              <a:t>。</a:t>
            </a:r>
            <a:endParaRPr lang="en-US" altLang="zh-TW" sz="2400" dirty="0" smtClean="0">
              <a:solidFill>
                <a:srgbClr val="0000FF"/>
              </a:solidFill>
              <a:latin typeface="+mn-lt"/>
              <a:ea typeface="+mj-ea"/>
            </a:endParaRPr>
          </a:p>
          <a:p>
            <a:pPr marL="728663" lvl="2" indent="-271463">
              <a:spcBef>
                <a:spcPts val="600"/>
              </a:spcBef>
              <a:buClr>
                <a:srgbClr val="FF0000"/>
              </a:buClr>
              <a:buSzPct val="70000"/>
              <a:buFont typeface="Wingdings" pitchFamily="2" charset="2"/>
              <a:buChar char="Ø"/>
            </a:pPr>
            <a:r>
              <a:rPr lang="zh-TW" altLang="zh-TW" sz="2400" dirty="0" smtClean="0">
                <a:solidFill>
                  <a:srgbClr val="0000FF"/>
                </a:solidFill>
                <a:latin typeface="+mn-lt"/>
                <a:ea typeface="+mj-ea"/>
              </a:rPr>
              <a:t>申請人於提出申請日起至主管機關公告競價者名單後</a:t>
            </a:r>
            <a:r>
              <a:rPr lang="en-US" altLang="zh-TW" sz="2400" dirty="0" smtClean="0">
                <a:solidFill>
                  <a:srgbClr val="0000FF"/>
                </a:solidFill>
                <a:latin typeface="+mn-lt"/>
                <a:ea typeface="+mj-ea"/>
              </a:rPr>
              <a:t>7</a:t>
            </a:r>
            <a:r>
              <a:rPr lang="zh-TW" altLang="zh-TW" sz="2400" dirty="0" smtClean="0">
                <a:solidFill>
                  <a:srgbClr val="0000FF"/>
                </a:solidFill>
                <a:latin typeface="+mn-lt"/>
                <a:ea typeface="+mj-ea"/>
              </a:rPr>
              <a:t>日內</a:t>
            </a:r>
            <a:r>
              <a:rPr lang="zh-TW" altLang="en-US" sz="2400" dirty="0" smtClean="0">
                <a:solidFill>
                  <a:srgbClr val="0000FF"/>
                </a:solidFill>
                <a:latin typeface="+mn-lt"/>
                <a:ea typeface="+mj-ea"/>
              </a:rPr>
              <a:t>，</a:t>
            </a:r>
            <a:r>
              <a:rPr lang="zh-TW" altLang="zh-TW" sz="2400" dirty="0" smtClean="0">
                <a:solidFill>
                  <a:srgbClr val="0000FF"/>
                </a:solidFill>
                <a:latin typeface="+mn-lt"/>
                <a:ea typeface="+mj-ea"/>
              </a:rPr>
              <a:t>依主管機關指定之方式，建置二路專線，以專線與網際網路方式連接至競價中心及安裝指定之電子報價系統軟體並完成連線測試。</a:t>
            </a:r>
            <a:endParaRPr lang="en-US" altLang="zh-TW" sz="2400" dirty="0" smtClean="0">
              <a:solidFill>
                <a:srgbClr val="0000FF"/>
              </a:solidFill>
              <a:latin typeface="+mn-lt"/>
              <a:ea typeface="+mj-ea"/>
            </a:endParaRPr>
          </a:p>
          <a:p>
            <a:pPr marL="271463" lvl="1" indent="-271463">
              <a:spcBef>
                <a:spcPts val="600"/>
              </a:spcBef>
              <a:buClr>
                <a:srgbClr val="FF0000"/>
              </a:buClr>
              <a:buSzPct val="70000"/>
              <a:buFont typeface="Wingdings" pitchFamily="2" charset="2"/>
              <a:buChar char="Ø"/>
            </a:pPr>
            <a:r>
              <a:rPr lang="zh-TW" altLang="en-US" sz="2400" dirty="0" smtClean="0">
                <a:solidFill>
                  <a:srgbClr val="0000FF"/>
                </a:solidFill>
                <a:latin typeface="+mn-lt"/>
                <a:ea typeface="+mj-ea"/>
              </a:rPr>
              <a:t>競價方式</a:t>
            </a:r>
            <a:endParaRPr lang="en-US" altLang="zh-TW" sz="2400" dirty="0" smtClean="0">
              <a:solidFill>
                <a:srgbClr val="0000FF"/>
              </a:solidFill>
              <a:latin typeface="+mn-lt"/>
              <a:ea typeface="+mj-ea"/>
            </a:endParaRPr>
          </a:p>
          <a:p>
            <a:pPr marL="728663" lvl="2" indent="-271463">
              <a:spcBef>
                <a:spcPts val="600"/>
              </a:spcBef>
              <a:buClr>
                <a:srgbClr val="FF0000"/>
              </a:buClr>
              <a:buSzPct val="70000"/>
              <a:buFont typeface="Wingdings" pitchFamily="2" charset="2"/>
              <a:buChar char="Ø"/>
            </a:pPr>
            <a:r>
              <a:rPr lang="zh-TW" altLang="en-US" sz="2400" dirty="0" smtClean="0">
                <a:solidFill>
                  <a:srgbClr val="0000FF"/>
                </a:solidFill>
                <a:latin typeface="+mn-lt"/>
                <a:ea typeface="+mj-ea"/>
              </a:rPr>
              <a:t>採</a:t>
            </a:r>
            <a:r>
              <a:rPr lang="en-US" altLang="zh-TW" sz="2400" dirty="0" smtClean="0">
                <a:solidFill>
                  <a:srgbClr val="0000FF"/>
                </a:solidFill>
                <a:latin typeface="+mn-lt"/>
                <a:ea typeface="+mj-ea"/>
              </a:rPr>
              <a:t>102</a:t>
            </a:r>
            <a:r>
              <a:rPr lang="zh-TW" altLang="en-US" sz="2400" dirty="0" smtClean="0">
                <a:solidFill>
                  <a:srgbClr val="0000FF"/>
                </a:solidFill>
                <a:latin typeface="+mn-lt"/>
                <a:ea typeface="+mj-ea"/>
              </a:rPr>
              <a:t>年同時、多回合、上升競價方式辦理。</a:t>
            </a:r>
            <a:endParaRPr lang="en-US" altLang="zh-TW" sz="2400" dirty="0" smtClean="0">
              <a:solidFill>
                <a:srgbClr val="0000FF"/>
              </a:solidFill>
              <a:latin typeface="+mn-lt"/>
              <a:ea typeface="+mj-ea"/>
            </a:endParaRPr>
          </a:p>
          <a:p>
            <a:pPr marL="728663" lvl="2" indent="-271463">
              <a:spcBef>
                <a:spcPts val="600"/>
              </a:spcBef>
              <a:buClr>
                <a:srgbClr val="FF0000"/>
              </a:buClr>
              <a:buSzPct val="70000"/>
              <a:buFont typeface="Wingdings" pitchFamily="2" charset="2"/>
              <a:buChar char="Ø"/>
            </a:pPr>
            <a:r>
              <a:rPr lang="zh-TW" altLang="en-US" sz="2400" dirty="0" smtClean="0">
                <a:solidFill>
                  <a:srgbClr val="0000FF"/>
                </a:solidFill>
                <a:latin typeface="+mn-lt"/>
                <a:ea typeface="+mj-ea"/>
              </a:rPr>
              <a:t>採電腦抽籤方式決定暫時得標者。</a:t>
            </a:r>
            <a:endParaRPr lang="en-US" altLang="zh-TW" sz="2400" dirty="0" smtClean="0">
              <a:solidFill>
                <a:srgbClr val="0000FF"/>
              </a:solidFill>
              <a:latin typeface="+mn-lt"/>
              <a:ea typeface="+mj-ea"/>
            </a:endParaRPr>
          </a:p>
          <a:p>
            <a:pPr marL="728663" lvl="2" indent="-271463">
              <a:spcBef>
                <a:spcPts val="600"/>
              </a:spcBef>
              <a:buClr>
                <a:srgbClr val="FF0000"/>
              </a:buClr>
              <a:buSzPct val="70000"/>
              <a:buFont typeface="Wingdings" pitchFamily="2" charset="2"/>
              <a:buChar char="Ø"/>
            </a:pPr>
            <a:r>
              <a:rPr lang="zh-TW" altLang="en-US" sz="2400" dirty="0" smtClean="0">
                <a:solidFill>
                  <a:srgbClr val="0000FF"/>
                </a:solidFill>
                <a:latin typeface="+mn-lt"/>
                <a:ea typeface="+mj-ea"/>
              </a:rPr>
              <a:t>電話傳真報價者，應依規定填寫報價單。</a:t>
            </a:r>
            <a:endParaRPr lang="en-US" altLang="zh-TW" sz="2400" dirty="0" smtClean="0">
              <a:solidFill>
                <a:srgbClr val="0000FF"/>
              </a:solidFill>
              <a:latin typeface="+mn-lt"/>
              <a:ea typeface="+mj-ea"/>
            </a:endParaRPr>
          </a:p>
        </p:txBody>
      </p:sp>
      <p:sp>
        <p:nvSpPr>
          <p:cNvPr id="4" name="向左箭號 3"/>
          <p:cNvSpPr/>
          <p:nvPr/>
        </p:nvSpPr>
        <p:spPr bwMode="auto">
          <a:xfrm>
            <a:off x="8215338" y="1214422"/>
            <a:ext cx="571504" cy="500066"/>
          </a:xfrm>
          <a:prstGeom prst="leftArrow">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zh-TW" altLang="en-US" sz="1000" b="1" i="0" u="none" strike="noStrike" cap="none" normalizeH="0" baseline="0" dirty="0" smtClean="0">
                <a:ln>
                  <a:noFill/>
                </a:ln>
                <a:solidFill>
                  <a:schemeClr val="tx1"/>
                </a:solidFill>
                <a:effectLst/>
                <a:latin typeface="新細明體" pitchFamily="18" charset="-120"/>
                <a:ea typeface="新細明體" pitchFamily="18" charset="-120"/>
              </a:rPr>
              <a:t>新增</a:t>
            </a:r>
          </a:p>
        </p:txBody>
      </p:sp>
      <p:sp>
        <p:nvSpPr>
          <p:cNvPr id="6" name="向左箭號 5"/>
          <p:cNvSpPr/>
          <p:nvPr/>
        </p:nvSpPr>
        <p:spPr bwMode="auto">
          <a:xfrm>
            <a:off x="8215338" y="5357826"/>
            <a:ext cx="571504" cy="500066"/>
          </a:xfrm>
          <a:prstGeom prst="leftArrow">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zh-TW" altLang="en-US" sz="1000" b="1" dirty="0">
                <a:solidFill>
                  <a:schemeClr val="tx1"/>
                </a:solidFill>
                <a:latin typeface="新細明體" pitchFamily="18" charset="-120"/>
                <a:ea typeface="新細明體" pitchFamily="18" charset="-120"/>
              </a:rPr>
              <a:t>調整</a:t>
            </a:r>
            <a:endParaRPr kumimoji="1" lang="zh-TW" altLang="en-US" sz="1000" b="1" i="0" u="none" strike="noStrike" cap="none" normalizeH="0" baseline="0" dirty="0" smtClean="0">
              <a:ln>
                <a:noFill/>
              </a:ln>
              <a:solidFill>
                <a:schemeClr val="tx1"/>
              </a:solidFill>
              <a:effectLst/>
              <a:latin typeface="新細明體" pitchFamily="18" charset="-120"/>
              <a:ea typeface="新細明體" pitchFamily="18" charset="-120"/>
            </a:endParaRPr>
          </a:p>
        </p:txBody>
      </p:sp>
    </p:spTree>
  </p:cSld>
  <p:clrMapOvr>
    <a:masterClrMapping/>
  </p:clrMapOvr>
  <p:transition>
    <p:blinds/>
    <p:sndAc>
      <p:stSnd>
        <p:snd r:embed="rId2" name="CAMERA.WAV"/>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a:xfrm>
            <a:off x="869950" y="116632"/>
            <a:ext cx="7231063" cy="763587"/>
          </a:xfrm>
        </p:spPr>
        <p:txBody>
          <a:bodyPr/>
          <a:lstStyle/>
          <a:p>
            <a:r>
              <a:rPr lang="zh-TW" altLang="en-US" dirty="0" smtClean="0"/>
              <a:t>建設程序</a:t>
            </a:r>
            <a:r>
              <a:rPr lang="en-US" altLang="zh-TW" sz="1800" dirty="0" smtClean="0"/>
              <a:t>(</a:t>
            </a:r>
            <a:r>
              <a:rPr lang="zh-TW" altLang="en-US" sz="1800" dirty="0" smtClean="0"/>
              <a:t>第</a:t>
            </a:r>
            <a:r>
              <a:rPr lang="en-US" altLang="zh-TW" sz="1800" dirty="0" smtClean="0"/>
              <a:t>40</a:t>
            </a:r>
            <a:r>
              <a:rPr lang="zh-TW" altLang="en-US" sz="1800" dirty="0" smtClean="0"/>
              <a:t>、</a:t>
            </a:r>
            <a:r>
              <a:rPr lang="en-US" altLang="zh-TW" sz="1800" dirty="0" smtClean="0"/>
              <a:t>42</a:t>
            </a:r>
            <a:r>
              <a:rPr lang="zh-TW" altLang="en-US" sz="1800" dirty="0" smtClean="0"/>
              <a:t>、</a:t>
            </a:r>
            <a:r>
              <a:rPr lang="en-US" altLang="zh-TW" sz="1800" dirty="0" smtClean="0"/>
              <a:t>43</a:t>
            </a:r>
            <a:r>
              <a:rPr lang="zh-TW" altLang="en-US" sz="1800" dirty="0" smtClean="0"/>
              <a:t>條</a:t>
            </a:r>
            <a:r>
              <a:rPr lang="en-US" altLang="zh-TW" sz="1800" dirty="0" smtClean="0"/>
              <a:t>)</a:t>
            </a:r>
            <a:endParaRPr lang="zh-TW" altLang="en-US" sz="1800" dirty="0"/>
          </a:p>
        </p:txBody>
      </p:sp>
      <p:graphicFrame>
        <p:nvGraphicFramePr>
          <p:cNvPr id="5" name="表格 4"/>
          <p:cNvGraphicFramePr>
            <a:graphicFrameLocks noGrp="1"/>
          </p:cNvGraphicFramePr>
          <p:nvPr/>
        </p:nvGraphicFramePr>
        <p:xfrm>
          <a:off x="571472" y="1285860"/>
          <a:ext cx="7992888" cy="4055363"/>
        </p:xfrm>
        <a:graphic>
          <a:graphicData uri="http://schemas.openxmlformats.org/drawingml/2006/table">
            <a:tbl>
              <a:tblPr firstRow="1" bandRow="1">
                <a:tableStyleId>{7DF18680-E054-41AD-8BC1-D1AEF772440D}</a:tableStyleId>
              </a:tblPr>
              <a:tblGrid>
                <a:gridCol w="1584176"/>
                <a:gridCol w="6408712"/>
              </a:tblGrid>
              <a:tr h="580643">
                <a:tc>
                  <a:txBody>
                    <a:bodyPr/>
                    <a:lstStyle/>
                    <a:p>
                      <a:pPr algn="ctr"/>
                      <a:r>
                        <a:rPr lang="zh-TW" altLang="en-US" sz="2400" dirty="0" smtClean="0">
                          <a:solidFill>
                            <a:schemeClr val="bg1"/>
                          </a:solidFill>
                        </a:rPr>
                        <a:t>項目</a:t>
                      </a:r>
                      <a:endParaRPr lang="zh-TW" altLang="en-US" sz="2400" dirty="0">
                        <a:solidFill>
                          <a:schemeClr val="bg1"/>
                        </a:solidFill>
                      </a:endParaRPr>
                    </a:p>
                  </a:txBody>
                  <a:tcPr anchor="ctr"/>
                </a:tc>
                <a:tc>
                  <a:txBody>
                    <a:bodyPr/>
                    <a:lstStyle/>
                    <a:p>
                      <a:pPr algn="ctr"/>
                      <a:r>
                        <a:rPr lang="zh-TW" altLang="en-US" sz="2400" dirty="0" smtClean="0">
                          <a:solidFill>
                            <a:schemeClr val="bg1"/>
                          </a:solidFill>
                        </a:rPr>
                        <a:t>修正草案</a:t>
                      </a:r>
                      <a:endParaRPr lang="zh-TW" altLang="en-US" sz="2400" dirty="0">
                        <a:solidFill>
                          <a:schemeClr val="bg1"/>
                        </a:solidFill>
                      </a:endParaRPr>
                    </a:p>
                  </a:txBody>
                  <a:tcPr anchor="ctr"/>
                </a:tc>
              </a:tr>
              <a:tr h="1831658">
                <a:tc>
                  <a:txBody>
                    <a:bodyPr/>
                    <a:lstStyle/>
                    <a:p>
                      <a:r>
                        <a:rPr lang="zh-TW" altLang="en-US" sz="2400" dirty="0" smtClean="0"/>
                        <a:t>申請籌設同意書</a:t>
                      </a:r>
                      <a:r>
                        <a:rPr lang="en-US" altLang="zh-TW" sz="2400" dirty="0" smtClean="0"/>
                        <a:t>(</a:t>
                      </a:r>
                      <a:r>
                        <a:rPr lang="zh-TW" altLang="en-US" sz="2400" dirty="0" smtClean="0"/>
                        <a:t>第</a:t>
                      </a:r>
                      <a:r>
                        <a:rPr lang="en-US" altLang="zh-TW" sz="2400" dirty="0" smtClean="0"/>
                        <a:t>40</a:t>
                      </a:r>
                      <a:r>
                        <a:rPr lang="zh-TW" altLang="en-US" sz="2400" dirty="0" smtClean="0"/>
                        <a:t>條</a:t>
                      </a:r>
                      <a:r>
                        <a:rPr lang="en-US" altLang="zh-TW" sz="2400" dirty="0" smtClean="0"/>
                        <a:t>)</a:t>
                      </a:r>
                      <a:endParaRPr lang="zh-TW" altLang="en-US" sz="2400" dirty="0"/>
                    </a:p>
                  </a:txBody>
                  <a:tcPr>
                    <a:lnB w="12700" cap="flat" cmpd="sng" algn="ctr">
                      <a:solidFill>
                        <a:schemeClr val="tx1"/>
                      </a:solidFill>
                      <a:prstDash val="solid"/>
                      <a:round/>
                      <a:headEnd type="none" w="med" len="med"/>
                      <a:tailEnd type="none" w="med" len="med"/>
                    </a:lnB>
                  </a:tcPr>
                </a:tc>
                <a:tc>
                  <a:txBody>
                    <a:bodyPr/>
                    <a:lstStyle/>
                    <a:p>
                      <a:pPr marL="271463" marR="0" indent="-271463" algn="l" defTabSz="914400" rtl="0" eaLnBrk="1" fontAlgn="auto" latinLnBrk="0" hangingPunct="1">
                        <a:lnSpc>
                          <a:spcPct val="100000"/>
                        </a:lnSpc>
                        <a:spcBef>
                          <a:spcPts val="0"/>
                        </a:spcBef>
                        <a:spcAft>
                          <a:spcPts val="0"/>
                        </a:spcAft>
                        <a:buClr>
                          <a:srgbClr val="FF0000"/>
                        </a:buClr>
                        <a:buSzPct val="70000"/>
                        <a:buFont typeface="Wingdings" pitchFamily="2" charset="2"/>
                        <a:buChar char="u"/>
                        <a:tabLst/>
                        <a:defRPr/>
                      </a:pPr>
                      <a:r>
                        <a:rPr lang="zh-TW" altLang="en-US" sz="2400" dirty="0" smtClean="0"/>
                        <a:t>得標者繳清得標金或分期頭期款、餘額及其利息之支付擔保後，申請核發籌設同意書。</a:t>
                      </a:r>
                      <a:endParaRPr lang="en-US" altLang="zh-TW" sz="2400" dirty="0" smtClean="0"/>
                    </a:p>
                    <a:p>
                      <a:pPr marL="271463" marR="0" indent="-271463" algn="l" defTabSz="914400" rtl="0" eaLnBrk="1" fontAlgn="auto" latinLnBrk="0" hangingPunct="1">
                        <a:lnSpc>
                          <a:spcPct val="100000"/>
                        </a:lnSpc>
                        <a:spcBef>
                          <a:spcPts val="0"/>
                        </a:spcBef>
                        <a:spcAft>
                          <a:spcPts val="0"/>
                        </a:spcAft>
                        <a:buClr>
                          <a:srgbClr val="FF0000"/>
                        </a:buClr>
                        <a:buSzPct val="70000"/>
                        <a:buFont typeface="Wingdings" pitchFamily="2" charset="2"/>
                        <a:buChar char="u"/>
                        <a:tabLst/>
                        <a:defRPr/>
                      </a:pPr>
                      <a:r>
                        <a:rPr lang="zh-TW" altLang="en-US" sz="2400" dirty="0" smtClean="0"/>
                        <a:t>增設</a:t>
                      </a:r>
                      <a:r>
                        <a:rPr lang="zh-TW" altLang="en-US" sz="2400" b="1" u="sng" dirty="0" smtClean="0">
                          <a:solidFill>
                            <a:srgbClr val="FF0000"/>
                          </a:solidFill>
                        </a:rPr>
                        <a:t>已為經營者之得標者</a:t>
                      </a:r>
                      <a:r>
                        <a:rPr lang="zh-TW" altLang="en-US" sz="2400" dirty="0" smtClean="0"/>
                        <a:t>，無需申請核發籌設同意書，而應向主管機關申請</a:t>
                      </a:r>
                      <a:r>
                        <a:rPr lang="zh-TW" altLang="en-US" sz="2400" dirty="0" smtClean="0">
                          <a:solidFill>
                            <a:srgbClr val="FF0000"/>
                          </a:solidFill>
                        </a:rPr>
                        <a:t>核准變更事業計畫書</a:t>
                      </a:r>
                      <a:r>
                        <a:rPr lang="zh-TW" altLang="en-US" sz="2400" dirty="0" smtClean="0"/>
                        <a:t>內容。</a:t>
                      </a:r>
                      <a:endParaRPr lang="zh-TW" altLang="en-US" sz="2400" dirty="0"/>
                    </a:p>
                  </a:txBody>
                  <a:tcPr>
                    <a:lnB w="12700" cap="flat" cmpd="sng" algn="ctr">
                      <a:solidFill>
                        <a:schemeClr val="tx1"/>
                      </a:solidFill>
                      <a:prstDash val="solid"/>
                      <a:round/>
                      <a:headEnd type="none" w="med" len="med"/>
                      <a:tailEnd type="none" w="med" len="med"/>
                    </a:lnB>
                  </a:tcPr>
                </a:tc>
              </a:tr>
              <a:tr h="1332115">
                <a:tc>
                  <a:txBody>
                    <a:bodyPr/>
                    <a:lstStyle/>
                    <a:p>
                      <a:r>
                        <a:rPr lang="zh-TW" altLang="en-US" sz="2400" dirty="0" smtClean="0"/>
                        <a:t>籌設同意書有效期間</a:t>
                      </a:r>
                      <a:r>
                        <a:rPr lang="en-US" altLang="zh-TW" sz="2400" dirty="0" smtClean="0"/>
                        <a:t>(</a:t>
                      </a:r>
                      <a:r>
                        <a:rPr lang="zh-TW" altLang="en-US" sz="2400" dirty="0" smtClean="0"/>
                        <a:t>第</a:t>
                      </a:r>
                      <a:r>
                        <a:rPr lang="en-US" altLang="zh-TW" sz="2400" dirty="0" smtClean="0"/>
                        <a:t>40</a:t>
                      </a:r>
                      <a:r>
                        <a:rPr lang="zh-TW" altLang="en-US" sz="2400" dirty="0" smtClean="0"/>
                        <a:t>條</a:t>
                      </a:r>
                      <a:r>
                        <a:rPr lang="en-US" altLang="zh-TW" sz="2400" dirty="0" smtClean="0"/>
                        <a:t>)</a:t>
                      </a:r>
                      <a:endParaRPr lang="zh-TW" altLang="en-US" sz="2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71463" marR="0" lvl="2" indent="-271463" algn="l" defTabSz="914400" rtl="0" eaLnBrk="1" fontAlgn="auto" latinLnBrk="0" hangingPunct="1">
                        <a:lnSpc>
                          <a:spcPct val="100000"/>
                        </a:lnSpc>
                        <a:spcBef>
                          <a:spcPts val="0"/>
                        </a:spcBef>
                        <a:spcAft>
                          <a:spcPts val="0"/>
                        </a:spcAft>
                        <a:buClr>
                          <a:srgbClr val="FF0000"/>
                        </a:buClr>
                        <a:buSzPct val="70000"/>
                        <a:buFont typeface="Wingdings" pitchFamily="2" charset="2"/>
                        <a:buChar char="u"/>
                        <a:tabLst/>
                        <a:defRPr/>
                      </a:pPr>
                      <a:r>
                        <a:rPr lang="zh-TW" altLang="zh-TW" sz="2400" kern="1200" dirty="0" smtClean="0">
                          <a:solidFill>
                            <a:schemeClr val="dk1"/>
                          </a:solidFill>
                          <a:latin typeface="+mn-lt"/>
                          <a:ea typeface="+mn-ea"/>
                          <a:cs typeface="+mn-cs"/>
                        </a:rPr>
                        <a:t>籌設同意書有效期間為自核發日起至民國一百零七年十二月三十一日止</a:t>
                      </a:r>
                      <a:r>
                        <a:rPr lang="zh-TW" altLang="en-US" sz="2400" kern="1200" dirty="0" smtClean="0">
                          <a:solidFill>
                            <a:schemeClr val="dk1"/>
                          </a:solidFill>
                          <a:latin typeface="+mn-lt"/>
                          <a:ea typeface="+mn-ea"/>
                          <a:cs typeface="+mn-cs"/>
                        </a:rPr>
                        <a:t>。</a:t>
                      </a:r>
                      <a:endParaRPr lang="en-US" altLang="zh-TW" sz="2400" kern="1200" dirty="0" smtClean="0">
                        <a:solidFill>
                          <a:schemeClr val="dk1"/>
                        </a:solidFill>
                        <a:latin typeface="+mn-lt"/>
                        <a:ea typeface="+mn-ea"/>
                        <a:cs typeface="+mn-cs"/>
                      </a:endParaRPr>
                    </a:p>
                    <a:p>
                      <a:pPr marL="271463" marR="0" lvl="2" indent="-271463" algn="l" defTabSz="914400" rtl="0" eaLnBrk="1" fontAlgn="auto" latinLnBrk="0" hangingPunct="1">
                        <a:lnSpc>
                          <a:spcPct val="100000"/>
                        </a:lnSpc>
                        <a:spcBef>
                          <a:spcPts val="0"/>
                        </a:spcBef>
                        <a:spcAft>
                          <a:spcPts val="0"/>
                        </a:spcAft>
                        <a:buClr>
                          <a:srgbClr val="FF0000"/>
                        </a:buClr>
                        <a:buSzPct val="70000"/>
                        <a:buFont typeface="Wingdings" pitchFamily="2" charset="2"/>
                        <a:buChar char="u"/>
                        <a:tabLst/>
                        <a:defRPr/>
                      </a:pPr>
                      <a:r>
                        <a:rPr lang="zh-TW" altLang="en-US" sz="2400" u="sng" dirty="0" smtClean="0">
                          <a:solidFill>
                            <a:srgbClr val="FF0000"/>
                          </a:solidFill>
                        </a:rPr>
                        <a:t>新業者</a:t>
                      </a:r>
                      <a:r>
                        <a:rPr lang="zh-TW" altLang="en-US" sz="2400" dirty="0" smtClean="0">
                          <a:solidFill>
                            <a:schemeClr val="tx1"/>
                          </a:solidFill>
                        </a:rPr>
                        <a:t>籌設同意書有效期間為</a:t>
                      </a:r>
                      <a:r>
                        <a:rPr lang="zh-TW" altLang="en-US" sz="2400" dirty="0" smtClean="0">
                          <a:solidFill>
                            <a:srgbClr val="FF0000"/>
                          </a:solidFill>
                        </a:rPr>
                        <a:t>２</a:t>
                      </a:r>
                      <a:r>
                        <a:rPr lang="zh-TW" altLang="en-US" sz="2400" dirty="0" smtClean="0">
                          <a:solidFill>
                            <a:schemeClr val="tx1"/>
                          </a:solidFill>
                        </a:rPr>
                        <a:t>年，得展延１年。</a:t>
                      </a:r>
                      <a:endParaRPr lang="en-US" altLang="zh-TW" sz="2400" dirty="0" smtClean="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向左箭號 6"/>
          <p:cNvSpPr/>
          <p:nvPr/>
        </p:nvSpPr>
        <p:spPr bwMode="auto">
          <a:xfrm>
            <a:off x="8000992" y="2204864"/>
            <a:ext cx="1143008" cy="500066"/>
          </a:xfrm>
          <a:prstGeom prst="leftArrow">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TW" altLang="en-US" sz="1000" dirty="0" smtClean="0">
                <a:solidFill>
                  <a:schemeClr val="tx1"/>
                </a:solidFill>
                <a:latin typeface="+mj-lt"/>
              </a:rPr>
              <a:t>配合多階段</a:t>
            </a:r>
            <a:endParaRPr lang="en-US" altLang="zh-TW" sz="1000" dirty="0" smtClean="0">
              <a:solidFill>
                <a:schemeClr val="tx1"/>
              </a:solidFill>
              <a:latin typeface="+mj-lt"/>
            </a:endParaRPr>
          </a:p>
          <a:p>
            <a:pPr algn="ctr"/>
            <a:r>
              <a:rPr lang="zh-TW" altLang="en-US" sz="1000" dirty="0" smtClean="0">
                <a:solidFill>
                  <a:schemeClr val="tx1"/>
                </a:solidFill>
                <a:latin typeface="+mj-lt"/>
              </a:rPr>
              <a:t>開放業務特許</a:t>
            </a:r>
            <a:endParaRPr lang="en-US" altLang="zh-TW" sz="1000" dirty="0" smtClean="0">
              <a:solidFill>
                <a:schemeClr val="tx1"/>
              </a:solidFill>
              <a:latin typeface="+mj-lt"/>
            </a:endParaRPr>
          </a:p>
        </p:txBody>
      </p:sp>
      <p:sp>
        <p:nvSpPr>
          <p:cNvPr id="8" name="向左箭號 7"/>
          <p:cNvSpPr/>
          <p:nvPr/>
        </p:nvSpPr>
        <p:spPr bwMode="auto">
          <a:xfrm>
            <a:off x="8000992" y="4077072"/>
            <a:ext cx="1143008" cy="500066"/>
          </a:xfrm>
          <a:prstGeom prst="leftArrow">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TW" altLang="en-US" sz="1000" dirty="0" smtClean="0">
                <a:solidFill>
                  <a:schemeClr val="tx1"/>
                </a:solidFill>
                <a:latin typeface="+mj-lt"/>
              </a:rPr>
              <a:t>配合多階段</a:t>
            </a:r>
            <a:endParaRPr lang="en-US" altLang="zh-TW" sz="1000" dirty="0" smtClean="0">
              <a:solidFill>
                <a:schemeClr val="tx1"/>
              </a:solidFill>
              <a:latin typeface="+mj-lt"/>
            </a:endParaRPr>
          </a:p>
          <a:p>
            <a:pPr algn="ctr"/>
            <a:r>
              <a:rPr lang="zh-TW" altLang="en-US" sz="1000" dirty="0" smtClean="0">
                <a:solidFill>
                  <a:schemeClr val="tx1"/>
                </a:solidFill>
                <a:latin typeface="+mj-lt"/>
              </a:rPr>
              <a:t>開放業務特許</a:t>
            </a:r>
            <a:endParaRPr lang="en-US" altLang="zh-TW" sz="1000" dirty="0" smtClean="0">
              <a:solidFill>
                <a:schemeClr val="tx1"/>
              </a:solidFill>
              <a:latin typeface="+mj-lt"/>
            </a:endParaRPr>
          </a:p>
        </p:txBody>
      </p:sp>
    </p:spTree>
  </p:cSld>
  <p:clrMapOvr>
    <a:masterClrMapping/>
  </p:clrMapOvr>
  <p:transition>
    <p:blinds/>
    <p:sndAc>
      <p:stSnd>
        <p:snd r:embed="rId2" name="CAMERA.WAV"/>
      </p:st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a:xfrm>
            <a:off x="869950" y="116632"/>
            <a:ext cx="7231063" cy="763587"/>
          </a:xfrm>
        </p:spPr>
        <p:txBody>
          <a:bodyPr/>
          <a:lstStyle/>
          <a:p>
            <a:r>
              <a:rPr lang="zh-TW" altLang="en-US" dirty="0" smtClean="0"/>
              <a:t>建設程序</a:t>
            </a:r>
            <a:r>
              <a:rPr lang="en-US" altLang="zh-TW" sz="1800" dirty="0" smtClean="0"/>
              <a:t>(</a:t>
            </a:r>
            <a:r>
              <a:rPr lang="zh-TW" altLang="en-US" sz="1800" dirty="0" smtClean="0"/>
              <a:t>第</a:t>
            </a:r>
            <a:r>
              <a:rPr lang="en-US" altLang="zh-TW" sz="1800" dirty="0" smtClean="0"/>
              <a:t>40</a:t>
            </a:r>
            <a:r>
              <a:rPr lang="zh-TW" altLang="en-US" sz="1800" dirty="0" smtClean="0"/>
              <a:t>、</a:t>
            </a:r>
            <a:r>
              <a:rPr lang="en-US" altLang="zh-TW" sz="1800" dirty="0" smtClean="0"/>
              <a:t>42</a:t>
            </a:r>
            <a:r>
              <a:rPr lang="zh-TW" altLang="en-US" sz="1800" dirty="0" smtClean="0"/>
              <a:t>、</a:t>
            </a:r>
            <a:r>
              <a:rPr lang="en-US" altLang="zh-TW" sz="1800" dirty="0" smtClean="0"/>
              <a:t>43</a:t>
            </a:r>
            <a:r>
              <a:rPr lang="zh-TW" altLang="en-US" sz="1800" dirty="0" smtClean="0"/>
              <a:t>條</a:t>
            </a:r>
            <a:r>
              <a:rPr lang="en-US" altLang="zh-TW" sz="1800" dirty="0" smtClean="0"/>
              <a:t>)</a:t>
            </a:r>
            <a:endParaRPr lang="zh-TW" altLang="en-US" sz="1800" dirty="0"/>
          </a:p>
        </p:txBody>
      </p:sp>
      <p:graphicFrame>
        <p:nvGraphicFramePr>
          <p:cNvPr id="5" name="表格 4"/>
          <p:cNvGraphicFramePr>
            <a:graphicFrameLocks noGrp="1"/>
          </p:cNvGraphicFramePr>
          <p:nvPr/>
        </p:nvGraphicFramePr>
        <p:xfrm>
          <a:off x="395536" y="980729"/>
          <a:ext cx="8424936" cy="5492571"/>
        </p:xfrm>
        <a:graphic>
          <a:graphicData uri="http://schemas.openxmlformats.org/drawingml/2006/table">
            <a:tbl>
              <a:tblPr firstRow="1" bandRow="1">
                <a:tableStyleId>{7DF18680-E054-41AD-8BC1-D1AEF772440D}</a:tableStyleId>
              </a:tblPr>
              <a:tblGrid>
                <a:gridCol w="1593906"/>
                <a:gridCol w="6831030"/>
              </a:tblGrid>
              <a:tr h="504278">
                <a:tc>
                  <a:txBody>
                    <a:bodyPr/>
                    <a:lstStyle/>
                    <a:p>
                      <a:pPr algn="ctr"/>
                      <a:r>
                        <a:rPr lang="zh-TW" altLang="en-US" sz="2000" dirty="0" smtClean="0">
                          <a:solidFill>
                            <a:schemeClr val="bg1"/>
                          </a:solidFill>
                        </a:rPr>
                        <a:t>項目</a:t>
                      </a:r>
                      <a:endParaRPr lang="zh-TW" altLang="en-US" sz="2000" dirty="0">
                        <a:solidFill>
                          <a:schemeClr val="bg1"/>
                        </a:solidFill>
                      </a:endParaRPr>
                    </a:p>
                  </a:txBody>
                  <a:tcPr anchor="ctr"/>
                </a:tc>
                <a:tc>
                  <a:txBody>
                    <a:bodyPr/>
                    <a:lstStyle/>
                    <a:p>
                      <a:pPr algn="ctr"/>
                      <a:r>
                        <a:rPr lang="zh-TW" altLang="en-US" sz="2000" dirty="0" smtClean="0">
                          <a:solidFill>
                            <a:schemeClr val="bg1"/>
                          </a:solidFill>
                        </a:rPr>
                        <a:t>修正草案</a:t>
                      </a:r>
                      <a:endParaRPr lang="zh-TW" altLang="en-US" sz="2000" dirty="0">
                        <a:solidFill>
                          <a:schemeClr val="bg1"/>
                        </a:solidFill>
                      </a:endParaRPr>
                    </a:p>
                  </a:txBody>
                  <a:tcPr anchor="ctr"/>
                </a:tc>
              </a:tr>
              <a:tr h="24378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dirty="0" smtClean="0"/>
                        <a:t>申請頻率指配</a:t>
                      </a:r>
                      <a:r>
                        <a:rPr lang="en-US" altLang="zh-TW" sz="2000" dirty="0" smtClean="0"/>
                        <a:t>(</a:t>
                      </a:r>
                      <a:r>
                        <a:rPr lang="zh-TW" altLang="en-US" sz="2000" dirty="0" smtClean="0"/>
                        <a:t>第</a:t>
                      </a:r>
                      <a:r>
                        <a:rPr lang="en-US" altLang="zh-TW" sz="2000" dirty="0" smtClean="0"/>
                        <a:t>42</a:t>
                      </a:r>
                      <a:r>
                        <a:rPr lang="zh-TW" altLang="en-US" sz="2000" dirty="0" smtClean="0"/>
                        <a:t>條</a:t>
                      </a:r>
                      <a:r>
                        <a:rPr lang="en-US" altLang="zh-TW" sz="2000" dirty="0" smtClean="0"/>
                        <a:t>)</a:t>
                      </a:r>
                      <a:endParaRPr lang="zh-TW" altLang="en-US" sz="2000" dirty="0" smtClean="0"/>
                    </a:p>
                  </a:txBody>
                  <a:tcPr/>
                </a:tc>
                <a:tc>
                  <a:txBody>
                    <a:bodyPr/>
                    <a:lstStyle/>
                    <a:p>
                      <a:pPr marL="271463" indent="-271463">
                        <a:buClr>
                          <a:srgbClr val="FF0000"/>
                        </a:buClr>
                        <a:buSzPct val="70000"/>
                        <a:buFont typeface="Wingdings" pitchFamily="2" charset="2"/>
                        <a:buChar char="u"/>
                      </a:pPr>
                      <a:r>
                        <a:rPr lang="zh-TW" altLang="en-US" sz="2000" dirty="0" smtClean="0"/>
                        <a:t>得標者檢具下列文件向主管機關申請頻率指配</a:t>
                      </a:r>
                      <a:endParaRPr lang="en-US" altLang="zh-TW" sz="2000" dirty="0" smtClean="0"/>
                    </a:p>
                    <a:p>
                      <a:pPr marL="342900" indent="-71438">
                        <a:buFont typeface="+mj-lt"/>
                        <a:buAutoNum type="arabicPeriod"/>
                      </a:pPr>
                      <a:r>
                        <a:rPr lang="zh-TW" altLang="en-US" sz="2000" dirty="0" smtClean="0"/>
                        <a:t>籌設同意書影本</a:t>
                      </a:r>
                      <a:endParaRPr lang="en-US" altLang="zh-TW" sz="2000" dirty="0" smtClean="0"/>
                    </a:p>
                    <a:p>
                      <a:pPr marL="342900" indent="-71438">
                        <a:buFont typeface="+mj-lt"/>
                        <a:buAutoNum type="arabicPeriod"/>
                      </a:pPr>
                      <a:r>
                        <a:rPr lang="zh-TW" altLang="en-US" sz="2000" dirty="0" smtClean="0"/>
                        <a:t>公司變更登記文件影本</a:t>
                      </a:r>
                      <a:endParaRPr lang="en-US" altLang="zh-TW" sz="2000" dirty="0" smtClean="0"/>
                    </a:p>
                    <a:p>
                      <a:pPr marL="342900" indent="-71438">
                        <a:buFont typeface="+mj-lt"/>
                        <a:buAutoNum type="arabicPeriod"/>
                      </a:pPr>
                      <a:r>
                        <a:rPr lang="zh-TW" altLang="en-US" sz="2000" dirty="0" smtClean="0"/>
                        <a:t>頻率指配申請表</a:t>
                      </a:r>
                    </a:p>
                    <a:p>
                      <a:pPr marL="271463" indent="-271463">
                        <a:buClr>
                          <a:srgbClr val="FF0000"/>
                        </a:buClr>
                        <a:buSzPct val="70000"/>
                        <a:buFont typeface="Wingdings" pitchFamily="2" charset="2"/>
                        <a:buChar char="u"/>
                      </a:pPr>
                      <a:r>
                        <a:rPr lang="zh-TW" altLang="en-US" sz="2000" b="1" dirty="0" smtClean="0">
                          <a:solidFill>
                            <a:srgbClr val="FF0000"/>
                          </a:solidFill>
                        </a:rPr>
                        <a:t>已為經營者之得標者</a:t>
                      </a:r>
                      <a:r>
                        <a:rPr lang="zh-TW" altLang="en-US" sz="2000" dirty="0" smtClean="0"/>
                        <a:t>，檢具下列文件向主管機關申請頻率指配</a:t>
                      </a:r>
                      <a:endParaRPr lang="en-US" altLang="zh-TW" sz="2000" dirty="0" smtClean="0"/>
                    </a:p>
                    <a:p>
                      <a:pPr marL="342900" indent="-71438">
                        <a:buFont typeface="+mj-lt"/>
                        <a:buAutoNum type="arabicPeriod"/>
                      </a:pPr>
                      <a:r>
                        <a:rPr lang="zh-TW" altLang="en-US" sz="2000" b="1" u="sng" dirty="0" smtClean="0"/>
                        <a:t>事業計畫書變更核准函影本</a:t>
                      </a:r>
                      <a:endParaRPr lang="en-US" altLang="zh-TW" sz="2000" b="1" u="sng" dirty="0" smtClean="0"/>
                    </a:p>
                    <a:p>
                      <a:pPr marL="342900" indent="-71438">
                        <a:buFont typeface="+mj-lt"/>
                        <a:buAutoNum type="arabicPeriod"/>
                      </a:pPr>
                      <a:r>
                        <a:rPr lang="zh-TW" altLang="en-US" sz="2000" dirty="0" smtClean="0"/>
                        <a:t>頻率指配申請表</a:t>
                      </a:r>
                      <a:endParaRPr lang="zh-TW" altLang="en-US" sz="2000" dirty="0"/>
                    </a:p>
                  </a:txBody>
                  <a:tcPr/>
                </a:tc>
              </a:tr>
              <a:tr h="2458453">
                <a:tc>
                  <a:txBody>
                    <a:bodyPr/>
                    <a:lstStyle/>
                    <a:p>
                      <a:r>
                        <a:rPr lang="zh-TW" altLang="en-US" sz="2000" dirty="0" smtClean="0"/>
                        <a:t>申請系統架設許可</a:t>
                      </a:r>
                      <a:r>
                        <a:rPr lang="en-US" altLang="zh-TW" sz="2000" dirty="0" smtClean="0"/>
                        <a:t>(</a:t>
                      </a:r>
                      <a:r>
                        <a:rPr lang="zh-TW" altLang="en-US" sz="2000" dirty="0" smtClean="0"/>
                        <a:t>第</a:t>
                      </a:r>
                      <a:r>
                        <a:rPr lang="en-US" altLang="zh-TW" sz="2000" dirty="0" smtClean="0"/>
                        <a:t>43</a:t>
                      </a:r>
                      <a:r>
                        <a:rPr lang="zh-TW" altLang="en-US" sz="2000" dirty="0" smtClean="0"/>
                        <a:t>條</a:t>
                      </a:r>
                      <a:r>
                        <a:rPr lang="en-US" altLang="zh-TW" sz="2000" dirty="0" smtClean="0"/>
                        <a:t>)</a:t>
                      </a:r>
                      <a:endParaRPr lang="zh-TW" altLang="en-US" sz="2000" dirty="0"/>
                    </a:p>
                  </a:txBody>
                  <a:tcPr>
                    <a:lnB w="12700" cap="flat" cmpd="sng" algn="ctr">
                      <a:solidFill>
                        <a:schemeClr val="tx1"/>
                      </a:solidFill>
                      <a:prstDash val="solid"/>
                      <a:round/>
                      <a:headEnd type="none" w="med" len="med"/>
                      <a:tailEnd type="none" w="med" len="med"/>
                    </a:lnB>
                  </a:tcPr>
                </a:tc>
                <a:tc>
                  <a:txBody>
                    <a:bodyPr/>
                    <a:lstStyle/>
                    <a:p>
                      <a:pPr marL="271463" marR="0" indent="-271463" algn="l" defTabSz="914400" rtl="0" eaLnBrk="1" fontAlgn="auto" latinLnBrk="0" hangingPunct="1">
                        <a:lnSpc>
                          <a:spcPct val="100000"/>
                        </a:lnSpc>
                        <a:spcBef>
                          <a:spcPts val="0"/>
                        </a:spcBef>
                        <a:spcAft>
                          <a:spcPts val="0"/>
                        </a:spcAft>
                        <a:buClr>
                          <a:srgbClr val="FF0000"/>
                        </a:buClr>
                        <a:buSzPct val="70000"/>
                        <a:buFont typeface="Wingdings" pitchFamily="2" charset="2"/>
                        <a:buChar char="u"/>
                        <a:tabLst/>
                        <a:defRPr/>
                      </a:pPr>
                      <a:r>
                        <a:rPr lang="zh-TW" altLang="en-US" sz="2000" dirty="0" smtClean="0"/>
                        <a:t>得標者檢具下列文件向主管機關申請架設許可</a:t>
                      </a:r>
                      <a:endParaRPr lang="en-US" altLang="zh-TW" sz="2000" dirty="0" smtClean="0"/>
                    </a:p>
                    <a:p>
                      <a:pPr marL="342900" marR="0" indent="-71438" algn="l" defTabSz="914400" rtl="0" eaLnBrk="1" fontAlgn="auto" latinLnBrk="0" hangingPunct="1">
                        <a:lnSpc>
                          <a:spcPct val="100000"/>
                        </a:lnSpc>
                        <a:spcBef>
                          <a:spcPts val="0"/>
                        </a:spcBef>
                        <a:spcAft>
                          <a:spcPts val="0"/>
                        </a:spcAft>
                        <a:buClrTx/>
                        <a:buSzTx/>
                        <a:buFont typeface="+mj-lt"/>
                        <a:buAutoNum type="arabicPeriod"/>
                        <a:tabLst/>
                        <a:defRPr/>
                      </a:pPr>
                      <a:r>
                        <a:rPr lang="zh-TW" altLang="en-US" sz="2000" dirty="0" smtClean="0"/>
                        <a:t>頻率指配核准函及系統架設許可申請書</a:t>
                      </a:r>
                      <a:endParaRPr lang="en-US" altLang="zh-TW" sz="2000" dirty="0" smtClean="0"/>
                    </a:p>
                    <a:p>
                      <a:pPr marL="342900" marR="0" indent="-71438" algn="l" defTabSz="914400" rtl="0" eaLnBrk="1" fontAlgn="auto" latinLnBrk="0" hangingPunct="1">
                        <a:lnSpc>
                          <a:spcPct val="100000"/>
                        </a:lnSpc>
                        <a:spcBef>
                          <a:spcPts val="0"/>
                        </a:spcBef>
                        <a:spcAft>
                          <a:spcPts val="0"/>
                        </a:spcAft>
                        <a:buClrTx/>
                        <a:buSzTx/>
                        <a:buFont typeface="+mj-lt"/>
                        <a:buAutoNum type="arabicPeriod"/>
                        <a:tabLst/>
                        <a:defRPr/>
                      </a:pPr>
                      <a:r>
                        <a:rPr lang="zh-TW" altLang="en-US" sz="2000" dirty="0" smtClean="0"/>
                        <a:t>公司變更登記文件影本</a:t>
                      </a:r>
                      <a:endParaRPr lang="en-US" altLang="zh-TW" sz="2000" dirty="0" smtClean="0"/>
                    </a:p>
                    <a:p>
                      <a:pPr marL="342900" marR="0" indent="-71438" algn="l" defTabSz="914400" rtl="0" eaLnBrk="1" fontAlgn="auto" latinLnBrk="0" hangingPunct="1">
                        <a:lnSpc>
                          <a:spcPct val="100000"/>
                        </a:lnSpc>
                        <a:spcBef>
                          <a:spcPts val="0"/>
                        </a:spcBef>
                        <a:spcAft>
                          <a:spcPts val="0"/>
                        </a:spcAft>
                        <a:buClrTx/>
                        <a:buSzTx/>
                        <a:buFont typeface="+mj-lt"/>
                        <a:buAutoNum type="arabicPeriod"/>
                        <a:tabLst/>
                        <a:defRPr/>
                      </a:pPr>
                      <a:r>
                        <a:rPr lang="zh-TW" altLang="en-US" sz="2000" dirty="0" smtClean="0"/>
                        <a:t>通訊監察之證明文件</a:t>
                      </a:r>
                      <a:endParaRPr lang="en-US" altLang="zh-TW" sz="2000" dirty="0" smtClean="0"/>
                    </a:p>
                    <a:p>
                      <a:pPr marL="342900" marR="0" indent="-71438" algn="l" defTabSz="914400" rtl="0" eaLnBrk="1" fontAlgn="auto" latinLnBrk="0" hangingPunct="1">
                        <a:lnSpc>
                          <a:spcPct val="100000"/>
                        </a:lnSpc>
                        <a:spcBef>
                          <a:spcPts val="0"/>
                        </a:spcBef>
                        <a:spcAft>
                          <a:spcPts val="0"/>
                        </a:spcAft>
                        <a:buClrTx/>
                        <a:buSzTx/>
                        <a:buFont typeface="+mj-lt"/>
                        <a:buAutoNum type="arabicPeriod"/>
                        <a:tabLst/>
                        <a:defRPr/>
                      </a:pPr>
                      <a:r>
                        <a:rPr lang="zh-TW" altLang="en-US" sz="2000" dirty="0" smtClean="0"/>
                        <a:t>系統架設計畫</a:t>
                      </a:r>
                      <a:endParaRPr lang="en-US" altLang="zh-TW" sz="2000" dirty="0" smtClean="0"/>
                    </a:p>
                    <a:p>
                      <a:pPr marL="271463" marR="0" indent="-271463" algn="l" defTabSz="914400" rtl="0" eaLnBrk="1" fontAlgn="auto" latinLnBrk="0" hangingPunct="1">
                        <a:lnSpc>
                          <a:spcPct val="100000"/>
                        </a:lnSpc>
                        <a:spcBef>
                          <a:spcPts val="0"/>
                        </a:spcBef>
                        <a:spcAft>
                          <a:spcPts val="0"/>
                        </a:spcAft>
                        <a:buClr>
                          <a:srgbClr val="FF0000"/>
                        </a:buClr>
                        <a:buSzPct val="70000"/>
                        <a:buFont typeface="Wingdings" pitchFamily="2" charset="2"/>
                        <a:buChar char="u"/>
                        <a:tabLst/>
                        <a:defRPr/>
                      </a:pPr>
                      <a:r>
                        <a:rPr lang="zh-TW" altLang="en-US" sz="2000" b="1" dirty="0" smtClean="0">
                          <a:solidFill>
                            <a:srgbClr val="FF0000"/>
                          </a:solidFill>
                        </a:rPr>
                        <a:t>已為經營者之得標者</a:t>
                      </a:r>
                      <a:r>
                        <a:rPr lang="zh-TW" altLang="en-US" sz="2000" dirty="0" smtClean="0"/>
                        <a:t>，免附公司變更登記文件影本，檢具文件向主管機關申請系統架設許可</a:t>
                      </a:r>
                      <a:endParaRPr lang="en-US" altLang="zh-TW" sz="2000" dirty="0" smtClean="0"/>
                    </a:p>
                  </a:txBody>
                  <a:tcPr>
                    <a:lnB w="12700" cap="flat" cmpd="sng" algn="ctr">
                      <a:solidFill>
                        <a:schemeClr val="tx1"/>
                      </a:solidFill>
                      <a:prstDash val="solid"/>
                      <a:round/>
                      <a:headEnd type="none" w="med" len="med"/>
                      <a:tailEnd type="none" w="med" len="med"/>
                    </a:lnB>
                  </a:tcPr>
                </a:tc>
              </a:tr>
            </a:tbl>
          </a:graphicData>
        </a:graphic>
      </p:graphicFrame>
      <p:sp>
        <p:nvSpPr>
          <p:cNvPr id="6" name="向左箭號 5"/>
          <p:cNvSpPr/>
          <p:nvPr/>
        </p:nvSpPr>
        <p:spPr bwMode="auto">
          <a:xfrm>
            <a:off x="7812360" y="2132856"/>
            <a:ext cx="1143008" cy="500066"/>
          </a:xfrm>
          <a:prstGeom prst="leftArrow">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TW" altLang="en-US" sz="1000" dirty="0" smtClean="0">
                <a:solidFill>
                  <a:schemeClr val="tx1"/>
                </a:solidFill>
              </a:rPr>
              <a:t>配合多階段</a:t>
            </a:r>
            <a:endParaRPr lang="en-US" altLang="zh-TW" sz="1000" dirty="0" smtClean="0">
              <a:solidFill>
                <a:schemeClr val="tx1"/>
              </a:solidFill>
            </a:endParaRPr>
          </a:p>
          <a:p>
            <a:pPr algn="ctr"/>
            <a:r>
              <a:rPr lang="zh-TW" altLang="en-US" sz="1000" dirty="0" smtClean="0">
                <a:solidFill>
                  <a:schemeClr val="tx1"/>
                </a:solidFill>
              </a:rPr>
              <a:t>開放業務特許</a:t>
            </a:r>
            <a:endParaRPr lang="en-US" altLang="zh-TW" sz="1000" dirty="0" smtClean="0">
              <a:solidFill>
                <a:schemeClr val="tx1"/>
              </a:solidFill>
            </a:endParaRPr>
          </a:p>
        </p:txBody>
      </p:sp>
      <p:sp>
        <p:nvSpPr>
          <p:cNvPr id="7" name="向左箭號 6"/>
          <p:cNvSpPr/>
          <p:nvPr/>
        </p:nvSpPr>
        <p:spPr bwMode="auto">
          <a:xfrm>
            <a:off x="7812360" y="4725144"/>
            <a:ext cx="1143008" cy="500066"/>
          </a:xfrm>
          <a:prstGeom prst="leftArrow">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TW" altLang="en-US" sz="1000" dirty="0" smtClean="0">
                <a:solidFill>
                  <a:schemeClr val="tx1"/>
                </a:solidFill>
              </a:rPr>
              <a:t>配合多階段</a:t>
            </a:r>
            <a:endParaRPr lang="en-US" altLang="zh-TW" sz="1000" dirty="0" smtClean="0">
              <a:solidFill>
                <a:schemeClr val="tx1"/>
              </a:solidFill>
            </a:endParaRPr>
          </a:p>
          <a:p>
            <a:pPr algn="ctr"/>
            <a:r>
              <a:rPr lang="zh-TW" altLang="en-US" sz="1000" dirty="0" smtClean="0">
                <a:solidFill>
                  <a:schemeClr val="tx1"/>
                </a:solidFill>
              </a:rPr>
              <a:t>開放業務特許</a:t>
            </a:r>
            <a:endParaRPr lang="en-US" altLang="zh-TW" sz="1000" dirty="0" smtClean="0">
              <a:solidFill>
                <a:schemeClr val="tx1"/>
              </a:solidFill>
            </a:endParaRPr>
          </a:p>
        </p:txBody>
      </p:sp>
    </p:spTree>
  </p:cSld>
  <p:clrMapOvr>
    <a:masterClrMapping/>
  </p:clrMapOvr>
  <p:transition>
    <p:blinds/>
    <p:sndAc>
      <p:stSnd>
        <p:snd r:embed="rId2" name="CAMERA.WAV"/>
      </p:stSnd>
    </p:sndAc>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a:xfrm>
            <a:off x="869950" y="116632"/>
            <a:ext cx="7231063" cy="763587"/>
          </a:xfrm>
        </p:spPr>
        <p:txBody>
          <a:bodyPr/>
          <a:lstStyle/>
          <a:p>
            <a:r>
              <a:rPr lang="zh-TW" altLang="en-US" dirty="0" smtClean="0"/>
              <a:t>事業計畫書相關規定</a:t>
            </a:r>
            <a:r>
              <a:rPr lang="en-US" altLang="zh-TW" sz="1800" dirty="0" smtClean="0"/>
              <a:t>(</a:t>
            </a:r>
            <a:r>
              <a:rPr lang="zh-TW" altLang="en-US" sz="1800" dirty="0" smtClean="0"/>
              <a:t>第</a:t>
            </a:r>
            <a:r>
              <a:rPr lang="en-US" altLang="zh-TW" sz="1800" dirty="0" smtClean="0"/>
              <a:t>40</a:t>
            </a:r>
            <a:r>
              <a:rPr lang="zh-TW" altLang="en-US" sz="1800" dirty="0" smtClean="0"/>
              <a:t>條</a:t>
            </a:r>
            <a:r>
              <a:rPr lang="en-US" altLang="zh-TW" sz="1800" dirty="0" smtClean="0"/>
              <a:t>)</a:t>
            </a:r>
            <a:endParaRPr lang="zh-TW" altLang="en-US" sz="1800" dirty="0"/>
          </a:p>
        </p:txBody>
      </p:sp>
      <p:graphicFrame>
        <p:nvGraphicFramePr>
          <p:cNvPr id="5" name="表格 4"/>
          <p:cNvGraphicFramePr>
            <a:graphicFrameLocks noGrp="1"/>
          </p:cNvGraphicFramePr>
          <p:nvPr/>
        </p:nvGraphicFramePr>
        <p:xfrm>
          <a:off x="683568" y="1131560"/>
          <a:ext cx="7776864" cy="3746671"/>
        </p:xfrm>
        <a:graphic>
          <a:graphicData uri="http://schemas.openxmlformats.org/drawingml/2006/table">
            <a:tbl>
              <a:tblPr firstRow="1" bandRow="1">
                <a:tableStyleId>{7DF18680-E054-41AD-8BC1-D1AEF772440D}</a:tableStyleId>
              </a:tblPr>
              <a:tblGrid>
                <a:gridCol w="2497159"/>
                <a:gridCol w="5279705"/>
              </a:tblGrid>
              <a:tr h="637711">
                <a:tc>
                  <a:txBody>
                    <a:bodyPr/>
                    <a:lstStyle/>
                    <a:p>
                      <a:pPr algn="ctr"/>
                      <a:r>
                        <a:rPr lang="zh-TW" altLang="en-US" sz="2400" dirty="0" smtClean="0">
                          <a:solidFill>
                            <a:schemeClr val="bg1"/>
                          </a:solidFill>
                        </a:rPr>
                        <a:t>項目</a:t>
                      </a:r>
                      <a:endParaRPr lang="zh-TW" altLang="en-US" sz="2400" dirty="0">
                        <a:solidFill>
                          <a:schemeClr val="bg1"/>
                        </a:solidFill>
                      </a:endParaRPr>
                    </a:p>
                  </a:txBody>
                  <a:tcPr anchor="ctr"/>
                </a:tc>
                <a:tc>
                  <a:txBody>
                    <a:bodyPr/>
                    <a:lstStyle/>
                    <a:p>
                      <a:pPr algn="ctr"/>
                      <a:r>
                        <a:rPr lang="zh-TW" altLang="en-US" sz="2400" dirty="0" smtClean="0">
                          <a:solidFill>
                            <a:schemeClr val="bg1"/>
                          </a:solidFill>
                        </a:rPr>
                        <a:t>修正草案</a:t>
                      </a:r>
                      <a:endParaRPr lang="zh-TW" altLang="en-US" sz="2400" dirty="0">
                        <a:solidFill>
                          <a:schemeClr val="bg1"/>
                        </a:solidFill>
                      </a:endParaRPr>
                    </a:p>
                  </a:txBody>
                  <a:tcPr anchor="ctr"/>
                </a:tc>
              </a:tr>
              <a:tr h="5760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400" dirty="0" smtClean="0"/>
                        <a:t>主管機關應不核准事業計畫書變更之條件</a:t>
                      </a:r>
                    </a:p>
                  </a:txBody>
                  <a:tcPr>
                    <a:lnB w="12700" cap="flat" cmpd="sng" algn="ctr">
                      <a:solidFill>
                        <a:schemeClr val="tx1"/>
                      </a:solidFill>
                      <a:prstDash val="solid"/>
                      <a:round/>
                      <a:headEnd type="none" w="med" len="med"/>
                      <a:tailEnd type="none" w="med" len="med"/>
                    </a:lnB>
                  </a:tcPr>
                </a:tc>
                <a:tc>
                  <a:txBody>
                    <a:bodyPr/>
                    <a:lstStyle/>
                    <a:p>
                      <a:r>
                        <a:rPr lang="zh-TW" altLang="en-US" sz="2400" dirty="0" smtClean="0"/>
                        <a:t>經公平交易委員會認定，有以下情形之一者：</a:t>
                      </a:r>
                      <a:endParaRPr lang="en-US" altLang="zh-TW" sz="2400" dirty="0" smtClean="0"/>
                    </a:p>
                    <a:p>
                      <a:r>
                        <a:rPr lang="en-US" altLang="zh-TW" sz="2400" baseline="0" dirty="0" smtClean="0"/>
                        <a:t>    </a:t>
                      </a:r>
                      <a:r>
                        <a:rPr lang="en-US" altLang="zh-TW" sz="2400" dirty="0" smtClean="0"/>
                        <a:t>1</a:t>
                      </a:r>
                      <a:r>
                        <a:rPr lang="zh-TW" altLang="en-US" sz="2400" dirty="0" smtClean="0"/>
                        <a:t>、事業結合應申報而未申報。</a:t>
                      </a:r>
                      <a:endParaRPr lang="en-US" altLang="zh-TW" sz="2400" dirty="0" smtClean="0"/>
                    </a:p>
                    <a:p>
                      <a:r>
                        <a:rPr lang="en-US" altLang="zh-TW" sz="2400" dirty="0" smtClean="0"/>
                        <a:t>    2</a:t>
                      </a:r>
                      <a:r>
                        <a:rPr lang="zh-TW" altLang="en-US" sz="2400" dirty="0" smtClean="0"/>
                        <a:t>、經禁止其結合而為結合。</a:t>
                      </a:r>
                      <a:endParaRPr lang="en-US" altLang="zh-TW" sz="2400" dirty="0" smtClean="0"/>
                    </a:p>
                    <a:p>
                      <a:r>
                        <a:rPr lang="zh-TW" altLang="en-US" sz="2400" dirty="0" smtClean="0"/>
                        <a:t>    </a:t>
                      </a:r>
                      <a:r>
                        <a:rPr lang="en-US" altLang="zh-TW" sz="2400" dirty="0" smtClean="0"/>
                        <a:t>3</a:t>
                      </a:r>
                      <a:r>
                        <a:rPr lang="zh-TW" altLang="en-US" sz="2400" dirty="0" smtClean="0"/>
                        <a:t>、聯合行為未經許可。</a:t>
                      </a:r>
                      <a:endParaRPr lang="zh-TW" altLang="en-US" sz="2400" dirty="0"/>
                    </a:p>
                  </a:txBody>
                  <a:tcPr>
                    <a:lnB w="12700" cap="flat" cmpd="sng" algn="ctr">
                      <a:solidFill>
                        <a:schemeClr val="tx1"/>
                      </a:solidFill>
                      <a:prstDash val="solid"/>
                      <a:round/>
                      <a:headEnd type="none" w="med" len="med"/>
                      <a:tailEnd type="none" w="med" len="med"/>
                    </a:lnB>
                  </a:tcPr>
                </a:tc>
              </a:tr>
              <a:tr h="576064">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zh-TW" altLang="en-US" sz="2400" dirty="0" smtClean="0">
                          <a:solidFill>
                            <a:schemeClr val="tx1"/>
                          </a:solidFill>
                        </a:rPr>
                        <a:t>偏鄉建置義務</a:t>
                      </a:r>
                      <a:endParaRPr lang="en-US" altLang="zh-TW" sz="2400" dirty="0" smtClean="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zh-TW" altLang="en-US" sz="2400" dirty="0" smtClean="0">
                          <a:solidFill>
                            <a:schemeClr val="tx1"/>
                          </a:solidFill>
                        </a:rPr>
                        <a:t>事業計畫書應載明：</a:t>
                      </a:r>
                      <a:r>
                        <a:rPr lang="zh-TW" altLang="zh-TW" sz="2400" dirty="0" smtClean="0">
                          <a:solidFill>
                            <a:schemeClr val="tx1"/>
                          </a:solidFill>
                        </a:rPr>
                        <a:t>系統設備建設及時程計畫，包括</a:t>
                      </a:r>
                      <a:r>
                        <a:rPr lang="zh-TW" altLang="zh-TW" sz="2400" u="sng" dirty="0" smtClean="0">
                          <a:solidFill>
                            <a:srgbClr val="FF0000"/>
                          </a:solidFill>
                        </a:rPr>
                        <a:t>偏遠地區逐年增加</a:t>
                      </a:r>
                      <a:r>
                        <a:rPr lang="zh-TW" altLang="zh-TW" sz="2400" dirty="0" smtClean="0">
                          <a:solidFill>
                            <a:schemeClr val="tx1"/>
                          </a:solidFill>
                        </a:rPr>
                        <a:t>之高速基地臺建置數量及人口涵蓋率</a:t>
                      </a:r>
                      <a:r>
                        <a:rPr lang="zh-TW" altLang="en-US" sz="2400" dirty="0" smtClean="0">
                          <a:solidFill>
                            <a:schemeClr val="tx1"/>
                          </a:solidFill>
                        </a:rPr>
                        <a:t>。</a:t>
                      </a:r>
                      <a:endParaRPr lang="en-US" altLang="zh-TW" sz="2400" dirty="0" smtClean="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向左箭號 5"/>
          <p:cNvSpPr/>
          <p:nvPr/>
        </p:nvSpPr>
        <p:spPr bwMode="auto">
          <a:xfrm>
            <a:off x="8429652" y="1785926"/>
            <a:ext cx="571504" cy="500066"/>
          </a:xfrm>
          <a:prstGeom prst="leftArrow">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zh-TW" altLang="en-US" sz="1000" b="1" i="0" u="none" strike="noStrike" cap="none" normalizeH="0" baseline="0" dirty="0" smtClean="0">
                <a:ln>
                  <a:noFill/>
                </a:ln>
                <a:solidFill>
                  <a:schemeClr val="tx1"/>
                </a:solidFill>
                <a:effectLst/>
                <a:latin typeface="新細明體" pitchFamily="18" charset="-120"/>
                <a:ea typeface="新細明體" pitchFamily="18" charset="-120"/>
              </a:rPr>
              <a:t>新增</a:t>
            </a:r>
          </a:p>
        </p:txBody>
      </p:sp>
      <p:sp>
        <p:nvSpPr>
          <p:cNvPr id="7" name="向左箭號 6"/>
          <p:cNvSpPr/>
          <p:nvPr/>
        </p:nvSpPr>
        <p:spPr bwMode="auto">
          <a:xfrm>
            <a:off x="8429652" y="3643314"/>
            <a:ext cx="571504" cy="500066"/>
          </a:xfrm>
          <a:prstGeom prst="leftArrow">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zh-TW" altLang="en-US" sz="1000" b="1" dirty="0">
                <a:solidFill>
                  <a:schemeClr val="tx1"/>
                </a:solidFill>
                <a:latin typeface="新細明體" pitchFamily="18" charset="-120"/>
                <a:ea typeface="新細明體" pitchFamily="18" charset="-120"/>
              </a:rPr>
              <a:t>調整</a:t>
            </a:r>
            <a:endParaRPr kumimoji="1" lang="zh-TW" altLang="en-US" sz="1000" b="1" i="0" u="none" strike="noStrike" cap="none" normalizeH="0" baseline="0" dirty="0" smtClean="0">
              <a:ln>
                <a:noFill/>
              </a:ln>
              <a:solidFill>
                <a:schemeClr val="tx1"/>
              </a:solidFill>
              <a:effectLst/>
              <a:latin typeface="新細明體" pitchFamily="18" charset="-120"/>
              <a:ea typeface="新細明體" pitchFamily="18" charset="-120"/>
            </a:endParaRPr>
          </a:p>
        </p:txBody>
      </p:sp>
    </p:spTree>
  </p:cSld>
  <p:clrMapOvr>
    <a:masterClrMapping/>
  </p:clrMapOvr>
  <p:transition>
    <p:blinds/>
    <p:sndAc>
      <p:stSnd>
        <p:snd r:embed="rId2" name="CAMERA.WAV"/>
      </p:stSnd>
    </p:sndAc>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特許執照有效期間規定</a:t>
            </a:r>
            <a:r>
              <a:rPr lang="en-US" altLang="zh-TW" sz="2000" dirty="0" smtClean="0"/>
              <a:t>(</a:t>
            </a:r>
            <a:r>
              <a:rPr lang="zh-TW" altLang="en-US" sz="2000" dirty="0" smtClean="0"/>
              <a:t>第</a:t>
            </a:r>
            <a:r>
              <a:rPr lang="en-US" altLang="zh-TW" sz="2000" dirty="0" smtClean="0"/>
              <a:t>51</a:t>
            </a:r>
            <a:r>
              <a:rPr lang="zh-TW" altLang="en-US" sz="2000" dirty="0" smtClean="0"/>
              <a:t>條</a:t>
            </a:r>
            <a:r>
              <a:rPr lang="en-US" altLang="zh-TW" sz="2000" dirty="0" smtClean="0"/>
              <a:t>)</a:t>
            </a:r>
            <a:endParaRPr lang="zh-TW" altLang="en-US" dirty="0"/>
          </a:p>
        </p:txBody>
      </p:sp>
      <p:graphicFrame>
        <p:nvGraphicFramePr>
          <p:cNvPr id="4" name="表格 3"/>
          <p:cNvGraphicFramePr>
            <a:graphicFrameLocks noGrp="1"/>
          </p:cNvGraphicFramePr>
          <p:nvPr/>
        </p:nvGraphicFramePr>
        <p:xfrm>
          <a:off x="928662" y="1285860"/>
          <a:ext cx="7200800" cy="2808312"/>
        </p:xfrm>
        <a:graphic>
          <a:graphicData uri="http://schemas.openxmlformats.org/drawingml/2006/table">
            <a:tbl>
              <a:tblPr firstRow="1" bandRow="1">
                <a:tableStyleId>{7DF18680-E054-41AD-8BC1-D1AEF772440D}</a:tableStyleId>
              </a:tblPr>
              <a:tblGrid>
                <a:gridCol w="2592288"/>
                <a:gridCol w="4608512"/>
              </a:tblGrid>
              <a:tr h="852501">
                <a:tc>
                  <a:txBody>
                    <a:bodyPr/>
                    <a:lstStyle/>
                    <a:p>
                      <a:pPr algn="ctr"/>
                      <a:r>
                        <a:rPr lang="zh-TW" altLang="en-US" sz="2400" dirty="0" smtClean="0">
                          <a:solidFill>
                            <a:schemeClr val="bg1"/>
                          </a:solidFill>
                        </a:rPr>
                        <a:t>項目</a:t>
                      </a:r>
                      <a:endParaRPr lang="zh-TW" altLang="en-US" sz="2400" dirty="0">
                        <a:solidFill>
                          <a:schemeClr val="bg1"/>
                        </a:solidFill>
                      </a:endParaRPr>
                    </a:p>
                  </a:txBody>
                  <a:tcPr anchor="ctr"/>
                </a:tc>
                <a:tc>
                  <a:txBody>
                    <a:bodyPr/>
                    <a:lstStyle/>
                    <a:p>
                      <a:pPr algn="ctr"/>
                      <a:r>
                        <a:rPr lang="zh-TW" altLang="en-US" sz="2400" dirty="0" smtClean="0">
                          <a:solidFill>
                            <a:schemeClr val="bg1"/>
                          </a:solidFill>
                        </a:rPr>
                        <a:t>修正草案</a:t>
                      </a:r>
                      <a:endParaRPr lang="zh-TW" altLang="en-US" sz="2400" dirty="0">
                        <a:solidFill>
                          <a:schemeClr val="bg1"/>
                        </a:solidFill>
                      </a:endParaRPr>
                    </a:p>
                  </a:txBody>
                  <a:tcPr anchor="ctr"/>
                </a:tc>
              </a:tr>
              <a:tr h="1955811">
                <a:tc>
                  <a:txBody>
                    <a:bodyPr/>
                    <a:lstStyle/>
                    <a:p>
                      <a:r>
                        <a:rPr lang="zh-TW" altLang="en-US" sz="2400" dirty="0" smtClean="0"/>
                        <a:t>執照有效期間</a:t>
                      </a:r>
                      <a:endParaRPr lang="zh-TW" altLang="en-US" sz="2400" dirty="0"/>
                    </a:p>
                  </a:txBody>
                  <a:tcPr>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2400" b="0" dirty="0" smtClean="0">
                          <a:solidFill>
                            <a:schemeClr val="tx1"/>
                          </a:solidFill>
                        </a:rPr>
                        <a:t>102</a:t>
                      </a:r>
                      <a:r>
                        <a:rPr lang="zh-TW" altLang="en-US" sz="2400" b="0" dirty="0" smtClean="0">
                          <a:solidFill>
                            <a:schemeClr val="tx1"/>
                          </a:solidFill>
                        </a:rPr>
                        <a:t>年釋照有效期間：自核發日至</a:t>
                      </a:r>
                      <a:r>
                        <a:rPr lang="en-US" altLang="zh-TW" sz="2400" b="0" dirty="0" smtClean="0">
                          <a:solidFill>
                            <a:schemeClr val="tx1"/>
                          </a:solidFill>
                        </a:rPr>
                        <a:t>119.12.31</a:t>
                      </a:r>
                      <a:r>
                        <a:rPr lang="zh-TW" altLang="en-US" sz="2400" b="0" dirty="0" smtClean="0">
                          <a:solidFill>
                            <a:schemeClr val="tx1"/>
                          </a:solidFill>
                        </a:rPr>
                        <a:t>止。</a:t>
                      </a:r>
                      <a:endParaRPr lang="en-US" altLang="zh-TW" sz="24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24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2400" b="0" dirty="0" smtClean="0">
                          <a:solidFill>
                            <a:schemeClr val="tx1"/>
                          </a:solidFill>
                        </a:rPr>
                        <a:t>104</a:t>
                      </a:r>
                      <a:r>
                        <a:rPr lang="zh-TW" altLang="en-US" sz="2400" b="0" dirty="0" smtClean="0">
                          <a:solidFill>
                            <a:schemeClr val="tx1"/>
                          </a:solidFill>
                        </a:rPr>
                        <a:t>年釋照有效期間：自核發日至</a:t>
                      </a:r>
                      <a:r>
                        <a:rPr lang="en-US" altLang="zh-TW" sz="2400" b="0" dirty="0" smtClean="0">
                          <a:solidFill>
                            <a:schemeClr val="tx1"/>
                          </a:solidFill>
                        </a:rPr>
                        <a:t>122.12.31</a:t>
                      </a:r>
                      <a:r>
                        <a:rPr lang="zh-TW" altLang="en-US" sz="2400" b="0" dirty="0" smtClean="0">
                          <a:solidFill>
                            <a:schemeClr val="tx1"/>
                          </a:solidFill>
                        </a:rPr>
                        <a:t>止。</a:t>
                      </a:r>
                      <a:endParaRPr lang="en-US" altLang="zh-TW" sz="2400" b="0" dirty="0" smtClean="0">
                        <a:solidFill>
                          <a:schemeClr val="tx1"/>
                        </a:solidFill>
                      </a:endParaRPr>
                    </a:p>
                  </a:txBody>
                  <a:tcPr>
                    <a:lnB w="12700" cap="flat" cmpd="sng" algn="ctr">
                      <a:solidFill>
                        <a:schemeClr val="tx1"/>
                      </a:solidFill>
                      <a:prstDash val="solid"/>
                      <a:round/>
                      <a:headEnd type="none" w="med" len="med"/>
                      <a:tailEnd type="none" w="med" len="med"/>
                    </a:lnB>
                  </a:tcPr>
                </a:tc>
              </a:tr>
            </a:tbl>
          </a:graphicData>
        </a:graphic>
      </p:graphicFrame>
      <p:sp>
        <p:nvSpPr>
          <p:cNvPr id="6" name="向左箭號 5"/>
          <p:cNvSpPr/>
          <p:nvPr/>
        </p:nvSpPr>
        <p:spPr bwMode="auto">
          <a:xfrm>
            <a:off x="7858148" y="2714620"/>
            <a:ext cx="1143008" cy="500066"/>
          </a:xfrm>
          <a:prstGeom prst="leftArrow">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TW" altLang="en-US" sz="1000" dirty="0" smtClean="0">
                <a:solidFill>
                  <a:schemeClr val="tx1"/>
                </a:solidFill>
              </a:rPr>
              <a:t>配合多階段</a:t>
            </a:r>
            <a:endParaRPr lang="en-US" altLang="zh-TW" sz="1000" dirty="0" smtClean="0">
              <a:solidFill>
                <a:schemeClr val="tx1"/>
              </a:solidFill>
            </a:endParaRPr>
          </a:p>
          <a:p>
            <a:pPr algn="ctr"/>
            <a:r>
              <a:rPr lang="zh-TW" altLang="en-US" sz="1000" dirty="0" smtClean="0">
                <a:solidFill>
                  <a:schemeClr val="tx1"/>
                </a:solidFill>
              </a:rPr>
              <a:t>開放業務特許</a:t>
            </a:r>
            <a:endParaRPr lang="en-US" altLang="zh-TW" sz="1000" dirty="0" smtClean="0">
              <a:solidFill>
                <a:schemeClr val="tx1"/>
              </a:solidFill>
            </a:endParaRPr>
          </a:p>
        </p:txBody>
      </p:sp>
    </p:spTree>
  </p:cSld>
  <p:clrMapOvr>
    <a:masterClrMapping/>
  </p:clrMapOvr>
  <p:transition>
    <p:blinds/>
    <p:sndAc>
      <p:stSnd>
        <p:snd r:embed="rId2" name="CAMERA.WAV"/>
      </p:stSnd>
    </p:sndAc>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頻率干擾處理原則</a:t>
            </a:r>
            <a:r>
              <a:rPr lang="en-US" altLang="zh-TW" sz="2000" dirty="0" smtClean="0"/>
              <a:t>(</a:t>
            </a:r>
            <a:r>
              <a:rPr lang="zh-TW" altLang="en-US" sz="2000" dirty="0" smtClean="0"/>
              <a:t>第</a:t>
            </a:r>
            <a:r>
              <a:rPr lang="en-US" altLang="zh-TW" sz="2000" dirty="0" smtClean="0"/>
              <a:t>57</a:t>
            </a:r>
            <a:r>
              <a:rPr lang="zh-TW" altLang="en-US" sz="2000" dirty="0" smtClean="0"/>
              <a:t>條之</a:t>
            </a:r>
            <a:r>
              <a:rPr lang="en-US" altLang="zh-TW" sz="2000" dirty="0" smtClean="0"/>
              <a:t>1)</a:t>
            </a:r>
            <a:endParaRPr lang="zh-TW" altLang="en-US" dirty="0"/>
          </a:p>
        </p:txBody>
      </p:sp>
      <p:graphicFrame>
        <p:nvGraphicFramePr>
          <p:cNvPr id="4" name="表格 3"/>
          <p:cNvGraphicFramePr>
            <a:graphicFrameLocks noGrp="1"/>
          </p:cNvGraphicFramePr>
          <p:nvPr/>
        </p:nvGraphicFramePr>
        <p:xfrm>
          <a:off x="714348" y="1500174"/>
          <a:ext cx="7776864" cy="3838111"/>
        </p:xfrm>
        <a:graphic>
          <a:graphicData uri="http://schemas.openxmlformats.org/drawingml/2006/table">
            <a:tbl>
              <a:tblPr firstRow="1" bandRow="1">
                <a:tableStyleId>{7DF18680-E054-41AD-8BC1-D1AEF772440D}</a:tableStyleId>
              </a:tblPr>
              <a:tblGrid>
                <a:gridCol w="2019965"/>
                <a:gridCol w="5756899"/>
              </a:tblGrid>
              <a:tr h="637711">
                <a:tc>
                  <a:txBody>
                    <a:bodyPr/>
                    <a:lstStyle/>
                    <a:p>
                      <a:pPr algn="ctr"/>
                      <a:r>
                        <a:rPr lang="zh-TW" altLang="en-US" dirty="0" smtClean="0">
                          <a:solidFill>
                            <a:schemeClr val="bg1"/>
                          </a:solidFill>
                        </a:rPr>
                        <a:t>項目</a:t>
                      </a:r>
                      <a:endParaRPr lang="zh-TW" altLang="en-US" dirty="0">
                        <a:solidFill>
                          <a:schemeClr val="bg1"/>
                        </a:solidFill>
                      </a:endParaRPr>
                    </a:p>
                  </a:txBody>
                  <a:tcPr anchor="ctr"/>
                </a:tc>
                <a:tc>
                  <a:txBody>
                    <a:bodyPr/>
                    <a:lstStyle/>
                    <a:p>
                      <a:pPr algn="ctr"/>
                      <a:r>
                        <a:rPr lang="zh-TW" altLang="en-US" dirty="0" smtClean="0">
                          <a:solidFill>
                            <a:schemeClr val="bg1"/>
                          </a:solidFill>
                        </a:rPr>
                        <a:t>增訂草案</a:t>
                      </a:r>
                      <a:endParaRPr lang="zh-TW" altLang="en-US" dirty="0">
                        <a:solidFill>
                          <a:schemeClr val="bg1"/>
                        </a:solidFill>
                      </a:endParaRPr>
                    </a:p>
                  </a:txBody>
                  <a:tcPr anchor="ctr"/>
                </a:tc>
              </a:tr>
              <a:tr h="576064">
                <a:tc>
                  <a:txBody>
                    <a:bodyPr/>
                    <a:lstStyle/>
                    <a:p>
                      <a:r>
                        <a:rPr lang="zh-TW" altLang="en-US" dirty="0" smtClean="0"/>
                        <a:t>單一區塊使用護衛頻帶頻率之限制</a:t>
                      </a:r>
                      <a:endParaRPr lang="zh-TW" altLang="en-US" dirty="0"/>
                    </a:p>
                  </a:txBody>
                  <a:tcPr/>
                </a:tc>
                <a:tc>
                  <a:txBody>
                    <a:bodyPr/>
                    <a:lstStyle/>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zh-TW" altLang="en-US" b="0" dirty="0" smtClean="0">
                          <a:solidFill>
                            <a:schemeClr val="tx1"/>
                          </a:solidFill>
                        </a:rPr>
                        <a:t>單一區塊經營者或得標者未提出</a:t>
                      </a:r>
                      <a:r>
                        <a:rPr lang="zh-TW" altLang="zh-TW" sz="1800" kern="1200" dirty="0" smtClean="0">
                          <a:solidFill>
                            <a:schemeClr val="tx1"/>
                          </a:solidFill>
                          <a:latin typeface="+mn-lt"/>
                          <a:ea typeface="+mn-ea"/>
                          <a:cs typeface="+mn-cs"/>
                        </a:rPr>
                        <a:t>護衛頻帶</a:t>
                      </a:r>
                      <a:r>
                        <a:rPr lang="en-US" altLang="zh-TW" sz="1800" kern="1200" dirty="0" smtClean="0">
                          <a:solidFill>
                            <a:schemeClr val="tx1"/>
                          </a:solidFill>
                          <a:latin typeface="+mn-lt"/>
                          <a:ea typeface="+mn-ea"/>
                          <a:cs typeface="+mn-cs"/>
                        </a:rPr>
                        <a:t>(Guard</a:t>
                      </a:r>
                      <a:r>
                        <a:rPr lang="en-US" altLang="zh-TW" sz="1800" kern="1200" baseline="0" dirty="0" smtClean="0">
                          <a:solidFill>
                            <a:schemeClr val="tx1"/>
                          </a:solidFill>
                          <a:latin typeface="+mn-lt"/>
                          <a:ea typeface="+mn-ea"/>
                          <a:cs typeface="+mn-cs"/>
                        </a:rPr>
                        <a:t> Band</a:t>
                      </a:r>
                      <a:r>
                        <a:rPr lang="en-US" altLang="zh-TW" sz="1800" kern="1200" dirty="0" smtClean="0">
                          <a:solidFill>
                            <a:schemeClr val="tx1"/>
                          </a:solidFill>
                          <a:latin typeface="+mn-lt"/>
                          <a:ea typeface="+mn-ea"/>
                          <a:cs typeface="+mn-cs"/>
                        </a:rPr>
                        <a:t>)</a:t>
                      </a:r>
                      <a:r>
                        <a:rPr lang="zh-TW" altLang="zh-TW" sz="1800" kern="1200" dirty="0" smtClean="0">
                          <a:solidFill>
                            <a:schemeClr val="tx1"/>
                          </a:solidFill>
                          <a:latin typeface="+mn-lt"/>
                          <a:ea typeface="+mn-ea"/>
                          <a:cs typeface="+mn-cs"/>
                        </a:rPr>
                        <a:t>之干擾解決方案前，其所使用之頻率，以主管機關指配之頻率為限。</a:t>
                      </a:r>
                      <a:endParaRPr lang="en-US" altLang="zh-TW" sz="1800" b="0" kern="1200" dirty="0" smtClean="0">
                        <a:solidFill>
                          <a:schemeClr val="tx1"/>
                        </a:solidFill>
                        <a:latin typeface="+mn-lt"/>
                        <a:ea typeface="+mn-ea"/>
                        <a:cs typeface="+mn-cs"/>
                      </a:endParaRP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zh-TW" altLang="en-US" b="0" dirty="0" smtClean="0">
                          <a:solidFill>
                            <a:schemeClr val="tx1"/>
                          </a:solidFill>
                        </a:rPr>
                        <a:t>單一區塊經營者或得標者若提出申請使用護衛頻帶頻率，應檢具干擾解決方案，經核准後</a:t>
                      </a:r>
                      <a:r>
                        <a:rPr lang="zh-TW" altLang="zh-TW" sz="1800" kern="1200" dirty="0" smtClean="0">
                          <a:solidFill>
                            <a:schemeClr val="tx1"/>
                          </a:solidFill>
                          <a:latin typeface="+mn-lt"/>
                          <a:ea typeface="+mn-ea"/>
                          <a:cs typeface="+mn-cs"/>
                        </a:rPr>
                        <a:t>始得使用護衛頻帶之頻率，並應繳納</a:t>
                      </a:r>
                      <a:r>
                        <a:rPr lang="zh-TW" altLang="en-US" sz="1800" kern="1200" dirty="0" smtClean="0">
                          <a:solidFill>
                            <a:schemeClr val="tx1"/>
                          </a:solidFill>
                          <a:latin typeface="+mn-lt"/>
                          <a:ea typeface="+mn-ea"/>
                          <a:cs typeface="+mn-cs"/>
                        </a:rPr>
                        <a:t>頻率使用費。</a:t>
                      </a:r>
                      <a:endParaRPr lang="en-US" altLang="zh-TW" b="0" dirty="0" smtClean="0">
                        <a:solidFill>
                          <a:schemeClr val="tx1"/>
                        </a:solidFill>
                      </a:endParaRPr>
                    </a:p>
                  </a:txBody>
                  <a:tcPr/>
                </a:tc>
              </a:tr>
              <a:tr h="576064">
                <a:tc>
                  <a:txBody>
                    <a:bodyPr/>
                    <a:lstStyle/>
                    <a:p>
                      <a:r>
                        <a:rPr lang="zh-TW" altLang="en-US" dirty="0" smtClean="0"/>
                        <a:t>配對區塊內使用不同雙工技術之處理</a:t>
                      </a:r>
                      <a:endParaRPr lang="zh-TW" altLang="en-US" dirty="0"/>
                    </a:p>
                  </a:txBody>
                  <a:tcPr/>
                </a:tc>
                <a:tc>
                  <a:txBody>
                    <a:bodyPr/>
                    <a:lstStyle/>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zh-TW" altLang="zh-TW" sz="1800" kern="1200" dirty="0" smtClean="0">
                          <a:solidFill>
                            <a:schemeClr val="tx1"/>
                          </a:solidFill>
                          <a:latin typeface="+mn-lt"/>
                          <a:ea typeface="+mn-ea"/>
                          <a:cs typeface="+mn-cs"/>
                        </a:rPr>
                        <a:t>不同雙工技術時所致之干擾，以自行協調為原則</a:t>
                      </a:r>
                      <a:r>
                        <a:rPr lang="zh-TW" altLang="en-US" sz="1800" kern="1200" dirty="0" smtClean="0">
                          <a:solidFill>
                            <a:schemeClr val="tx1"/>
                          </a:solidFill>
                          <a:latin typeface="+mn-lt"/>
                          <a:ea typeface="+mn-ea"/>
                          <a:cs typeface="+mn-cs"/>
                        </a:rPr>
                        <a:t>。</a:t>
                      </a:r>
                      <a:endParaRPr lang="en-US" altLang="zh-TW" sz="1800" kern="1200" dirty="0" smtClean="0">
                        <a:solidFill>
                          <a:schemeClr val="tx1"/>
                        </a:solidFill>
                        <a:latin typeface="+mn-lt"/>
                        <a:ea typeface="+mn-ea"/>
                        <a:cs typeface="+mn-cs"/>
                      </a:endParaRP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zh-TW" altLang="zh-TW" sz="1800" kern="1200" dirty="0" smtClean="0">
                          <a:solidFill>
                            <a:schemeClr val="tx1"/>
                          </a:solidFill>
                          <a:latin typeface="+mn-lt"/>
                          <a:ea typeface="+mn-ea"/>
                          <a:cs typeface="+mn-cs"/>
                        </a:rPr>
                        <a:t>前項</a:t>
                      </a:r>
                      <a:r>
                        <a:rPr lang="zh-TW" altLang="en-US" sz="1800" kern="1200" dirty="0" smtClean="0">
                          <a:solidFill>
                            <a:schemeClr val="tx1"/>
                          </a:solidFill>
                          <a:latin typeface="+mn-lt"/>
                          <a:ea typeface="+mn-ea"/>
                          <a:cs typeface="+mn-cs"/>
                        </a:rPr>
                        <a:t>配對區塊之</a:t>
                      </a:r>
                      <a:r>
                        <a:rPr lang="zh-TW" altLang="zh-TW" sz="1800" kern="1200" dirty="0" smtClean="0">
                          <a:solidFill>
                            <a:schemeClr val="tx1"/>
                          </a:solidFill>
                          <a:latin typeface="+mn-lt"/>
                          <a:ea typeface="+mn-ea"/>
                          <a:cs typeface="+mn-cs"/>
                        </a:rPr>
                        <a:t>得標者或經營者協調不成時，分時雙工</a:t>
                      </a:r>
                      <a:r>
                        <a:rPr lang="en-US" altLang="zh-TW" sz="1800" kern="1200" dirty="0" smtClean="0">
                          <a:solidFill>
                            <a:schemeClr val="tx1"/>
                          </a:solidFill>
                          <a:latin typeface="+mn-lt"/>
                          <a:ea typeface="+mn-ea"/>
                          <a:cs typeface="+mn-cs"/>
                        </a:rPr>
                        <a:t>(TDD)</a:t>
                      </a:r>
                      <a:r>
                        <a:rPr lang="zh-TW" altLang="zh-TW" sz="1800" kern="1200" dirty="0" smtClean="0">
                          <a:solidFill>
                            <a:schemeClr val="tx1"/>
                          </a:solidFill>
                          <a:latin typeface="+mn-lt"/>
                          <a:ea typeface="+mn-ea"/>
                          <a:cs typeface="+mn-cs"/>
                        </a:rPr>
                        <a:t>模式之得標者或經營者，應採取干擾預防措施</a:t>
                      </a:r>
                      <a:r>
                        <a:rPr lang="zh-TW" altLang="en-US" sz="1800" kern="1200" dirty="0" smtClean="0">
                          <a:solidFill>
                            <a:schemeClr val="tx1"/>
                          </a:solidFill>
                          <a:latin typeface="+mn-lt"/>
                          <a:ea typeface="+mn-ea"/>
                          <a:cs typeface="+mn-cs"/>
                        </a:rPr>
                        <a:t>，並容忍</a:t>
                      </a:r>
                      <a:r>
                        <a:rPr lang="zh-TW" altLang="zh-TW" sz="1800" kern="1200" dirty="0" smtClean="0">
                          <a:solidFill>
                            <a:schemeClr val="tx1"/>
                          </a:solidFill>
                          <a:latin typeface="+mn-lt"/>
                          <a:ea typeface="+mn-ea"/>
                          <a:cs typeface="+mn-cs"/>
                        </a:rPr>
                        <a:t>分頻雙工</a:t>
                      </a:r>
                      <a:r>
                        <a:rPr lang="en-US" altLang="zh-TW" sz="1800" kern="1200" dirty="0" smtClean="0">
                          <a:solidFill>
                            <a:schemeClr val="tx1"/>
                          </a:solidFill>
                          <a:latin typeface="+mn-lt"/>
                          <a:ea typeface="+mn-ea"/>
                          <a:cs typeface="+mn-cs"/>
                        </a:rPr>
                        <a:t>(FDD)</a:t>
                      </a:r>
                      <a:r>
                        <a:rPr lang="zh-TW" altLang="zh-TW" sz="1800" kern="1200" dirty="0" smtClean="0">
                          <a:solidFill>
                            <a:schemeClr val="tx1"/>
                          </a:solidFill>
                          <a:latin typeface="+mn-lt"/>
                          <a:ea typeface="+mn-ea"/>
                          <a:cs typeface="+mn-cs"/>
                        </a:rPr>
                        <a:t>得標者或經營者</a:t>
                      </a:r>
                      <a:r>
                        <a:rPr lang="zh-TW" altLang="en-US" sz="1800" kern="1200" dirty="0" smtClean="0">
                          <a:solidFill>
                            <a:schemeClr val="tx1"/>
                          </a:solidFill>
                          <a:latin typeface="+mn-lt"/>
                          <a:ea typeface="+mn-ea"/>
                          <a:cs typeface="+mn-cs"/>
                        </a:rPr>
                        <a:t>之干擾。</a:t>
                      </a:r>
                      <a:endParaRPr lang="en-US" altLang="zh-TW"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b="0" dirty="0" smtClean="0">
                        <a:solidFill>
                          <a:schemeClr val="tx1"/>
                        </a:solidFill>
                      </a:endParaRPr>
                    </a:p>
                  </a:txBody>
                  <a:tcPr/>
                </a:tc>
              </a:tr>
            </a:tbl>
          </a:graphicData>
        </a:graphic>
      </p:graphicFrame>
      <p:sp>
        <p:nvSpPr>
          <p:cNvPr id="6" name="向左箭號 5"/>
          <p:cNvSpPr/>
          <p:nvPr/>
        </p:nvSpPr>
        <p:spPr bwMode="auto">
          <a:xfrm>
            <a:off x="8429652" y="2071678"/>
            <a:ext cx="571504" cy="500066"/>
          </a:xfrm>
          <a:prstGeom prst="leftArrow">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zh-TW" altLang="en-US" sz="1000" b="1" i="0" u="none" strike="noStrike" cap="none" normalizeH="0" baseline="0" dirty="0" smtClean="0">
                <a:ln>
                  <a:noFill/>
                </a:ln>
                <a:solidFill>
                  <a:schemeClr val="tx1"/>
                </a:solidFill>
                <a:effectLst/>
                <a:latin typeface="新細明體" pitchFamily="18" charset="-120"/>
                <a:ea typeface="新細明體" pitchFamily="18" charset="-120"/>
              </a:rPr>
              <a:t>新增</a:t>
            </a:r>
          </a:p>
        </p:txBody>
      </p:sp>
    </p:spTree>
  </p:cSld>
  <p:clrMapOvr>
    <a:masterClrMapping/>
  </p:clrMapOvr>
  <p:transition>
    <p:blinds/>
    <p:sndAc>
      <p:stSnd>
        <p:snd r:embed="rId2" name="CAMERA.WAV"/>
      </p:stSnd>
    </p:sndAc>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9" name="AutoShape 5"/>
          <p:cNvCxnSpPr>
            <a:cxnSpLocks noChangeShapeType="1"/>
          </p:cNvCxnSpPr>
          <p:nvPr/>
        </p:nvCxnSpPr>
        <p:spPr bwMode="auto">
          <a:xfrm>
            <a:off x="5715008" y="2857496"/>
            <a:ext cx="1285884" cy="1588"/>
          </a:xfrm>
          <a:prstGeom prst="straightConnector1">
            <a:avLst/>
          </a:prstGeom>
          <a:noFill/>
          <a:ln w="9525">
            <a:solidFill>
              <a:srgbClr val="000000"/>
            </a:solidFill>
            <a:round/>
            <a:headEnd/>
            <a:tailEnd type="triangle" w="med" len="med"/>
          </a:ln>
        </p:spPr>
      </p:cxnSp>
      <p:sp>
        <p:nvSpPr>
          <p:cNvPr id="2" name="標題 1"/>
          <p:cNvSpPr>
            <a:spLocks noGrp="1"/>
          </p:cNvSpPr>
          <p:nvPr>
            <p:ph type="title"/>
          </p:nvPr>
        </p:nvSpPr>
        <p:spPr>
          <a:xfrm>
            <a:off x="869950" y="116632"/>
            <a:ext cx="7631140" cy="763587"/>
          </a:xfrm>
        </p:spPr>
        <p:txBody>
          <a:bodyPr/>
          <a:lstStyle/>
          <a:p>
            <a:r>
              <a:rPr lang="zh-TW" altLang="en-US" sz="3200" dirty="0" smtClean="0">
                <a:latin typeface="+mn-lt"/>
              </a:rPr>
              <a:t>得標者間同頻段同頻寬使用權轉讓</a:t>
            </a:r>
            <a:r>
              <a:rPr lang="en-US" altLang="zh-TW" sz="1800" dirty="0" smtClean="0"/>
              <a:t>(</a:t>
            </a:r>
            <a:r>
              <a:rPr lang="zh-TW" altLang="en-US" sz="1800" dirty="0" smtClean="0"/>
              <a:t>第</a:t>
            </a:r>
            <a:r>
              <a:rPr lang="en-US" altLang="zh-TW" sz="1800" dirty="0" smtClean="0"/>
              <a:t>81</a:t>
            </a:r>
            <a:r>
              <a:rPr lang="zh-TW" altLang="en-US" sz="1800" dirty="0" smtClean="0"/>
              <a:t>條</a:t>
            </a:r>
            <a:r>
              <a:rPr lang="en-US" altLang="zh-TW" sz="1800" dirty="0" smtClean="0"/>
              <a:t>)</a:t>
            </a:r>
            <a:endParaRPr lang="zh-TW" altLang="en-US" sz="1800" dirty="0">
              <a:latin typeface="+mn-lt"/>
            </a:endParaRPr>
          </a:p>
        </p:txBody>
      </p:sp>
      <p:sp>
        <p:nvSpPr>
          <p:cNvPr id="4" name="矩形 3"/>
          <p:cNvSpPr/>
          <p:nvPr/>
        </p:nvSpPr>
        <p:spPr bwMode="auto">
          <a:xfrm>
            <a:off x="3857620" y="928670"/>
            <a:ext cx="1214446" cy="428628"/>
          </a:xfrm>
          <a:prstGeom prst="rect">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kumimoji="1" lang="zh-TW" altLang="en-US" sz="1800" b="1" i="0" u="none" strike="noStrike" cap="none" normalizeH="0" baseline="0" dirty="0" smtClean="0">
                <a:ln>
                  <a:noFill/>
                </a:ln>
                <a:solidFill>
                  <a:schemeClr val="accent1">
                    <a:lumMod val="50000"/>
                  </a:schemeClr>
                </a:solidFill>
                <a:effectLst/>
                <a:latin typeface="+mn-lt"/>
                <a:ea typeface="+mj-ea"/>
              </a:rPr>
              <a:t>第</a:t>
            </a:r>
            <a:r>
              <a:rPr kumimoji="1" lang="en-US" altLang="zh-TW" sz="1800" b="1" i="0" u="none" strike="noStrike" cap="none" normalizeH="0" baseline="0" dirty="0" smtClean="0">
                <a:ln>
                  <a:noFill/>
                </a:ln>
                <a:solidFill>
                  <a:schemeClr val="accent1">
                    <a:lumMod val="50000"/>
                  </a:schemeClr>
                </a:solidFill>
                <a:effectLst/>
                <a:latin typeface="+mn-lt"/>
                <a:ea typeface="+mj-ea"/>
              </a:rPr>
              <a:t>81</a:t>
            </a:r>
            <a:r>
              <a:rPr kumimoji="1" lang="zh-TW" altLang="en-US" sz="1800" b="1" i="0" u="none" strike="noStrike" cap="none" normalizeH="0" baseline="0" dirty="0" smtClean="0">
                <a:ln>
                  <a:noFill/>
                </a:ln>
                <a:solidFill>
                  <a:schemeClr val="accent1">
                    <a:lumMod val="50000"/>
                  </a:schemeClr>
                </a:solidFill>
                <a:effectLst/>
                <a:latin typeface="+mn-lt"/>
                <a:ea typeface="+mj-ea"/>
              </a:rPr>
              <a:t>條</a:t>
            </a:r>
          </a:p>
        </p:txBody>
      </p:sp>
      <p:cxnSp>
        <p:nvCxnSpPr>
          <p:cNvPr id="1026" name="AutoShape 2"/>
          <p:cNvCxnSpPr>
            <a:cxnSpLocks noChangeShapeType="1"/>
          </p:cNvCxnSpPr>
          <p:nvPr/>
        </p:nvCxnSpPr>
        <p:spPr bwMode="auto">
          <a:xfrm>
            <a:off x="4500562" y="1357298"/>
            <a:ext cx="0" cy="204788"/>
          </a:xfrm>
          <a:prstGeom prst="straightConnector1">
            <a:avLst/>
          </a:prstGeom>
          <a:noFill/>
          <a:ln w="9525">
            <a:solidFill>
              <a:srgbClr val="000000"/>
            </a:solidFill>
            <a:round/>
            <a:headEnd/>
            <a:tailEnd type="triangle" w="med" len="med"/>
          </a:ln>
        </p:spPr>
      </p:cxnSp>
      <p:sp>
        <p:nvSpPr>
          <p:cNvPr id="13" name="菱形 12"/>
          <p:cNvSpPr/>
          <p:nvPr/>
        </p:nvSpPr>
        <p:spPr bwMode="auto">
          <a:xfrm>
            <a:off x="2643174" y="1571612"/>
            <a:ext cx="3643338" cy="785818"/>
          </a:xfrm>
          <a:prstGeom prst="diamond">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TW" altLang="en-US" sz="1800" dirty="0" smtClean="0">
                <a:solidFill>
                  <a:schemeClr val="accent1">
                    <a:lumMod val="50000"/>
                  </a:schemeClr>
                </a:solidFill>
                <a:latin typeface="+mn-lt"/>
                <a:ea typeface="+mj-ea"/>
              </a:rPr>
              <a:t>繳納得標金或</a:t>
            </a:r>
            <a:endParaRPr lang="en-US" altLang="zh-TW" sz="1800" dirty="0" smtClean="0">
              <a:solidFill>
                <a:schemeClr val="accent1">
                  <a:lumMod val="50000"/>
                </a:schemeClr>
              </a:solidFill>
              <a:latin typeface="+mn-lt"/>
              <a:ea typeface="+mj-ea"/>
            </a:endParaRPr>
          </a:p>
          <a:p>
            <a:pPr algn="ctr"/>
            <a:r>
              <a:rPr lang="zh-TW" altLang="en-US" sz="1800" dirty="0" smtClean="0">
                <a:solidFill>
                  <a:schemeClr val="accent1">
                    <a:lumMod val="50000"/>
                  </a:schemeClr>
                </a:solidFill>
                <a:latin typeface="+mn-lt"/>
                <a:ea typeface="+mj-ea"/>
              </a:rPr>
              <a:t>頭期款</a:t>
            </a:r>
            <a:r>
              <a:rPr lang="en-US" altLang="zh-TW" sz="1800" dirty="0" smtClean="0">
                <a:solidFill>
                  <a:schemeClr val="accent1">
                    <a:lumMod val="50000"/>
                  </a:schemeClr>
                </a:solidFill>
                <a:latin typeface="+mn-lt"/>
                <a:ea typeface="+mj-ea"/>
              </a:rPr>
              <a:t>6</a:t>
            </a:r>
            <a:r>
              <a:rPr lang="zh-TW" altLang="en-US" sz="1800" dirty="0" smtClean="0">
                <a:solidFill>
                  <a:schemeClr val="accent1">
                    <a:lumMod val="50000"/>
                  </a:schemeClr>
                </a:solidFill>
                <a:latin typeface="+mn-lt"/>
                <a:ea typeface="+mj-ea"/>
              </a:rPr>
              <a:t>個月內</a:t>
            </a:r>
            <a:r>
              <a:rPr lang="en-US" altLang="zh-TW" sz="1800" dirty="0" smtClean="0">
                <a:solidFill>
                  <a:schemeClr val="accent1">
                    <a:lumMod val="50000"/>
                  </a:schemeClr>
                </a:solidFill>
                <a:latin typeface="+mn-lt"/>
                <a:ea typeface="+mj-ea"/>
              </a:rPr>
              <a:t>?</a:t>
            </a:r>
            <a:endParaRPr lang="zh-TW" altLang="en-US" sz="1800" dirty="0" smtClean="0">
              <a:solidFill>
                <a:schemeClr val="accent1">
                  <a:lumMod val="50000"/>
                </a:schemeClr>
              </a:solidFill>
              <a:latin typeface="+mn-lt"/>
              <a:ea typeface="+mj-ea"/>
            </a:endParaRPr>
          </a:p>
        </p:txBody>
      </p:sp>
      <p:cxnSp>
        <p:nvCxnSpPr>
          <p:cNvPr id="14" name="AutoShape 2"/>
          <p:cNvCxnSpPr>
            <a:cxnSpLocks noChangeShapeType="1"/>
          </p:cNvCxnSpPr>
          <p:nvPr/>
        </p:nvCxnSpPr>
        <p:spPr bwMode="auto">
          <a:xfrm>
            <a:off x="4500562" y="2357430"/>
            <a:ext cx="0" cy="204788"/>
          </a:xfrm>
          <a:prstGeom prst="straightConnector1">
            <a:avLst/>
          </a:prstGeom>
          <a:noFill/>
          <a:ln w="9525">
            <a:solidFill>
              <a:srgbClr val="000000"/>
            </a:solidFill>
            <a:round/>
            <a:headEnd/>
            <a:tailEnd type="triangle" w="med" len="med"/>
          </a:ln>
        </p:spPr>
      </p:cxnSp>
      <p:cxnSp>
        <p:nvCxnSpPr>
          <p:cNvPr id="16" name="AutoShape 2"/>
          <p:cNvCxnSpPr>
            <a:cxnSpLocks noChangeShapeType="1"/>
          </p:cNvCxnSpPr>
          <p:nvPr/>
        </p:nvCxnSpPr>
        <p:spPr bwMode="auto">
          <a:xfrm>
            <a:off x="4500562" y="3214686"/>
            <a:ext cx="0" cy="204788"/>
          </a:xfrm>
          <a:prstGeom prst="straightConnector1">
            <a:avLst/>
          </a:prstGeom>
          <a:noFill/>
          <a:ln w="9525">
            <a:solidFill>
              <a:srgbClr val="000000"/>
            </a:solidFill>
            <a:round/>
            <a:headEnd/>
            <a:tailEnd type="triangle" w="med" len="med"/>
          </a:ln>
        </p:spPr>
      </p:cxnSp>
      <p:sp>
        <p:nvSpPr>
          <p:cNvPr id="17" name="菱形 16"/>
          <p:cNvSpPr/>
          <p:nvPr/>
        </p:nvSpPr>
        <p:spPr bwMode="auto">
          <a:xfrm>
            <a:off x="2285984" y="3429000"/>
            <a:ext cx="4357718" cy="928694"/>
          </a:xfrm>
          <a:prstGeom prst="diamond">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TW" altLang="en-US" sz="1800" dirty="0" smtClean="0">
                <a:solidFill>
                  <a:schemeClr val="accent1">
                    <a:lumMod val="50000"/>
                  </a:schemeClr>
                </a:solidFill>
                <a:latin typeface="+mn-lt"/>
                <a:ea typeface="+mj-ea"/>
              </a:rPr>
              <a:t>事業計畫書、系統建設計畫</a:t>
            </a:r>
            <a:r>
              <a:rPr lang="en-US" altLang="zh-TW" sz="1800" dirty="0" smtClean="0">
                <a:solidFill>
                  <a:schemeClr val="accent1">
                    <a:lumMod val="50000"/>
                  </a:schemeClr>
                </a:solidFill>
                <a:latin typeface="+mn-lt"/>
                <a:ea typeface="+mj-ea"/>
              </a:rPr>
              <a:t/>
            </a:r>
            <a:br>
              <a:rPr lang="en-US" altLang="zh-TW" sz="1800" dirty="0" smtClean="0">
                <a:solidFill>
                  <a:schemeClr val="accent1">
                    <a:lumMod val="50000"/>
                  </a:schemeClr>
                </a:solidFill>
                <a:latin typeface="+mn-lt"/>
                <a:ea typeface="+mj-ea"/>
              </a:rPr>
            </a:br>
            <a:r>
              <a:rPr lang="zh-TW" altLang="en-US" sz="1800" dirty="0" smtClean="0">
                <a:solidFill>
                  <a:schemeClr val="accent1">
                    <a:lumMod val="50000"/>
                  </a:schemeClr>
                </a:solidFill>
                <a:latin typeface="+mn-lt"/>
                <a:ea typeface="+mj-ea"/>
              </a:rPr>
              <a:t>變更核准？</a:t>
            </a:r>
            <a:r>
              <a:rPr lang="en-US" altLang="zh-TW" sz="1800" dirty="0" smtClean="0">
                <a:solidFill>
                  <a:schemeClr val="accent1">
                    <a:lumMod val="50000"/>
                  </a:schemeClr>
                </a:solidFill>
                <a:latin typeface="+mn-lt"/>
                <a:ea typeface="+mj-ea"/>
              </a:rPr>
              <a:t>(</a:t>
            </a:r>
            <a:r>
              <a:rPr lang="zh-TW" altLang="en-US" sz="1800" dirty="0" smtClean="0">
                <a:solidFill>
                  <a:schemeClr val="accent1">
                    <a:lumMod val="50000"/>
                  </a:schemeClr>
                </a:solidFill>
                <a:latin typeface="+mn-lt"/>
                <a:ea typeface="+mj-ea"/>
              </a:rPr>
              <a:t>第</a:t>
            </a:r>
            <a:r>
              <a:rPr lang="en-US" altLang="zh-TW" sz="1800" dirty="0" smtClean="0">
                <a:solidFill>
                  <a:schemeClr val="accent1">
                    <a:lumMod val="50000"/>
                  </a:schemeClr>
                </a:solidFill>
                <a:latin typeface="+mn-lt"/>
                <a:ea typeface="+mj-ea"/>
              </a:rPr>
              <a:t>83</a:t>
            </a:r>
            <a:r>
              <a:rPr lang="zh-TW" altLang="en-US" sz="1800" dirty="0" smtClean="0">
                <a:solidFill>
                  <a:schemeClr val="accent1">
                    <a:lumMod val="50000"/>
                  </a:schemeClr>
                </a:solidFill>
                <a:latin typeface="+mn-lt"/>
                <a:ea typeface="+mj-ea"/>
              </a:rPr>
              <a:t>條</a:t>
            </a:r>
            <a:r>
              <a:rPr lang="en-US" altLang="zh-TW" sz="1800" dirty="0" smtClean="0">
                <a:solidFill>
                  <a:schemeClr val="accent1">
                    <a:lumMod val="50000"/>
                  </a:schemeClr>
                </a:solidFill>
                <a:latin typeface="+mn-lt"/>
                <a:ea typeface="+mj-ea"/>
              </a:rPr>
              <a:t>)</a:t>
            </a:r>
            <a:endParaRPr lang="zh-TW" altLang="en-US" sz="1800" dirty="0" smtClean="0">
              <a:solidFill>
                <a:schemeClr val="accent1">
                  <a:lumMod val="50000"/>
                </a:schemeClr>
              </a:solidFill>
              <a:latin typeface="+mn-lt"/>
              <a:ea typeface="+mj-ea"/>
            </a:endParaRPr>
          </a:p>
        </p:txBody>
      </p:sp>
      <p:cxnSp>
        <p:nvCxnSpPr>
          <p:cNvPr id="23" name="AutoShape 2"/>
          <p:cNvCxnSpPr>
            <a:cxnSpLocks noChangeShapeType="1"/>
          </p:cNvCxnSpPr>
          <p:nvPr/>
        </p:nvCxnSpPr>
        <p:spPr bwMode="auto">
          <a:xfrm>
            <a:off x="4500562" y="4357694"/>
            <a:ext cx="0" cy="204788"/>
          </a:xfrm>
          <a:prstGeom prst="straightConnector1">
            <a:avLst/>
          </a:prstGeom>
          <a:noFill/>
          <a:ln w="9525">
            <a:solidFill>
              <a:srgbClr val="000000"/>
            </a:solidFill>
            <a:round/>
            <a:headEnd/>
            <a:tailEnd type="triangle" w="med" len="med"/>
          </a:ln>
        </p:spPr>
      </p:cxnSp>
      <p:sp>
        <p:nvSpPr>
          <p:cNvPr id="24" name="橢圓 23"/>
          <p:cNvSpPr/>
          <p:nvPr/>
        </p:nvSpPr>
        <p:spPr bwMode="auto">
          <a:xfrm>
            <a:off x="3071802" y="4572008"/>
            <a:ext cx="3000396" cy="500066"/>
          </a:xfrm>
          <a:prstGeom prst="ellipse">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TW" altLang="en-US" sz="1800" dirty="0" smtClean="0">
                <a:solidFill>
                  <a:schemeClr val="accent1">
                    <a:lumMod val="50000"/>
                  </a:schemeClr>
                </a:solidFill>
                <a:latin typeface="+mn-lt"/>
                <a:ea typeface="+mj-ea"/>
              </a:rPr>
              <a:t>依本法第</a:t>
            </a:r>
            <a:r>
              <a:rPr lang="en-US" altLang="zh-TW" sz="1800" dirty="0" smtClean="0">
                <a:solidFill>
                  <a:schemeClr val="accent1">
                    <a:lumMod val="50000"/>
                  </a:schemeClr>
                </a:solidFill>
                <a:latin typeface="+mn-lt"/>
                <a:ea typeface="+mj-ea"/>
              </a:rPr>
              <a:t>48</a:t>
            </a:r>
            <a:r>
              <a:rPr lang="zh-TW" altLang="en-US" sz="1800" dirty="0" smtClean="0">
                <a:solidFill>
                  <a:schemeClr val="accent1">
                    <a:lumMod val="50000"/>
                  </a:schemeClr>
                </a:solidFill>
                <a:latin typeface="+mn-lt"/>
                <a:ea typeface="+mj-ea"/>
              </a:rPr>
              <a:t>條指定頻率</a:t>
            </a:r>
          </a:p>
        </p:txBody>
      </p:sp>
      <p:sp>
        <p:nvSpPr>
          <p:cNvPr id="25" name="文字方塊 24"/>
          <p:cNvSpPr txBox="1"/>
          <p:nvPr/>
        </p:nvSpPr>
        <p:spPr>
          <a:xfrm>
            <a:off x="4786314" y="4214818"/>
            <a:ext cx="441146" cy="400110"/>
          </a:xfrm>
          <a:prstGeom prst="rect">
            <a:avLst/>
          </a:prstGeom>
          <a:noFill/>
        </p:spPr>
        <p:txBody>
          <a:bodyPr wrap="none" rtlCol="0">
            <a:spAutoFit/>
          </a:bodyPr>
          <a:lstStyle/>
          <a:p>
            <a:r>
              <a:rPr lang="zh-TW" altLang="en-US" dirty="0" smtClean="0">
                <a:solidFill>
                  <a:srgbClr val="000099"/>
                </a:solidFill>
                <a:latin typeface="+mn-lt"/>
                <a:ea typeface="+mj-ea"/>
              </a:rPr>
              <a:t>是</a:t>
            </a:r>
            <a:endParaRPr lang="zh-TW" altLang="en-US" dirty="0">
              <a:solidFill>
                <a:srgbClr val="000099"/>
              </a:solidFill>
              <a:latin typeface="+mn-lt"/>
              <a:ea typeface="+mj-ea"/>
            </a:endParaRPr>
          </a:p>
        </p:txBody>
      </p:sp>
      <p:cxnSp>
        <p:nvCxnSpPr>
          <p:cNvPr id="1028" name="AutoShape 4"/>
          <p:cNvCxnSpPr>
            <a:cxnSpLocks noChangeShapeType="1"/>
            <a:endCxn id="53" idx="2"/>
          </p:cNvCxnSpPr>
          <p:nvPr/>
        </p:nvCxnSpPr>
        <p:spPr bwMode="auto">
          <a:xfrm>
            <a:off x="6643702" y="3929066"/>
            <a:ext cx="428628" cy="392909"/>
          </a:xfrm>
          <a:prstGeom prst="straightConnector1">
            <a:avLst/>
          </a:prstGeom>
          <a:noFill/>
          <a:ln w="9525">
            <a:solidFill>
              <a:srgbClr val="000000"/>
            </a:solidFill>
            <a:round/>
            <a:headEnd/>
            <a:tailEnd type="triangle" w="med" len="med"/>
          </a:ln>
        </p:spPr>
      </p:cxnSp>
      <p:cxnSp>
        <p:nvCxnSpPr>
          <p:cNvPr id="1029" name="AutoShape 5"/>
          <p:cNvCxnSpPr>
            <a:cxnSpLocks noChangeShapeType="1"/>
          </p:cNvCxnSpPr>
          <p:nvPr/>
        </p:nvCxnSpPr>
        <p:spPr bwMode="auto">
          <a:xfrm rot="5400000">
            <a:off x="7643834" y="3357562"/>
            <a:ext cx="285752" cy="1588"/>
          </a:xfrm>
          <a:prstGeom prst="straightConnector1">
            <a:avLst/>
          </a:prstGeom>
          <a:noFill/>
          <a:ln w="9525">
            <a:solidFill>
              <a:srgbClr val="000000"/>
            </a:solidFill>
            <a:round/>
            <a:headEnd/>
            <a:tailEnd type="triangle" w="med" len="med"/>
          </a:ln>
        </p:spPr>
      </p:cxnSp>
      <p:sp>
        <p:nvSpPr>
          <p:cNvPr id="44" name="文字方塊 43"/>
          <p:cNvSpPr txBox="1"/>
          <p:nvPr/>
        </p:nvSpPr>
        <p:spPr>
          <a:xfrm>
            <a:off x="5857884" y="1500174"/>
            <a:ext cx="357190" cy="400110"/>
          </a:xfrm>
          <a:prstGeom prst="rect">
            <a:avLst/>
          </a:prstGeom>
          <a:noFill/>
        </p:spPr>
        <p:txBody>
          <a:bodyPr wrap="square" rtlCol="0">
            <a:spAutoFit/>
          </a:bodyPr>
          <a:lstStyle/>
          <a:p>
            <a:r>
              <a:rPr lang="zh-TW" altLang="en-US" dirty="0" smtClean="0">
                <a:solidFill>
                  <a:schemeClr val="accent1">
                    <a:lumMod val="50000"/>
                  </a:schemeClr>
                </a:solidFill>
                <a:latin typeface="+mn-lt"/>
                <a:ea typeface="+mj-ea"/>
              </a:rPr>
              <a:t>否</a:t>
            </a:r>
            <a:endParaRPr lang="zh-TW" altLang="en-US" dirty="0">
              <a:solidFill>
                <a:schemeClr val="accent1">
                  <a:lumMod val="50000"/>
                </a:schemeClr>
              </a:solidFill>
              <a:latin typeface="+mn-lt"/>
              <a:ea typeface="+mj-ea"/>
            </a:endParaRPr>
          </a:p>
        </p:txBody>
      </p:sp>
      <p:sp>
        <p:nvSpPr>
          <p:cNvPr id="45" name="文字方塊 44"/>
          <p:cNvSpPr txBox="1"/>
          <p:nvPr/>
        </p:nvSpPr>
        <p:spPr>
          <a:xfrm>
            <a:off x="7929586" y="3143248"/>
            <a:ext cx="441146" cy="400110"/>
          </a:xfrm>
          <a:prstGeom prst="rect">
            <a:avLst/>
          </a:prstGeom>
          <a:noFill/>
        </p:spPr>
        <p:txBody>
          <a:bodyPr wrap="none" rtlCol="0">
            <a:spAutoFit/>
          </a:bodyPr>
          <a:lstStyle/>
          <a:p>
            <a:r>
              <a:rPr lang="zh-TW" altLang="en-US" dirty="0" smtClean="0">
                <a:solidFill>
                  <a:srgbClr val="000099"/>
                </a:solidFill>
                <a:latin typeface="+mn-lt"/>
                <a:ea typeface="+mj-ea"/>
              </a:rPr>
              <a:t>否</a:t>
            </a:r>
            <a:endParaRPr lang="zh-TW" altLang="en-US" dirty="0">
              <a:solidFill>
                <a:srgbClr val="000099"/>
              </a:solidFill>
              <a:latin typeface="+mn-lt"/>
              <a:ea typeface="+mj-ea"/>
            </a:endParaRPr>
          </a:p>
        </p:txBody>
      </p:sp>
      <p:sp>
        <p:nvSpPr>
          <p:cNvPr id="48" name="矩形 47"/>
          <p:cNvSpPr/>
          <p:nvPr/>
        </p:nvSpPr>
        <p:spPr bwMode="auto">
          <a:xfrm>
            <a:off x="0" y="2071678"/>
            <a:ext cx="2285984" cy="2571768"/>
          </a:xfrm>
          <a:prstGeom prst="rect">
            <a:avLst/>
          </a:prstGeom>
          <a:gradFill flip="none" rotWithShape="1">
            <a:gsLst>
              <a:gs pos="0">
                <a:srgbClr val="E7FFE7"/>
              </a:gs>
              <a:gs pos="50000">
                <a:srgbClr val="EDF7ED"/>
              </a:gs>
              <a:gs pos="100000">
                <a:schemeClr val="bg1"/>
              </a:gs>
            </a:gsLst>
            <a:lin ang="16200000" scaled="1"/>
            <a:tileRect/>
          </a:grad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bodyPr>
          <a:lstStyle/>
          <a:p>
            <a:r>
              <a:rPr lang="zh-TW" altLang="en-US" b="0" dirty="0" smtClean="0">
                <a:ea typeface="+mj-ea"/>
              </a:rPr>
              <a:t>應檢具文件：</a:t>
            </a:r>
          </a:p>
          <a:p>
            <a:pPr lvl="0"/>
            <a:r>
              <a:rPr lang="en-US" altLang="zh-TW" b="0" dirty="0" smtClean="0">
                <a:ea typeface="+mj-ea"/>
              </a:rPr>
              <a:t>1. </a:t>
            </a:r>
            <a:r>
              <a:rPr lang="zh-TW" altLang="en-US" b="0" dirty="0" smtClean="0">
                <a:ea typeface="+mj-ea"/>
              </a:rPr>
              <a:t>事業計畫書或事</a:t>
            </a:r>
            <a:endParaRPr lang="en-US" altLang="zh-TW" b="0" dirty="0" smtClean="0">
              <a:ea typeface="+mj-ea"/>
            </a:endParaRPr>
          </a:p>
          <a:p>
            <a:pPr lvl="0"/>
            <a:r>
              <a:rPr lang="zh-TW" altLang="en-US" b="0" dirty="0" smtClean="0">
                <a:ea typeface="+mj-ea"/>
              </a:rPr>
              <a:t>    業計畫書變更說</a:t>
            </a:r>
            <a:r>
              <a:rPr lang="en-US" altLang="zh-TW" b="0" dirty="0" smtClean="0">
                <a:ea typeface="+mj-ea"/>
              </a:rPr>
              <a:t/>
            </a:r>
            <a:br>
              <a:rPr lang="en-US" altLang="zh-TW" b="0" dirty="0" smtClean="0">
                <a:ea typeface="+mj-ea"/>
              </a:rPr>
            </a:br>
            <a:r>
              <a:rPr lang="en-US" altLang="zh-TW" b="0" dirty="0" smtClean="0">
                <a:ea typeface="+mj-ea"/>
              </a:rPr>
              <a:t>    </a:t>
            </a:r>
            <a:r>
              <a:rPr lang="zh-TW" altLang="en-US" b="0" dirty="0" smtClean="0">
                <a:ea typeface="+mj-ea"/>
              </a:rPr>
              <a:t>明及相關文件。</a:t>
            </a:r>
          </a:p>
          <a:p>
            <a:pPr lvl="0"/>
            <a:r>
              <a:rPr lang="en-US" altLang="zh-TW" b="0" dirty="0" smtClean="0">
                <a:ea typeface="+mj-ea"/>
              </a:rPr>
              <a:t>2. </a:t>
            </a:r>
            <a:r>
              <a:rPr lang="zh-TW" altLang="en-US" b="0" dirty="0" smtClean="0">
                <a:ea typeface="+mj-ea"/>
              </a:rPr>
              <a:t>頻率使用權轉讓</a:t>
            </a:r>
            <a:r>
              <a:rPr lang="en-US" altLang="zh-TW" b="0" dirty="0" smtClean="0">
                <a:ea typeface="+mj-ea"/>
              </a:rPr>
              <a:t/>
            </a:r>
            <a:br>
              <a:rPr lang="en-US" altLang="zh-TW" b="0" dirty="0" smtClean="0">
                <a:ea typeface="+mj-ea"/>
              </a:rPr>
            </a:br>
            <a:r>
              <a:rPr lang="en-US" altLang="zh-TW" b="0" dirty="0" smtClean="0">
                <a:ea typeface="+mj-ea"/>
              </a:rPr>
              <a:t>    </a:t>
            </a:r>
            <a:r>
              <a:rPr lang="zh-TW" altLang="en-US" b="0" dirty="0" smtClean="0">
                <a:ea typeface="+mj-ea"/>
              </a:rPr>
              <a:t>協議書影本。</a:t>
            </a:r>
          </a:p>
          <a:p>
            <a:pPr lvl="0"/>
            <a:r>
              <a:rPr lang="en-US" altLang="zh-TW" b="0" dirty="0" smtClean="0">
                <a:ea typeface="+mj-ea"/>
              </a:rPr>
              <a:t>3. </a:t>
            </a:r>
            <a:r>
              <a:rPr lang="zh-TW" altLang="en-US" b="0" dirty="0" smtClean="0">
                <a:ea typeface="+mj-ea"/>
              </a:rPr>
              <a:t>頻率指配申請表。</a:t>
            </a:r>
            <a:endParaRPr lang="zh-TW" altLang="en-US" b="0" dirty="0">
              <a:ea typeface="+mj-ea"/>
            </a:endParaRPr>
          </a:p>
        </p:txBody>
      </p:sp>
      <p:sp>
        <p:nvSpPr>
          <p:cNvPr id="31" name="菱形 30"/>
          <p:cNvSpPr/>
          <p:nvPr/>
        </p:nvSpPr>
        <p:spPr bwMode="auto">
          <a:xfrm>
            <a:off x="3000364" y="2571744"/>
            <a:ext cx="3071834" cy="642942"/>
          </a:xfrm>
          <a:prstGeom prst="diamond">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TW" altLang="en-US" sz="1800" dirty="0" smtClean="0">
                <a:solidFill>
                  <a:schemeClr val="accent1">
                    <a:lumMod val="50000"/>
                  </a:schemeClr>
                </a:solidFill>
                <a:latin typeface="+mn-lt"/>
                <a:ea typeface="+mj-ea"/>
              </a:rPr>
              <a:t>申請文件完備無誤</a:t>
            </a:r>
            <a:r>
              <a:rPr lang="en-US" altLang="zh-TW" sz="1800" dirty="0" smtClean="0">
                <a:solidFill>
                  <a:schemeClr val="accent1">
                    <a:lumMod val="50000"/>
                  </a:schemeClr>
                </a:solidFill>
                <a:latin typeface="+mn-lt"/>
                <a:ea typeface="+mj-ea"/>
              </a:rPr>
              <a:t>?</a:t>
            </a:r>
          </a:p>
        </p:txBody>
      </p:sp>
      <p:sp>
        <p:nvSpPr>
          <p:cNvPr id="33" name="文字方塊 32"/>
          <p:cNvSpPr txBox="1"/>
          <p:nvPr/>
        </p:nvSpPr>
        <p:spPr>
          <a:xfrm>
            <a:off x="3714744" y="2285992"/>
            <a:ext cx="441146" cy="400110"/>
          </a:xfrm>
          <a:prstGeom prst="rect">
            <a:avLst/>
          </a:prstGeom>
          <a:noFill/>
        </p:spPr>
        <p:txBody>
          <a:bodyPr wrap="none" rtlCol="0">
            <a:spAutoFit/>
          </a:bodyPr>
          <a:lstStyle/>
          <a:p>
            <a:r>
              <a:rPr lang="zh-TW" altLang="en-US" dirty="0" smtClean="0">
                <a:solidFill>
                  <a:srgbClr val="000099"/>
                </a:solidFill>
                <a:latin typeface="+mn-lt"/>
                <a:ea typeface="+mj-ea"/>
              </a:rPr>
              <a:t>是</a:t>
            </a:r>
            <a:endParaRPr lang="zh-TW" altLang="en-US" dirty="0">
              <a:solidFill>
                <a:srgbClr val="000099"/>
              </a:solidFill>
              <a:latin typeface="+mn-lt"/>
              <a:ea typeface="+mj-ea"/>
            </a:endParaRPr>
          </a:p>
        </p:txBody>
      </p:sp>
      <p:grpSp>
        <p:nvGrpSpPr>
          <p:cNvPr id="3" name="群組 55"/>
          <p:cNvGrpSpPr/>
          <p:nvPr/>
        </p:nvGrpSpPr>
        <p:grpSpPr>
          <a:xfrm flipV="1">
            <a:off x="4500562" y="2428868"/>
            <a:ext cx="3214710" cy="71438"/>
            <a:chOff x="4572002" y="2215348"/>
            <a:chExt cx="2858312" cy="142876"/>
          </a:xfrm>
        </p:grpSpPr>
        <p:cxnSp>
          <p:nvCxnSpPr>
            <p:cNvPr id="50" name="直線單箭頭接點 49"/>
            <p:cNvCxnSpPr/>
            <p:nvPr/>
          </p:nvCxnSpPr>
          <p:spPr bwMode="auto">
            <a:xfrm rot="10800000" flipV="1">
              <a:off x="4572002" y="2357429"/>
              <a:ext cx="2857519" cy="1"/>
            </a:xfrm>
            <a:prstGeom prst="straightConnector1">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arrow"/>
            </a:ln>
            <a:effectLst/>
          </p:spPr>
        </p:cxnSp>
        <p:cxnSp>
          <p:nvCxnSpPr>
            <p:cNvPr id="55" name="直線接點 54"/>
            <p:cNvCxnSpPr/>
            <p:nvPr/>
          </p:nvCxnSpPr>
          <p:spPr bwMode="auto">
            <a:xfrm rot="5400000" flipH="1" flipV="1">
              <a:off x="7358082" y="2285992"/>
              <a:ext cx="142876" cy="1588"/>
            </a:xfrm>
            <a:prstGeom prst="line">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cxnSp>
      </p:grpSp>
      <p:sp>
        <p:nvSpPr>
          <p:cNvPr id="63" name="文字方塊 62"/>
          <p:cNvSpPr txBox="1"/>
          <p:nvPr/>
        </p:nvSpPr>
        <p:spPr>
          <a:xfrm>
            <a:off x="4786314" y="3143248"/>
            <a:ext cx="428628" cy="400110"/>
          </a:xfrm>
          <a:prstGeom prst="rect">
            <a:avLst/>
          </a:prstGeom>
          <a:noFill/>
        </p:spPr>
        <p:txBody>
          <a:bodyPr wrap="square" rtlCol="0">
            <a:spAutoFit/>
          </a:bodyPr>
          <a:lstStyle/>
          <a:p>
            <a:r>
              <a:rPr lang="zh-TW" altLang="en-US" dirty="0" smtClean="0">
                <a:solidFill>
                  <a:srgbClr val="000099"/>
                </a:solidFill>
                <a:latin typeface="+mn-lt"/>
                <a:ea typeface="+mj-ea"/>
              </a:rPr>
              <a:t>是</a:t>
            </a:r>
            <a:endParaRPr lang="zh-TW" altLang="en-US" dirty="0">
              <a:solidFill>
                <a:srgbClr val="000099"/>
              </a:solidFill>
              <a:latin typeface="+mn-lt"/>
              <a:ea typeface="+mj-ea"/>
            </a:endParaRPr>
          </a:p>
        </p:txBody>
      </p:sp>
      <p:sp>
        <p:nvSpPr>
          <p:cNvPr id="42" name="菱形 41"/>
          <p:cNvSpPr/>
          <p:nvPr/>
        </p:nvSpPr>
        <p:spPr bwMode="auto">
          <a:xfrm>
            <a:off x="7072330" y="2500306"/>
            <a:ext cx="1357322" cy="714380"/>
          </a:xfrm>
          <a:prstGeom prst="diamond">
            <a:avLst/>
          </a:prstGeom>
          <a:gradFill flip="none" rotWithShape="1">
            <a:gsLst>
              <a:gs pos="0">
                <a:schemeClr val="accent6">
                  <a:lumMod val="40000"/>
                  <a:lumOff val="60000"/>
                </a:schemeClr>
              </a:gs>
              <a:gs pos="61000">
                <a:srgbClr val="FFFDFB"/>
              </a:gs>
              <a:gs pos="61000">
                <a:srgbClr val="FFFDFB"/>
              </a:gs>
              <a:gs pos="100000">
                <a:schemeClr val="accent6">
                  <a:lumMod val="20000"/>
                  <a:lumOff val="80000"/>
                </a:schemeClr>
              </a:gs>
              <a:gs pos="100000">
                <a:schemeClr val="accent6">
                  <a:lumMod val="40000"/>
                  <a:lumOff val="60000"/>
                </a:schemeClr>
              </a:gs>
            </a:gsLst>
            <a:lin ang="5400000" scaled="1"/>
            <a:tileRect/>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zh-TW" altLang="en-US" sz="1800" b="1" i="0" u="none" strike="noStrike" cap="none" normalizeH="0" baseline="0" dirty="0" smtClean="0">
                <a:ln>
                  <a:noFill/>
                </a:ln>
                <a:solidFill>
                  <a:srgbClr val="7030A0"/>
                </a:solidFill>
                <a:effectLst/>
                <a:latin typeface="+mn-lt"/>
                <a:ea typeface="+mj-ea"/>
              </a:rPr>
              <a:t>補正？</a:t>
            </a:r>
          </a:p>
        </p:txBody>
      </p:sp>
      <p:sp>
        <p:nvSpPr>
          <p:cNvPr id="47" name="文字方塊 46"/>
          <p:cNvSpPr txBox="1"/>
          <p:nvPr/>
        </p:nvSpPr>
        <p:spPr>
          <a:xfrm>
            <a:off x="7858148" y="2214554"/>
            <a:ext cx="428628" cy="400110"/>
          </a:xfrm>
          <a:prstGeom prst="rect">
            <a:avLst/>
          </a:prstGeom>
          <a:noFill/>
        </p:spPr>
        <p:txBody>
          <a:bodyPr wrap="square" rtlCol="0">
            <a:spAutoFit/>
          </a:bodyPr>
          <a:lstStyle/>
          <a:p>
            <a:r>
              <a:rPr lang="zh-TW" altLang="en-US" dirty="0" smtClean="0">
                <a:solidFill>
                  <a:srgbClr val="000099"/>
                </a:solidFill>
                <a:latin typeface="+mn-lt"/>
                <a:ea typeface="+mj-ea"/>
              </a:rPr>
              <a:t>是</a:t>
            </a:r>
            <a:endParaRPr lang="zh-TW" altLang="en-US" dirty="0">
              <a:solidFill>
                <a:srgbClr val="000099"/>
              </a:solidFill>
              <a:latin typeface="+mn-lt"/>
              <a:ea typeface="+mj-ea"/>
            </a:endParaRPr>
          </a:p>
        </p:txBody>
      </p:sp>
      <p:sp>
        <p:nvSpPr>
          <p:cNvPr id="49" name="橢圓 48"/>
          <p:cNvSpPr/>
          <p:nvPr/>
        </p:nvSpPr>
        <p:spPr bwMode="auto">
          <a:xfrm>
            <a:off x="7072330" y="3500438"/>
            <a:ext cx="1428760" cy="500066"/>
          </a:xfrm>
          <a:prstGeom prst="ellipse">
            <a:avLst/>
          </a:prstGeom>
          <a:gradFill flip="none" rotWithShape="1">
            <a:gsLst>
              <a:gs pos="0">
                <a:schemeClr val="accent3">
                  <a:lumMod val="40000"/>
                  <a:lumOff val="60000"/>
                </a:schemeClr>
              </a:gs>
              <a:gs pos="50000">
                <a:schemeClr val="accent3">
                  <a:lumMod val="20000"/>
                  <a:lumOff val="80000"/>
                </a:schemeClr>
              </a:gs>
              <a:gs pos="100000">
                <a:schemeClr val="bg1"/>
              </a:gs>
            </a:gsLst>
            <a:lin ang="16200000" scaled="1"/>
            <a:tileRect/>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zh-TW" altLang="en-US" sz="1800" dirty="0" smtClean="0">
                <a:solidFill>
                  <a:srgbClr val="7030A0"/>
                </a:solidFill>
                <a:latin typeface="+mn-lt"/>
                <a:ea typeface="+mj-ea"/>
              </a:rPr>
              <a:t>不予受理</a:t>
            </a:r>
          </a:p>
        </p:txBody>
      </p:sp>
      <p:sp>
        <p:nvSpPr>
          <p:cNvPr id="53" name="橢圓 52"/>
          <p:cNvSpPr/>
          <p:nvPr/>
        </p:nvSpPr>
        <p:spPr bwMode="auto">
          <a:xfrm>
            <a:off x="7072330" y="4071942"/>
            <a:ext cx="1428760" cy="500066"/>
          </a:xfrm>
          <a:prstGeom prst="ellipse">
            <a:avLst/>
          </a:prstGeom>
          <a:gradFill flip="none" rotWithShape="1">
            <a:gsLst>
              <a:gs pos="0">
                <a:schemeClr val="accent3">
                  <a:lumMod val="40000"/>
                  <a:lumOff val="60000"/>
                </a:schemeClr>
              </a:gs>
              <a:gs pos="50000">
                <a:schemeClr val="accent3">
                  <a:lumMod val="20000"/>
                  <a:lumOff val="80000"/>
                </a:schemeClr>
              </a:gs>
              <a:gs pos="100000">
                <a:schemeClr val="bg1"/>
              </a:gs>
            </a:gsLst>
            <a:lin ang="16200000" scaled="1"/>
            <a:tileRect/>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zh-TW" altLang="en-US" sz="1800" dirty="0" smtClean="0">
                <a:solidFill>
                  <a:srgbClr val="7030A0"/>
                </a:solidFill>
                <a:latin typeface="+mn-lt"/>
                <a:ea typeface="+mj-ea"/>
              </a:rPr>
              <a:t>不予核准</a:t>
            </a:r>
          </a:p>
        </p:txBody>
      </p:sp>
      <p:sp>
        <p:nvSpPr>
          <p:cNvPr id="56" name="文字方塊 55"/>
          <p:cNvSpPr txBox="1"/>
          <p:nvPr/>
        </p:nvSpPr>
        <p:spPr>
          <a:xfrm>
            <a:off x="6715140" y="3786190"/>
            <a:ext cx="441146" cy="400110"/>
          </a:xfrm>
          <a:prstGeom prst="rect">
            <a:avLst/>
          </a:prstGeom>
          <a:noFill/>
        </p:spPr>
        <p:txBody>
          <a:bodyPr wrap="none" rtlCol="0">
            <a:spAutoFit/>
          </a:bodyPr>
          <a:lstStyle/>
          <a:p>
            <a:r>
              <a:rPr lang="zh-TW" altLang="en-US" dirty="0" smtClean="0">
                <a:solidFill>
                  <a:srgbClr val="000099"/>
                </a:solidFill>
                <a:latin typeface="+mn-lt"/>
                <a:ea typeface="+mj-ea"/>
              </a:rPr>
              <a:t>否</a:t>
            </a:r>
            <a:endParaRPr lang="zh-TW" altLang="en-US" dirty="0">
              <a:solidFill>
                <a:srgbClr val="000099"/>
              </a:solidFill>
              <a:latin typeface="+mn-lt"/>
              <a:ea typeface="+mj-ea"/>
            </a:endParaRPr>
          </a:p>
        </p:txBody>
      </p:sp>
      <p:sp>
        <p:nvSpPr>
          <p:cNvPr id="74" name="文字方塊 73"/>
          <p:cNvSpPr txBox="1"/>
          <p:nvPr/>
        </p:nvSpPr>
        <p:spPr>
          <a:xfrm>
            <a:off x="5786446" y="2500306"/>
            <a:ext cx="441146" cy="400110"/>
          </a:xfrm>
          <a:prstGeom prst="rect">
            <a:avLst/>
          </a:prstGeom>
          <a:noFill/>
        </p:spPr>
        <p:txBody>
          <a:bodyPr wrap="none" rtlCol="0">
            <a:spAutoFit/>
          </a:bodyPr>
          <a:lstStyle/>
          <a:p>
            <a:r>
              <a:rPr lang="zh-TW" altLang="en-US" dirty="0" smtClean="0">
                <a:solidFill>
                  <a:srgbClr val="000099"/>
                </a:solidFill>
                <a:latin typeface="+mn-lt"/>
                <a:ea typeface="+mj-ea"/>
              </a:rPr>
              <a:t>否</a:t>
            </a:r>
            <a:endParaRPr lang="zh-TW" altLang="en-US" dirty="0">
              <a:solidFill>
                <a:srgbClr val="000099"/>
              </a:solidFill>
              <a:latin typeface="+mn-lt"/>
              <a:ea typeface="+mj-ea"/>
            </a:endParaRPr>
          </a:p>
        </p:txBody>
      </p:sp>
      <p:sp>
        <p:nvSpPr>
          <p:cNvPr id="75" name="矩形 74"/>
          <p:cNvSpPr/>
          <p:nvPr/>
        </p:nvSpPr>
        <p:spPr bwMode="auto">
          <a:xfrm>
            <a:off x="0" y="5072074"/>
            <a:ext cx="9144000" cy="1785926"/>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none" lIns="91440" tIns="45720" rIns="91440" bIns="45720" numCol="1" rtlCol="0" anchor="ctr" anchorCtr="0" compatLnSpc="1">
            <a:prstTxWarp prst="textNoShape">
              <a:avLst/>
            </a:prstTxWarp>
          </a:bodyPr>
          <a:lstStyle/>
          <a:p>
            <a:r>
              <a:rPr lang="zh-TW" altLang="en-US" sz="1500" b="0" dirty="0" smtClean="0">
                <a:ea typeface="+mj-ea"/>
              </a:rPr>
              <a:t>第</a:t>
            </a:r>
            <a:r>
              <a:rPr lang="en-US" sz="1500" b="0" dirty="0" smtClean="0">
                <a:ea typeface="+mj-ea"/>
              </a:rPr>
              <a:t>83</a:t>
            </a:r>
            <a:r>
              <a:rPr lang="zh-TW" altLang="en-US" sz="1500" b="0" dirty="0" smtClean="0">
                <a:ea typeface="+mj-ea"/>
              </a:rPr>
              <a:t>條不予核准之情形：</a:t>
            </a:r>
          </a:p>
          <a:p>
            <a:pPr lvl="0"/>
            <a:r>
              <a:rPr lang="en-US" altLang="zh-TW" sz="1500" b="0" dirty="0" smtClean="0">
                <a:ea typeface="+mj-ea"/>
              </a:rPr>
              <a:t>1. </a:t>
            </a:r>
            <a:r>
              <a:rPr lang="zh-TW" altLang="en-US" sz="1500" b="0" dirty="0" smtClean="0">
                <a:ea typeface="+mj-ea"/>
              </a:rPr>
              <a:t>轉讓之頻寬非為上下行各</a:t>
            </a:r>
            <a:r>
              <a:rPr lang="en-US" sz="1500" b="0" dirty="0" smtClean="0">
                <a:ea typeface="+mj-ea"/>
              </a:rPr>
              <a:t>5MHz</a:t>
            </a:r>
            <a:r>
              <a:rPr lang="zh-TW" altLang="en-US" sz="1500" b="0" dirty="0" smtClean="0">
                <a:ea typeface="+mj-ea"/>
              </a:rPr>
              <a:t>之整數倍數。</a:t>
            </a:r>
          </a:p>
          <a:p>
            <a:pPr lvl="0"/>
            <a:r>
              <a:rPr lang="en-US" altLang="zh-TW" sz="1500" b="0" dirty="0" smtClean="0">
                <a:ea typeface="+mj-ea"/>
              </a:rPr>
              <a:t>2. </a:t>
            </a:r>
            <a:r>
              <a:rPr lang="zh-TW" altLang="en-US" sz="1500" b="0" dirty="0" smtClean="0">
                <a:ea typeface="+mj-ea"/>
              </a:rPr>
              <a:t>轉讓之頻寬於單一區塊頻段非為</a:t>
            </a:r>
            <a:r>
              <a:rPr lang="en-US" sz="1500" b="0" dirty="0" smtClean="0">
                <a:ea typeface="+mj-ea"/>
              </a:rPr>
              <a:t>5MHz</a:t>
            </a:r>
            <a:r>
              <a:rPr lang="zh-TW" altLang="en-US" sz="1500" b="0" dirty="0" smtClean="0">
                <a:ea typeface="+mj-ea"/>
              </a:rPr>
              <a:t>之整數倍數，或於配對區塊頻段非為配對各</a:t>
            </a:r>
            <a:r>
              <a:rPr lang="en-US" sz="1500" b="0" dirty="0" smtClean="0">
                <a:ea typeface="+mj-ea"/>
              </a:rPr>
              <a:t>5MHz</a:t>
            </a:r>
            <a:r>
              <a:rPr lang="zh-TW" altLang="en-US" sz="1500" b="0" dirty="0" smtClean="0">
                <a:ea typeface="+mj-ea"/>
              </a:rPr>
              <a:t>之整數倍數。</a:t>
            </a:r>
          </a:p>
          <a:p>
            <a:pPr lvl="0"/>
            <a:r>
              <a:rPr lang="en-US" altLang="zh-TW" sz="1500" b="0" dirty="0" smtClean="0">
                <a:ea typeface="+mj-ea"/>
              </a:rPr>
              <a:t>3. </a:t>
            </a:r>
            <a:r>
              <a:rPr lang="zh-TW" altLang="en-US" sz="1500" b="0" dirty="0" smtClean="0">
                <a:ea typeface="+mj-ea"/>
              </a:rPr>
              <a:t>讓與方之剩餘頻寬低於上下行各</a:t>
            </a:r>
            <a:r>
              <a:rPr lang="en-US" sz="1500" b="0" dirty="0" smtClean="0">
                <a:ea typeface="+mj-ea"/>
              </a:rPr>
              <a:t>10MHz</a:t>
            </a:r>
            <a:r>
              <a:rPr lang="zh-TW" altLang="en-US" sz="1500" b="0" dirty="0" smtClean="0">
                <a:ea typeface="+mj-ea"/>
              </a:rPr>
              <a:t>，且於單一區塊頻段低於</a:t>
            </a:r>
            <a:r>
              <a:rPr lang="en-US" sz="1500" b="0" dirty="0" smtClean="0">
                <a:ea typeface="+mj-ea"/>
              </a:rPr>
              <a:t>10MHz</a:t>
            </a:r>
            <a:r>
              <a:rPr lang="zh-TW" altLang="en-US" sz="1500" b="0" dirty="0" smtClean="0">
                <a:ea typeface="+mj-ea"/>
              </a:rPr>
              <a:t>，且於配對區塊頻段低於配對</a:t>
            </a:r>
            <a:r>
              <a:rPr lang="en-US" altLang="zh-TW" sz="1500" b="0" dirty="0" smtClean="0">
                <a:ea typeface="+mj-ea"/>
              </a:rPr>
              <a:t/>
            </a:r>
            <a:br>
              <a:rPr lang="en-US" altLang="zh-TW" sz="1500" b="0" dirty="0" smtClean="0">
                <a:ea typeface="+mj-ea"/>
              </a:rPr>
            </a:br>
            <a:r>
              <a:rPr lang="en-US" altLang="zh-TW" sz="1500" b="0" dirty="0" smtClean="0">
                <a:ea typeface="+mj-ea"/>
              </a:rPr>
              <a:t>    </a:t>
            </a:r>
            <a:r>
              <a:rPr lang="zh-TW" altLang="en-US" sz="1500" b="0" dirty="0" smtClean="0">
                <a:ea typeface="+mj-ea"/>
              </a:rPr>
              <a:t>各</a:t>
            </a:r>
            <a:r>
              <a:rPr lang="en-US" sz="1500" b="0" dirty="0" smtClean="0">
                <a:ea typeface="+mj-ea"/>
              </a:rPr>
              <a:t>10MHz</a:t>
            </a:r>
            <a:r>
              <a:rPr lang="zh-TW" altLang="en-US" sz="1500" b="0" dirty="0" smtClean="0">
                <a:ea typeface="+mj-ea"/>
              </a:rPr>
              <a:t>。</a:t>
            </a:r>
          </a:p>
          <a:p>
            <a:pPr lvl="0"/>
            <a:r>
              <a:rPr lang="en-US" altLang="zh-TW" sz="1500" b="0" dirty="0" smtClean="0">
                <a:ea typeface="+mj-ea"/>
              </a:rPr>
              <a:t>4. </a:t>
            </a:r>
            <a:r>
              <a:rPr lang="zh-TW" altLang="en-US" sz="1500" b="0" dirty="0" smtClean="0">
                <a:ea typeface="+mj-ea"/>
              </a:rPr>
              <a:t>受讓方受讓後之總頻寬逾行動寬頻業務總頻寬之三分之一。</a:t>
            </a:r>
          </a:p>
          <a:p>
            <a:pPr lvl="0"/>
            <a:r>
              <a:rPr lang="en-US" altLang="zh-TW" sz="1500" b="0" dirty="0" smtClean="0">
                <a:ea typeface="+mj-ea"/>
              </a:rPr>
              <a:t>5. </a:t>
            </a:r>
            <a:r>
              <a:rPr lang="zh-TW" altLang="en-US" sz="1500" b="0" dirty="0" smtClean="0">
                <a:ea typeface="+mj-ea"/>
              </a:rPr>
              <a:t>受讓方受讓後之</a:t>
            </a:r>
            <a:r>
              <a:rPr lang="en-US" sz="1500" b="0" dirty="0" smtClean="0">
                <a:ea typeface="+mj-ea"/>
              </a:rPr>
              <a:t>1GHz</a:t>
            </a:r>
            <a:r>
              <a:rPr lang="zh-TW" altLang="en-US" sz="1500" b="0" dirty="0" smtClean="0">
                <a:ea typeface="+mj-ea"/>
              </a:rPr>
              <a:t>以下總頻寬逾行動寬頻業務</a:t>
            </a:r>
            <a:r>
              <a:rPr lang="en-US" sz="1500" b="0" dirty="0" smtClean="0">
                <a:ea typeface="+mj-ea"/>
              </a:rPr>
              <a:t>1GHz</a:t>
            </a:r>
            <a:r>
              <a:rPr lang="zh-TW" altLang="en-US" sz="1500" b="0" dirty="0" smtClean="0">
                <a:ea typeface="+mj-ea"/>
              </a:rPr>
              <a:t>以下頻段總頻寬之三分之一。</a:t>
            </a:r>
          </a:p>
          <a:p>
            <a:r>
              <a:rPr lang="en-US" altLang="zh-TW" sz="1500" b="0" dirty="0" smtClean="0">
                <a:ea typeface="+mj-ea"/>
              </a:rPr>
              <a:t>※</a:t>
            </a:r>
            <a:r>
              <a:rPr lang="zh-TW" altLang="en-US" sz="1500" b="0" dirty="0" smtClean="0">
                <a:ea typeface="+mj-ea"/>
              </a:rPr>
              <a:t>經營者如有特殊情形，經主管機關核准，得不受前項第</a:t>
            </a:r>
            <a:r>
              <a:rPr lang="en-US" sz="1500" b="0" dirty="0" smtClean="0">
                <a:ea typeface="+mj-ea"/>
              </a:rPr>
              <a:t>4</a:t>
            </a:r>
            <a:r>
              <a:rPr lang="zh-TW" altLang="en-US" sz="1500" b="0" dirty="0" smtClean="0">
                <a:ea typeface="+mj-ea"/>
              </a:rPr>
              <a:t>款或第</a:t>
            </a:r>
            <a:r>
              <a:rPr lang="en-US" sz="1500" b="0" dirty="0" smtClean="0">
                <a:ea typeface="+mj-ea"/>
              </a:rPr>
              <a:t>5</a:t>
            </a:r>
            <a:r>
              <a:rPr lang="zh-TW" altLang="en-US" sz="1500" b="0" dirty="0" smtClean="0">
                <a:ea typeface="+mj-ea"/>
              </a:rPr>
              <a:t>款規定之限制。</a:t>
            </a:r>
            <a:endParaRPr kumimoji="1" lang="zh-TW" altLang="en-US" sz="1500" b="0" i="0" u="none" strike="noStrike" cap="none" normalizeH="0" baseline="0" dirty="0" smtClean="0">
              <a:ln>
                <a:noFill/>
              </a:ln>
              <a:solidFill>
                <a:srgbClr val="FF0000"/>
              </a:solidFill>
              <a:effectLst/>
              <a:ea typeface="+mj-ea"/>
            </a:endParaRPr>
          </a:p>
        </p:txBody>
      </p:sp>
      <p:cxnSp>
        <p:nvCxnSpPr>
          <p:cNvPr id="39" name="直線單箭頭接點 38"/>
          <p:cNvCxnSpPr/>
          <p:nvPr/>
        </p:nvCxnSpPr>
        <p:spPr bwMode="auto">
          <a:xfrm>
            <a:off x="6300192" y="1988840"/>
            <a:ext cx="360040" cy="0"/>
          </a:xfrm>
          <a:prstGeom prst="straightConnector1">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arrow"/>
          </a:ln>
          <a:effectLst/>
        </p:spPr>
      </p:cxnSp>
      <p:sp>
        <p:nvSpPr>
          <p:cNvPr id="40" name="橢圓 39"/>
          <p:cNvSpPr/>
          <p:nvPr/>
        </p:nvSpPr>
        <p:spPr bwMode="auto">
          <a:xfrm>
            <a:off x="6660232" y="1700808"/>
            <a:ext cx="1428760" cy="500066"/>
          </a:xfrm>
          <a:prstGeom prst="ellipse">
            <a:avLst/>
          </a:prstGeom>
          <a:gradFill flip="none" rotWithShape="1">
            <a:gsLst>
              <a:gs pos="0">
                <a:schemeClr val="accent3">
                  <a:lumMod val="40000"/>
                  <a:lumOff val="60000"/>
                </a:schemeClr>
              </a:gs>
              <a:gs pos="50000">
                <a:schemeClr val="accent3">
                  <a:lumMod val="20000"/>
                  <a:lumOff val="80000"/>
                </a:schemeClr>
              </a:gs>
              <a:gs pos="100000">
                <a:schemeClr val="bg1"/>
              </a:gs>
            </a:gsLst>
            <a:lin ang="16200000" scaled="1"/>
            <a:tileRect/>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zh-TW" altLang="en-US" sz="1800" dirty="0" smtClean="0">
                <a:solidFill>
                  <a:srgbClr val="7030A0"/>
                </a:solidFill>
                <a:latin typeface="+mn-lt"/>
                <a:ea typeface="+mj-ea"/>
              </a:rPr>
              <a:t>不予受理</a:t>
            </a:r>
          </a:p>
        </p:txBody>
      </p:sp>
      <p:sp>
        <p:nvSpPr>
          <p:cNvPr id="34" name="向左箭號 33"/>
          <p:cNvSpPr/>
          <p:nvPr/>
        </p:nvSpPr>
        <p:spPr bwMode="auto">
          <a:xfrm>
            <a:off x="8286776" y="1000108"/>
            <a:ext cx="571504" cy="500066"/>
          </a:xfrm>
          <a:prstGeom prst="leftArrow">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zh-TW" altLang="en-US" sz="1000" b="1" dirty="0">
                <a:solidFill>
                  <a:schemeClr val="tx1"/>
                </a:solidFill>
                <a:latin typeface="新細明體" pitchFamily="18" charset="-120"/>
                <a:ea typeface="新細明體" pitchFamily="18" charset="-120"/>
              </a:rPr>
              <a:t>調整</a:t>
            </a:r>
            <a:endParaRPr kumimoji="1" lang="zh-TW" altLang="en-US" sz="1000" b="1" i="0" u="none" strike="noStrike" cap="none" normalizeH="0" baseline="0" dirty="0" smtClean="0">
              <a:ln>
                <a:noFill/>
              </a:ln>
              <a:solidFill>
                <a:schemeClr val="tx1"/>
              </a:solidFill>
              <a:effectLst/>
              <a:latin typeface="新細明體" pitchFamily="18" charset="-120"/>
              <a:ea typeface="新細明體" pitchFamily="18" charset="-120"/>
            </a:endParaRPr>
          </a:p>
        </p:txBody>
      </p:sp>
    </p:spTree>
  </p:cSld>
  <p:clrMapOvr>
    <a:masterClrMapping/>
  </p:clrMapOvr>
  <p:transition>
    <p:blinds/>
    <p:sndAc>
      <p:stSnd>
        <p:snd r:embed="rId2" name="CAMERA.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頻率使用權轉讓</a:t>
            </a:r>
            <a:r>
              <a:rPr lang="en-US" altLang="zh-TW" sz="2000" dirty="0" smtClean="0"/>
              <a:t>(</a:t>
            </a:r>
            <a:r>
              <a:rPr lang="zh-TW" altLang="en-US" sz="2000" dirty="0" smtClean="0"/>
              <a:t>第</a:t>
            </a:r>
            <a:r>
              <a:rPr lang="en-US" altLang="zh-TW" sz="2000" dirty="0" smtClean="0"/>
              <a:t>81</a:t>
            </a:r>
            <a:r>
              <a:rPr lang="zh-TW" altLang="en-US" sz="2000" dirty="0" smtClean="0"/>
              <a:t>條</a:t>
            </a:r>
            <a:r>
              <a:rPr lang="en-US" altLang="zh-TW" sz="2000" dirty="0" smtClean="0"/>
              <a:t>)</a:t>
            </a:r>
            <a:endParaRPr lang="zh-TW" altLang="en-US" dirty="0"/>
          </a:p>
        </p:txBody>
      </p:sp>
      <p:sp>
        <p:nvSpPr>
          <p:cNvPr id="5" name="文字方塊 4"/>
          <p:cNvSpPr txBox="1"/>
          <p:nvPr/>
        </p:nvSpPr>
        <p:spPr>
          <a:xfrm>
            <a:off x="857224" y="1285860"/>
            <a:ext cx="7286676" cy="4478149"/>
          </a:xfrm>
          <a:prstGeom prst="rect">
            <a:avLst/>
          </a:prstGeom>
          <a:noFill/>
        </p:spPr>
        <p:txBody>
          <a:bodyPr wrap="square" rtlCol="0">
            <a:spAutoFit/>
          </a:bodyPr>
          <a:lstStyle/>
          <a:p>
            <a:pPr marL="271463" lvl="1" indent="-271463">
              <a:spcBef>
                <a:spcPts val="600"/>
              </a:spcBef>
              <a:buClr>
                <a:srgbClr val="FF0000"/>
              </a:buClr>
              <a:buSzPct val="70000"/>
              <a:buFont typeface="Wingdings" pitchFamily="2" charset="2"/>
              <a:buChar char="u"/>
            </a:pPr>
            <a:r>
              <a:rPr lang="zh-TW" altLang="en-US" dirty="0" smtClean="0">
                <a:solidFill>
                  <a:srgbClr val="0000FF"/>
                </a:solidFill>
                <a:latin typeface="+mn-lt"/>
                <a:ea typeface="+mj-ea"/>
              </a:rPr>
              <a:t>得標者雙方或多方於</a:t>
            </a:r>
            <a:r>
              <a:rPr lang="zh-TW" altLang="en-US" u="sng" dirty="0" smtClean="0">
                <a:solidFill>
                  <a:srgbClr val="0000FF"/>
                </a:solidFill>
                <a:latin typeface="+mn-lt"/>
                <a:ea typeface="+mj-ea"/>
              </a:rPr>
              <a:t>依第三十六條規定向主管機關一次繳清得標金，或繳納得標金頭期款，並提供得標金餘額及其利息之支付擔保後，始得於</a:t>
            </a:r>
            <a:r>
              <a:rPr lang="zh-TW" altLang="en-US" dirty="0" smtClean="0">
                <a:solidFill>
                  <a:srgbClr val="0000FF"/>
                </a:solidFill>
                <a:latin typeface="+mn-lt"/>
                <a:ea typeface="+mj-ea"/>
              </a:rPr>
              <a:t>六個月內協議，將其標得之頻率繳回，</a:t>
            </a:r>
            <a:r>
              <a:rPr lang="zh-TW" altLang="en-US" u="sng" dirty="0" smtClean="0">
                <a:solidFill>
                  <a:srgbClr val="0000FF"/>
                </a:solidFill>
                <a:latin typeface="+mn-lt"/>
                <a:ea typeface="+mj-ea"/>
              </a:rPr>
              <a:t>並</a:t>
            </a:r>
            <a:r>
              <a:rPr lang="zh-TW" altLang="en-US" dirty="0" smtClean="0">
                <a:solidFill>
                  <a:srgbClr val="0000FF"/>
                </a:solidFill>
                <a:latin typeface="+mn-lt"/>
                <a:ea typeface="+mj-ea"/>
              </a:rPr>
              <a:t>依</a:t>
            </a:r>
            <a:r>
              <a:rPr lang="zh-TW" altLang="en-US" u="sng" dirty="0" smtClean="0">
                <a:solidFill>
                  <a:srgbClr val="0000FF"/>
                </a:solidFill>
                <a:latin typeface="+mn-lt"/>
                <a:ea typeface="+mj-ea"/>
              </a:rPr>
              <a:t>本法</a:t>
            </a:r>
            <a:r>
              <a:rPr lang="zh-TW" altLang="en-US" dirty="0" smtClean="0">
                <a:solidFill>
                  <a:srgbClr val="0000FF"/>
                </a:solidFill>
                <a:latin typeface="+mn-lt"/>
                <a:ea typeface="+mj-ea"/>
              </a:rPr>
              <a:t>第四十八條申請指配或重新指配同頻段同頻寬之頻率。  </a:t>
            </a:r>
            <a:endParaRPr lang="en-US" altLang="zh-TW" dirty="0" smtClean="0">
              <a:solidFill>
                <a:srgbClr val="0000FF"/>
              </a:solidFill>
              <a:latin typeface="+mn-lt"/>
              <a:ea typeface="+mj-ea"/>
            </a:endParaRPr>
          </a:p>
          <a:p>
            <a:pPr marL="271463" lvl="1" indent="-271463">
              <a:spcBef>
                <a:spcPts val="600"/>
              </a:spcBef>
              <a:buClr>
                <a:srgbClr val="FF0000"/>
              </a:buClr>
              <a:buSzPct val="70000"/>
              <a:buFont typeface="Wingdings" pitchFamily="2" charset="2"/>
              <a:buChar char="u"/>
            </a:pPr>
            <a:r>
              <a:rPr lang="zh-TW" altLang="en-US" dirty="0" smtClean="0">
                <a:solidFill>
                  <a:srgbClr val="0000FF"/>
                </a:solidFill>
                <a:latin typeface="+mn-lt"/>
                <a:ea typeface="+mj-ea"/>
              </a:rPr>
              <a:t>前項申請，應由各方檢具下列文件：  </a:t>
            </a:r>
            <a:endParaRPr lang="en-US" altLang="zh-TW" dirty="0" smtClean="0">
              <a:solidFill>
                <a:srgbClr val="0000FF"/>
              </a:solidFill>
              <a:latin typeface="+mn-lt"/>
              <a:ea typeface="+mj-ea"/>
            </a:endParaRPr>
          </a:p>
          <a:p>
            <a:pPr marL="271463" lvl="1" indent="-271463">
              <a:spcBef>
                <a:spcPts val="600"/>
              </a:spcBef>
              <a:buClr>
                <a:srgbClr val="FF0000"/>
              </a:buClr>
              <a:buSzPct val="70000"/>
            </a:pPr>
            <a:r>
              <a:rPr lang="zh-TW" altLang="en-US" dirty="0" smtClean="0">
                <a:solidFill>
                  <a:srgbClr val="0000FF"/>
                </a:solidFill>
                <a:latin typeface="+mn-lt"/>
                <a:ea typeface="+mj-ea"/>
              </a:rPr>
              <a:t>     </a:t>
            </a:r>
            <a:r>
              <a:rPr lang="zh-TW" altLang="en-US" u="sng" dirty="0" smtClean="0">
                <a:solidFill>
                  <a:srgbClr val="0000FF"/>
                </a:solidFill>
                <a:latin typeface="+mn-lt"/>
                <a:ea typeface="+mj-ea"/>
              </a:rPr>
              <a:t>一、事業計畫書或事業計畫書變更說明及相關文件。</a:t>
            </a:r>
            <a:endParaRPr lang="en-US" altLang="zh-TW" u="sng" dirty="0" smtClean="0">
              <a:solidFill>
                <a:srgbClr val="0000FF"/>
              </a:solidFill>
              <a:latin typeface="+mn-lt"/>
              <a:ea typeface="+mj-ea"/>
            </a:endParaRPr>
          </a:p>
          <a:p>
            <a:pPr marL="271463" lvl="1" indent="-271463">
              <a:spcBef>
                <a:spcPts val="600"/>
              </a:spcBef>
              <a:buClr>
                <a:srgbClr val="FF0000"/>
              </a:buClr>
              <a:buSzPct val="70000"/>
            </a:pPr>
            <a:r>
              <a:rPr lang="zh-TW" altLang="en-US" dirty="0" smtClean="0">
                <a:solidFill>
                  <a:srgbClr val="0000FF"/>
                </a:solidFill>
                <a:latin typeface="+mn-lt"/>
                <a:ea typeface="+mj-ea"/>
              </a:rPr>
              <a:t>     </a:t>
            </a:r>
            <a:r>
              <a:rPr lang="zh-TW" altLang="en-US" u="sng" dirty="0" smtClean="0">
                <a:solidFill>
                  <a:srgbClr val="0000FF"/>
                </a:solidFill>
                <a:latin typeface="+mn-lt"/>
                <a:ea typeface="+mj-ea"/>
              </a:rPr>
              <a:t>二、</a:t>
            </a:r>
            <a:r>
              <a:rPr lang="en-US" altLang="zh-TW" u="sng" dirty="0" smtClean="0">
                <a:solidFill>
                  <a:srgbClr val="0000FF"/>
                </a:solidFill>
                <a:latin typeface="+mn-lt"/>
                <a:ea typeface="+mj-ea"/>
              </a:rPr>
              <a:t>-----</a:t>
            </a:r>
          </a:p>
          <a:p>
            <a:pPr marL="271463" lvl="1" indent="-271463">
              <a:spcBef>
                <a:spcPts val="600"/>
              </a:spcBef>
              <a:buClr>
                <a:srgbClr val="FF0000"/>
              </a:buClr>
              <a:buSzPct val="70000"/>
              <a:buFont typeface="Wingdings" pitchFamily="2" charset="2"/>
              <a:buChar char="u"/>
            </a:pPr>
            <a:r>
              <a:rPr lang="zh-TW" altLang="en-US" u="sng" dirty="0" smtClean="0">
                <a:solidFill>
                  <a:srgbClr val="0000FF"/>
                </a:solidFill>
                <a:latin typeface="+mn-lt"/>
                <a:ea typeface="+mj-ea"/>
              </a:rPr>
              <a:t>主管機關依第四十條第四項或第五項規定審查前項第一款文件，並核發籌設同意書或核准事業計畫書變更後，始得依本法第四十八條規定指配頻率。</a:t>
            </a:r>
            <a:endParaRPr lang="en-US" altLang="zh-TW" u="sng" dirty="0" smtClean="0">
              <a:solidFill>
                <a:srgbClr val="0000FF"/>
              </a:solidFill>
              <a:latin typeface="+mn-lt"/>
              <a:ea typeface="+mj-ea"/>
            </a:endParaRPr>
          </a:p>
          <a:p>
            <a:pPr marL="271463" lvl="1" indent="-271463">
              <a:spcBef>
                <a:spcPts val="600"/>
              </a:spcBef>
              <a:buClr>
                <a:srgbClr val="FF0000"/>
              </a:buClr>
              <a:buSzPct val="70000"/>
              <a:buFont typeface="Wingdings" pitchFamily="2" charset="2"/>
              <a:buChar char="u"/>
            </a:pPr>
            <a:r>
              <a:rPr lang="zh-TW" altLang="en-US" u="sng" dirty="0" smtClean="0">
                <a:solidFill>
                  <a:srgbClr val="0000FF"/>
                </a:solidFill>
                <a:latin typeface="+mn-lt"/>
                <a:ea typeface="+mj-ea"/>
              </a:rPr>
              <a:t>為第一項申請之得標者，如有變更系統建設計畫之必要時，得一併依第四十三條第五項規定提出申請。</a:t>
            </a:r>
            <a:endParaRPr lang="en-US" altLang="zh-TW" u="sng" dirty="0" smtClean="0">
              <a:solidFill>
                <a:srgbClr val="0000FF"/>
              </a:solidFill>
              <a:latin typeface="+mn-lt"/>
              <a:ea typeface="+mj-ea"/>
            </a:endParaRPr>
          </a:p>
        </p:txBody>
      </p:sp>
      <p:sp>
        <p:nvSpPr>
          <p:cNvPr id="7" name="向左箭號 6"/>
          <p:cNvSpPr/>
          <p:nvPr/>
        </p:nvSpPr>
        <p:spPr bwMode="auto">
          <a:xfrm>
            <a:off x="7929586" y="1500174"/>
            <a:ext cx="1143008" cy="500066"/>
          </a:xfrm>
          <a:prstGeom prst="leftArrow">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TW" altLang="en-US" sz="1000" dirty="0" smtClean="0">
                <a:solidFill>
                  <a:schemeClr val="tx1"/>
                </a:solidFill>
              </a:rPr>
              <a:t>配合多階段</a:t>
            </a:r>
            <a:endParaRPr lang="en-US" altLang="zh-TW" sz="1000" dirty="0" smtClean="0">
              <a:solidFill>
                <a:schemeClr val="tx1"/>
              </a:solidFill>
            </a:endParaRPr>
          </a:p>
          <a:p>
            <a:pPr algn="ctr"/>
            <a:r>
              <a:rPr lang="zh-TW" altLang="en-US" sz="1000" dirty="0" smtClean="0">
                <a:solidFill>
                  <a:schemeClr val="tx1"/>
                </a:solidFill>
              </a:rPr>
              <a:t>開放業務特許</a:t>
            </a:r>
            <a:endParaRPr lang="en-US" altLang="zh-TW" sz="1000" dirty="0" smtClean="0">
              <a:solidFill>
                <a:schemeClr val="tx1"/>
              </a:solidFill>
            </a:endParaRPr>
          </a:p>
        </p:txBody>
      </p:sp>
      <p:sp>
        <p:nvSpPr>
          <p:cNvPr id="11" name="向左箭號 10"/>
          <p:cNvSpPr/>
          <p:nvPr/>
        </p:nvSpPr>
        <p:spPr bwMode="auto">
          <a:xfrm>
            <a:off x="8001024" y="5143512"/>
            <a:ext cx="571504" cy="500066"/>
          </a:xfrm>
          <a:prstGeom prst="leftArrow">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zh-TW" altLang="en-US" sz="1000" dirty="0" smtClean="0">
                <a:solidFill>
                  <a:schemeClr val="tx1"/>
                </a:solidFill>
                <a:latin typeface="新細明體" pitchFamily="18" charset="-120"/>
                <a:ea typeface="新細明體" pitchFamily="18" charset="-120"/>
              </a:rPr>
              <a:t>修正程序</a:t>
            </a:r>
            <a:endParaRPr kumimoji="1" lang="zh-TW" altLang="en-US" sz="1000" b="1" i="0" u="none" strike="noStrike" cap="none" normalizeH="0" baseline="0" dirty="0" smtClean="0">
              <a:ln>
                <a:noFill/>
              </a:ln>
              <a:solidFill>
                <a:schemeClr val="tx1"/>
              </a:solidFill>
              <a:effectLst/>
              <a:latin typeface="新細明體" pitchFamily="18" charset="-120"/>
              <a:ea typeface="新細明體" pitchFamily="18" charset="-120"/>
            </a:endParaRPr>
          </a:p>
        </p:txBody>
      </p:sp>
      <p:sp>
        <p:nvSpPr>
          <p:cNvPr id="12" name="向左箭號 11"/>
          <p:cNvSpPr/>
          <p:nvPr/>
        </p:nvSpPr>
        <p:spPr bwMode="auto">
          <a:xfrm>
            <a:off x="7858148" y="2857496"/>
            <a:ext cx="1143008" cy="500066"/>
          </a:xfrm>
          <a:prstGeom prst="leftArrow">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TW" altLang="en-US" sz="1000" dirty="0" smtClean="0">
                <a:solidFill>
                  <a:schemeClr val="tx1"/>
                </a:solidFill>
              </a:rPr>
              <a:t>配合多階段</a:t>
            </a:r>
            <a:endParaRPr lang="en-US" altLang="zh-TW" sz="1000" dirty="0" smtClean="0">
              <a:solidFill>
                <a:schemeClr val="tx1"/>
              </a:solidFill>
            </a:endParaRPr>
          </a:p>
          <a:p>
            <a:pPr algn="ctr"/>
            <a:r>
              <a:rPr lang="zh-TW" altLang="en-US" sz="1000" dirty="0" smtClean="0">
                <a:solidFill>
                  <a:schemeClr val="tx1"/>
                </a:solidFill>
              </a:rPr>
              <a:t>開放業務特許</a:t>
            </a:r>
            <a:endParaRPr lang="en-US" altLang="zh-TW" sz="1000" dirty="0" smtClean="0">
              <a:solidFill>
                <a:schemeClr val="tx1"/>
              </a:solidFill>
            </a:endParaRPr>
          </a:p>
        </p:txBody>
      </p:sp>
      <p:sp>
        <p:nvSpPr>
          <p:cNvPr id="13" name="向左箭號 12"/>
          <p:cNvSpPr/>
          <p:nvPr/>
        </p:nvSpPr>
        <p:spPr bwMode="auto">
          <a:xfrm>
            <a:off x="7929586" y="4214818"/>
            <a:ext cx="1143008" cy="500066"/>
          </a:xfrm>
          <a:prstGeom prst="leftArrow">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TW" altLang="en-US" sz="1000" dirty="0" smtClean="0">
                <a:solidFill>
                  <a:schemeClr val="tx1"/>
                </a:solidFill>
              </a:rPr>
              <a:t>配合多階段</a:t>
            </a:r>
            <a:endParaRPr lang="en-US" altLang="zh-TW" sz="1000" dirty="0" smtClean="0">
              <a:solidFill>
                <a:schemeClr val="tx1"/>
              </a:solidFill>
            </a:endParaRPr>
          </a:p>
          <a:p>
            <a:pPr algn="ctr"/>
            <a:r>
              <a:rPr lang="zh-TW" altLang="en-US" sz="1000" dirty="0" smtClean="0">
                <a:solidFill>
                  <a:schemeClr val="tx1"/>
                </a:solidFill>
              </a:rPr>
              <a:t>開放業務特許</a:t>
            </a:r>
            <a:endParaRPr lang="en-US" altLang="zh-TW" sz="1000" dirty="0" smtClean="0">
              <a:solidFill>
                <a:schemeClr val="tx1"/>
              </a:solidFill>
            </a:endParaRPr>
          </a:p>
        </p:txBody>
      </p:sp>
    </p:spTree>
  </p:cSld>
  <p:clrMapOvr>
    <a:masterClrMapping/>
  </p:clrMapOvr>
  <p:transition>
    <p:blinds/>
    <p:sndAc>
      <p:stSnd>
        <p:snd r:embed="rId2" name="CAMERA.WAV"/>
      </p:stSnd>
    </p:sndAc>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AutoShape 2"/>
          <p:cNvCxnSpPr>
            <a:cxnSpLocks noChangeShapeType="1"/>
          </p:cNvCxnSpPr>
          <p:nvPr/>
        </p:nvCxnSpPr>
        <p:spPr bwMode="auto">
          <a:xfrm>
            <a:off x="4500562" y="1214422"/>
            <a:ext cx="0" cy="204788"/>
          </a:xfrm>
          <a:prstGeom prst="straightConnector1">
            <a:avLst/>
          </a:prstGeom>
          <a:noFill/>
          <a:ln w="9525">
            <a:solidFill>
              <a:srgbClr val="000000"/>
            </a:solidFill>
            <a:round/>
            <a:headEnd/>
            <a:tailEnd type="triangle" w="med" len="med"/>
          </a:ln>
        </p:spPr>
      </p:cxnSp>
      <p:sp>
        <p:nvSpPr>
          <p:cNvPr id="2" name="標題 1"/>
          <p:cNvSpPr>
            <a:spLocks noGrp="1"/>
          </p:cNvSpPr>
          <p:nvPr>
            <p:ph type="title"/>
          </p:nvPr>
        </p:nvSpPr>
        <p:spPr/>
        <p:txBody>
          <a:bodyPr/>
          <a:lstStyle/>
          <a:p>
            <a:r>
              <a:rPr lang="zh-TW" altLang="en-US" dirty="0" smtClean="0">
                <a:latin typeface="+mn-lt"/>
              </a:rPr>
              <a:t>經營者間頻率使用權轉讓圖示說明</a:t>
            </a:r>
            <a:endParaRPr lang="zh-TW" altLang="en-US" dirty="0">
              <a:latin typeface="+mn-lt"/>
            </a:endParaRPr>
          </a:p>
        </p:txBody>
      </p:sp>
      <p:sp>
        <p:nvSpPr>
          <p:cNvPr id="4" name="矩形 3"/>
          <p:cNvSpPr/>
          <p:nvPr/>
        </p:nvSpPr>
        <p:spPr bwMode="auto">
          <a:xfrm>
            <a:off x="0" y="2000240"/>
            <a:ext cx="2285984" cy="2214578"/>
          </a:xfrm>
          <a:prstGeom prst="rect">
            <a:avLst/>
          </a:prstGeom>
          <a:gradFill flip="none" rotWithShape="1">
            <a:gsLst>
              <a:gs pos="0">
                <a:srgbClr val="E7FFE7"/>
              </a:gs>
              <a:gs pos="50000">
                <a:srgbClr val="EDF7ED"/>
              </a:gs>
              <a:gs pos="100000">
                <a:schemeClr val="bg1"/>
              </a:gs>
            </a:gsLst>
            <a:lin ang="16200000" scaled="1"/>
            <a:tileRect/>
          </a:grad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bodyPr>
          <a:lstStyle/>
          <a:p>
            <a:r>
              <a:rPr lang="zh-TW" altLang="en-US" b="0" dirty="0" smtClean="0">
                <a:ea typeface="+mj-ea"/>
              </a:rPr>
              <a:t>應檢具文件：</a:t>
            </a:r>
          </a:p>
          <a:p>
            <a:pPr lvl="0"/>
            <a:r>
              <a:rPr lang="en-US" altLang="zh-TW" b="0" dirty="0" smtClean="0">
                <a:ea typeface="+mj-ea"/>
              </a:rPr>
              <a:t>1. </a:t>
            </a:r>
            <a:r>
              <a:rPr lang="zh-TW" altLang="en-US" b="0" dirty="0" smtClean="0">
                <a:ea typeface="+mj-ea"/>
              </a:rPr>
              <a:t>事業計畫書變更</a:t>
            </a:r>
            <a:r>
              <a:rPr lang="en-US" altLang="zh-TW" b="0" dirty="0" smtClean="0">
                <a:ea typeface="+mj-ea"/>
              </a:rPr>
              <a:t/>
            </a:r>
            <a:br>
              <a:rPr lang="en-US" altLang="zh-TW" b="0" dirty="0" smtClean="0">
                <a:ea typeface="+mj-ea"/>
              </a:rPr>
            </a:br>
            <a:r>
              <a:rPr lang="en-US" altLang="zh-TW" b="0" dirty="0" smtClean="0">
                <a:ea typeface="+mj-ea"/>
              </a:rPr>
              <a:t>    </a:t>
            </a:r>
            <a:r>
              <a:rPr lang="zh-TW" altLang="en-US" b="0" dirty="0" smtClean="0">
                <a:ea typeface="+mj-ea"/>
              </a:rPr>
              <a:t>說明及相關文件。</a:t>
            </a:r>
          </a:p>
          <a:p>
            <a:pPr lvl="0"/>
            <a:r>
              <a:rPr lang="en-US" altLang="zh-TW" b="0" dirty="0" smtClean="0">
                <a:ea typeface="+mj-ea"/>
              </a:rPr>
              <a:t>2. </a:t>
            </a:r>
            <a:r>
              <a:rPr lang="zh-TW" altLang="en-US" b="0" dirty="0" smtClean="0">
                <a:ea typeface="+mj-ea"/>
              </a:rPr>
              <a:t>頻率使用權轉讓</a:t>
            </a:r>
            <a:r>
              <a:rPr lang="en-US" altLang="zh-TW" b="0" dirty="0" smtClean="0">
                <a:ea typeface="+mj-ea"/>
              </a:rPr>
              <a:t/>
            </a:r>
            <a:br>
              <a:rPr lang="en-US" altLang="zh-TW" b="0" dirty="0" smtClean="0">
                <a:ea typeface="+mj-ea"/>
              </a:rPr>
            </a:br>
            <a:r>
              <a:rPr lang="en-US" altLang="zh-TW" b="0" dirty="0" smtClean="0">
                <a:ea typeface="+mj-ea"/>
              </a:rPr>
              <a:t>    </a:t>
            </a:r>
            <a:r>
              <a:rPr lang="zh-TW" altLang="en-US" b="0" dirty="0" smtClean="0">
                <a:ea typeface="+mj-ea"/>
              </a:rPr>
              <a:t>協議書影本。</a:t>
            </a:r>
          </a:p>
          <a:p>
            <a:pPr lvl="0"/>
            <a:r>
              <a:rPr lang="en-US" altLang="zh-TW" b="0" dirty="0" smtClean="0">
                <a:ea typeface="+mj-ea"/>
              </a:rPr>
              <a:t>3. </a:t>
            </a:r>
            <a:r>
              <a:rPr lang="zh-TW" altLang="en-US" b="0" dirty="0" smtClean="0">
                <a:ea typeface="+mj-ea"/>
              </a:rPr>
              <a:t>頻率指配申請表。</a:t>
            </a:r>
            <a:endParaRPr lang="zh-TW" altLang="en-US" b="0" dirty="0">
              <a:ea typeface="+mj-ea"/>
            </a:endParaRPr>
          </a:p>
        </p:txBody>
      </p:sp>
      <p:sp>
        <p:nvSpPr>
          <p:cNvPr id="5" name="矩形 4"/>
          <p:cNvSpPr/>
          <p:nvPr/>
        </p:nvSpPr>
        <p:spPr bwMode="auto">
          <a:xfrm>
            <a:off x="0" y="5072074"/>
            <a:ext cx="9144000" cy="1785926"/>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none" lIns="91440" tIns="45720" rIns="91440" bIns="45720" numCol="1" rtlCol="0" anchor="ctr" anchorCtr="0" compatLnSpc="1">
            <a:prstTxWarp prst="textNoShape">
              <a:avLst/>
            </a:prstTxWarp>
          </a:bodyPr>
          <a:lstStyle/>
          <a:p>
            <a:r>
              <a:rPr lang="zh-TW" altLang="en-US" sz="1500" b="0" dirty="0" smtClean="0">
                <a:ea typeface="+mj-ea"/>
              </a:rPr>
              <a:t>第</a:t>
            </a:r>
            <a:r>
              <a:rPr lang="en-US" sz="1500" b="0" dirty="0" smtClean="0">
                <a:ea typeface="+mj-ea"/>
              </a:rPr>
              <a:t>83</a:t>
            </a:r>
            <a:r>
              <a:rPr lang="zh-TW" altLang="en-US" sz="1500" b="0" dirty="0" smtClean="0">
                <a:ea typeface="+mj-ea"/>
              </a:rPr>
              <a:t>條不予核准之情形：</a:t>
            </a:r>
          </a:p>
          <a:p>
            <a:pPr lvl="0"/>
            <a:r>
              <a:rPr lang="en-US" altLang="zh-TW" sz="1500" b="0" dirty="0" smtClean="0">
                <a:ea typeface="+mj-ea"/>
              </a:rPr>
              <a:t>1. </a:t>
            </a:r>
            <a:r>
              <a:rPr lang="zh-TW" altLang="en-US" sz="1500" b="0" dirty="0" smtClean="0">
                <a:ea typeface="+mj-ea"/>
              </a:rPr>
              <a:t>轉讓之頻寬非為上下行各</a:t>
            </a:r>
            <a:r>
              <a:rPr lang="en-US" sz="1500" b="0" dirty="0" smtClean="0">
                <a:ea typeface="+mj-ea"/>
              </a:rPr>
              <a:t>5MHz</a:t>
            </a:r>
            <a:r>
              <a:rPr lang="zh-TW" altLang="en-US" sz="1500" b="0" dirty="0" smtClean="0">
                <a:ea typeface="+mj-ea"/>
              </a:rPr>
              <a:t>之整數倍數。</a:t>
            </a:r>
          </a:p>
          <a:p>
            <a:pPr lvl="0"/>
            <a:r>
              <a:rPr lang="en-US" altLang="zh-TW" sz="1500" b="0" dirty="0" smtClean="0">
                <a:ea typeface="+mj-ea"/>
              </a:rPr>
              <a:t>2. </a:t>
            </a:r>
            <a:r>
              <a:rPr lang="zh-TW" altLang="en-US" sz="1500" b="0" dirty="0" smtClean="0">
                <a:ea typeface="+mj-ea"/>
              </a:rPr>
              <a:t>轉讓之頻寬於單一區塊頻段非為</a:t>
            </a:r>
            <a:r>
              <a:rPr lang="en-US" sz="1500" b="0" dirty="0" smtClean="0">
                <a:ea typeface="+mj-ea"/>
              </a:rPr>
              <a:t>5MHz</a:t>
            </a:r>
            <a:r>
              <a:rPr lang="zh-TW" altLang="en-US" sz="1500" b="0" dirty="0" smtClean="0">
                <a:ea typeface="+mj-ea"/>
              </a:rPr>
              <a:t>之整數倍數，或於配對區塊頻段非為配對各</a:t>
            </a:r>
            <a:r>
              <a:rPr lang="en-US" sz="1500" b="0" dirty="0" smtClean="0">
                <a:ea typeface="+mj-ea"/>
              </a:rPr>
              <a:t>5MHz</a:t>
            </a:r>
            <a:r>
              <a:rPr lang="zh-TW" altLang="en-US" sz="1500" b="0" dirty="0" smtClean="0">
                <a:ea typeface="+mj-ea"/>
              </a:rPr>
              <a:t>之整數倍數。</a:t>
            </a:r>
          </a:p>
          <a:p>
            <a:pPr lvl="0"/>
            <a:r>
              <a:rPr lang="en-US" altLang="zh-TW" sz="1500" b="0" dirty="0" smtClean="0">
                <a:ea typeface="+mj-ea"/>
              </a:rPr>
              <a:t>3. </a:t>
            </a:r>
            <a:r>
              <a:rPr lang="zh-TW" altLang="en-US" sz="1500" b="0" dirty="0" smtClean="0">
                <a:ea typeface="+mj-ea"/>
              </a:rPr>
              <a:t>讓與方之剩餘頻寬低於上下行各</a:t>
            </a:r>
            <a:r>
              <a:rPr lang="en-US" sz="1500" b="0" dirty="0" smtClean="0">
                <a:ea typeface="+mj-ea"/>
              </a:rPr>
              <a:t>10MHz</a:t>
            </a:r>
            <a:r>
              <a:rPr lang="zh-TW" altLang="en-US" sz="1500" b="0" dirty="0" smtClean="0">
                <a:ea typeface="+mj-ea"/>
              </a:rPr>
              <a:t>，且於單一區塊頻段低於</a:t>
            </a:r>
            <a:r>
              <a:rPr lang="en-US" sz="1500" b="0" dirty="0" smtClean="0">
                <a:ea typeface="+mj-ea"/>
              </a:rPr>
              <a:t>10MHz</a:t>
            </a:r>
            <a:r>
              <a:rPr lang="zh-TW" altLang="en-US" sz="1500" b="0" dirty="0" smtClean="0">
                <a:ea typeface="+mj-ea"/>
              </a:rPr>
              <a:t>，且於配對區塊頻段低於配對</a:t>
            </a:r>
            <a:r>
              <a:rPr lang="en-US" altLang="zh-TW" sz="1500" b="0" dirty="0" smtClean="0">
                <a:ea typeface="+mj-ea"/>
              </a:rPr>
              <a:t/>
            </a:r>
            <a:br>
              <a:rPr lang="en-US" altLang="zh-TW" sz="1500" b="0" dirty="0" smtClean="0">
                <a:ea typeface="+mj-ea"/>
              </a:rPr>
            </a:br>
            <a:r>
              <a:rPr lang="en-US" altLang="zh-TW" sz="1500" b="0" dirty="0" smtClean="0">
                <a:ea typeface="+mj-ea"/>
              </a:rPr>
              <a:t>    </a:t>
            </a:r>
            <a:r>
              <a:rPr lang="zh-TW" altLang="en-US" sz="1500" b="0" dirty="0" smtClean="0">
                <a:ea typeface="+mj-ea"/>
              </a:rPr>
              <a:t>各</a:t>
            </a:r>
            <a:r>
              <a:rPr lang="en-US" sz="1500" b="0" dirty="0" smtClean="0">
                <a:ea typeface="+mj-ea"/>
              </a:rPr>
              <a:t>10MHz</a:t>
            </a:r>
            <a:r>
              <a:rPr lang="zh-TW" altLang="en-US" sz="1500" b="0" dirty="0" smtClean="0">
                <a:ea typeface="+mj-ea"/>
              </a:rPr>
              <a:t>。</a:t>
            </a:r>
          </a:p>
          <a:p>
            <a:pPr lvl="0"/>
            <a:r>
              <a:rPr lang="en-US" altLang="zh-TW" sz="1500" b="0" dirty="0" smtClean="0">
                <a:ea typeface="+mj-ea"/>
              </a:rPr>
              <a:t>4. </a:t>
            </a:r>
            <a:r>
              <a:rPr lang="zh-TW" altLang="en-US" sz="1500" b="0" dirty="0" smtClean="0">
                <a:ea typeface="+mj-ea"/>
              </a:rPr>
              <a:t>受讓方受讓後之總頻寬逾行動寬頻業務總頻寬之三分之一。</a:t>
            </a:r>
          </a:p>
          <a:p>
            <a:pPr lvl="0"/>
            <a:r>
              <a:rPr lang="en-US" altLang="zh-TW" sz="1500" b="0" dirty="0" smtClean="0">
                <a:ea typeface="+mj-ea"/>
              </a:rPr>
              <a:t>5. </a:t>
            </a:r>
            <a:r>
              <a:rPr lang="zh-TW" altLang="en-US" sz="1500" b="0" dirty="0" smtClean="0">
                <a:ea typeface="+mj-ea"/>
              </a:rPr>
              <a:t>受讓方受讓後之</a:t>
            </a:r>
            <a:r>
              <a:rPr lang="en-US" sz="1500" b="0" dirty="0" smtClean="0">
                <a:ea typeface="+mj-ea"/>
              </a:rPr>
              <a:t>1GHz</a:t>
            </a:r>
            <a:r>
              <a:rPr lang="zh-TW" altLang="en-US" sz="1500" b="0" dirty="0" smtClean="0">
                <a:ea typeface="+mj-ea"/>
              </a:rPr>
              <a:t>以下總頻寬逾行動寬頻業務</a:t>
            </a:r>
            <a:r>
              <a:rPr lang="en-US" sz="1500" b="0" dirty="0" smtClean="0">
                <a:ea typeface="+mj-ea"/>
              </a:rPr>
              <a:t>1GHz</a:t>
            </a:r>
            <a:r>
              <a:rPr lang="zh-TW" altLang="en-US" sz="1500" b="0" dirty="0" smtClean="0">
                <a:ea typeface="+mj-ea"/>
              </a:rPr>
              <a:t>以下頻段總頻寬之三分之一。</a:t>
            </a:r>
          </a:p>
          <a:p>
            <a:r>
              <a:rPr lang="en-US" altLang="zh-TW" sz="1500" b="0" dirty="0" smtClean="0">
                <a:ea typeface="+mj-ea"/>
              </a:rPr>
              <a:t>※</a:t>
            </a:r>
            <a:r>
              <a:rPr lang="zh-TW" altLang="en-US" sz="1500" b="0" dirty="0" smtClean="0">
                <a:ea typeface="+mj-ea"/>
              </a:rPr>
              <a:t>經營者如有特殊情形，經主管機關核准，得不受前項第</a:t>
            </a:r>
            <a:r>
              <a:rPr lang="en-US" sz="1500" b="0" dirty="0" smtClean="0">
                <a:ea typeface="+mj-ea"/>
              </a:rPr>
              <a:t>4</a:t>
            </a:r>
            <a:r>
              <a:rPr lang="zh-TW" altLang="en-US" sz="1500" b="0" dirty="0" smtClean="0">
                <a:ea typeface="+mj-ea"/>
              </a:rPr>
              <a:t>款或第</a:t>
            </a:r>
            <a:r>
              <a:rPr lang="en-US" sz="1500" b="0" dirty="0" smtClean="0">
                <a:ea typeface="+mj-ea"/>
              </a:rPr>
              <a:t>5</a:t>
            </a:r>
            <a:r>
              <a:rPr lang="zh-TW" altLang="en-US" sz="1500" b="0" dirty="0" smtClean="0">
                <a:ea typeface="+mj-ea"/>
              </a:rPr>
              <a:t>款規定之限制。</a:t>
            </a:r>
            <a:endParaRPr kumimoji="1" lang="zh-TW" altLang="en-US" sz="1500" b="0" i="0" u="none" strike="noStrike" cap="none" normalizeH="0" baseline="0" dirty="0" smtClean="0">
              <a:ln>
                <a:noFill/>
              </a:ln>
              <a:solidFill>
                <a:srgbClr val="FF0000"/>
              </a:solidFill>
              <a:effectLst/>
              <a:ea typeface="+mj-ea"/>
            </a:endParaRPr>
          </a:p>
        </p:txBody>
      </p:sp>
      <p:sp>
        <p:nvSpPr>
          <p:cNvPr id="6" name="矩形 5"/>
          <p:cNvSpPr/>
          <p:nvPr/>
        </p:nvSpPr>
        <p:spPr bwMode="auto">
          <a:xfrm>
            <a:off x="3857620" y="928670"/>
            <a:ext cx="1214446" cy="357190"/>
          </a:xfrm>
          <a:prstGeom prst="rect">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kumimoji="1" lang="zh-TW" altLang="en-US" sz="1800" b="1" i="0" u="none" strike="noStrike" cap="none" normalizeH="0" baseline="0" dirty="0" smtClean="0">
                <a:ln>
                  <a:noFill/>
                </a:ln>
                <a:solidFill>
                  <a:schemeClr val="accent1">
                    <a:lumMod val="50000"/>
                  </a:schemeClr>
                </a:solidFill>
                <a:effectLst/>
                <a:latin typeface="+mn-lt"/>
                <a:ea typeface="+mj-ea"/>
              </a:rPr>
              <a:t>第</a:t>
            </a:r>
            <a:r>
              <a:rPr kumimoji="1" lang="en-US" altLang="zh-TW" sz="1800" b="1" i="0" u="none" strike="noStrike" cap="none" normalizeH="0" baseline="0" dirty="0" smtClean="0">
                <a:ln>
                  <a:noFill/>
                </a:ln>
                <a:solidFill>
                  <a:schemeClr val="accent1">
                    <a:lumMod val="50000"/>
                  </a:schemeClr>
                </a:solidFill>
                <a:effectLst/>
                <a:latin typeface="+mn-lt"/>
                <a:ea typeface="+mj-ea"/>
              </a:rPr>
              <a:t>82</a:t>
            </a:r>
            <a:r>
              <a:rPr kumimoji="1" lang="zh-TW" altLang="en-US" sz="1800" b="1" i="0" u="none" strike="noStrike" cap="none" normalizeH="0" baseline="0" dirty="0" smtClean="0">
                <a:ln>
                  <a:noFill/>
                </a:ln>
                <a:solidFill>
                  <a:schemeClr val="accent1">
                    <a:lumMod val="50000"/>
                  </a:schemeClr>
                </a:solidFill>
                <a:effectLst/>
                <a:latin typeface="+mn-lt"/>
                <a:ea typeface="+mj-ea"/>
              </a:rPr>
              <a:t>條</a:t>
            </a:r>
          </a:p>
        </p:txBody>
      </p:sp>
      <p:sp>
        <p:nvSpPr>
          <p:cNvPr id="7" name="菱形 6"/>
          <p:cNvSpPr/>
          <p:nvPr/>
        </p:nvSpPr>
        <p:spPr bwMode="auto">
          <a:xfrm>
            <a:off x="2643174" y="1428736"/>
            <a:ext cx="3643338" cy="857256"/>
          </a:xfrm>
          <a:prstGeom prst="diamond">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TW" altLang="en-US" sz="1800" dirty="0" smtClean="0">
                <a:solidFill>
                  <a:schemeClr val="accent1">
                    <a:lumMod val="50000"/>
                  </a:schemeClr>
                </a:solidFill>
                <a:latin typeface="+mn-lt"/>
                <a:ea typeface="+mj-ea"/>
              </a:rPr>
              <a:t>各年度任一頻段高速基</a:t>
            </a:r>
            <a:r>
              <a:rPr lang="en-US" altLang="zh-TW" sz="1800" dirty="0" smtClean="0">
                <a:solidFill>
                  <a:schemeClr val="accent1">
                    <a:lumMod val="50000"/>
                  </a:schemeClr>
                </a:solidFill>
                <a:latin typeface="+mn-lt"/>
                <a:ea typeface="+mj-ea"/>
              </a:rPr>
              <a:t/>
            </a:r>
            <a:br>
              <a:rPr lang="en-US" altLang="zh-TW" sz="1800" dirty="0" smtClean="0">
                <a:solidFill>
                  <a:schemeClr val="accent1">
                    <a:lumMod val="50000"/>
                  </a:schemeClr>
                </a:solidFill>
                <a:latin typeface="+mn-lt"/>
                <a:ea typeface="+mj-ea"/>
              </a:rPr>
            </a:br>
            <a:r>
              <a:rPr lang="zh-TW" altLang="en-US" sz="1800" dirty="0" smtClean="0">
                <a:solidFill>
                  <a:schemeClr val="accent1">
                    <a:lumMod val="50000"/>
                  </a:schemeClr>
                </a:solidFill>
                <a:latin typeface="+mn-lt"/>
                <a:ea typeface="+mj-ea"/>
              </a:rPr>
              <a:t>地台達</a:t>
            </a:r>
            <a:r>
              <a:rPr lang="en-US" altLang="zh-TW" sz="1800" dirty="0" smtClean="0">
                <a:solidFill>
                  <a:schemeClr val="accent1">
                    <a:lumMod val="50000"/>
                  </a:schemeClr>
                </a:solidFill>
                <a:latin typeface="+mn-lt"/>
                <a:ea typeface="+mj-ea"/>
              </a:rPr>
              <a:t>250</a:t>
            </a:r>
            <a:r>
              <a:rPr lang="zh-TW" altLang="en-US" sz="1800" dirty="0" smtClean="0">
                <a:solidFill>
                  <a:schemeClr val="accent1">
                    <a:lumMod val="50000"/>
                  </a:schemeClr>
                </a:solidFill>
                <a:latin typeface="+mn-lt"/>
                <a:ea typeface="+mj-ea"/>
              </a:rPr>
              <a:t>臺？</a:t>
            </a:r>
          </a:p>
        </p:txBody>
      </p:sp>
      <p:sp>
        <p:nvSpPr>
          <p:cNvPr id="8" name="菱形 7"/>
          <p:cNvSpPr/>
          <p:nvPr/>
        </p:nvSpPr>
        <p:spPr bwMode="auto">
          <a:xfrm>
            <a:off x="2928926" y="2500306"/>
            <a:ext cx="3071834" cy="428628"/>
          </a:xfrm>
          <a:prstGeom prst="diamond">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TW" altLang="en-US" sz="1800" dirty="0" smtClean="0">
                <a:solidFill>
                  <a:schemeClr val="accent1">
                    <a:lumMod val="50000"/>
                  </a:schemeClr>
                </a:solidFill>
                <a:latin typeface="+mn-lt"/>
                <a:ea typeface="+mj-ea"/>
              </a:rPr>
              <a:t>完成第</a:t>
            </a:r>
            <a:r>
              <a:rPr lang="en-US" altLang="zh-TW" sz="1800" dirty="0" smtClean="0">
                <a:solidFill>
                  <a:schemeClr val="accent1">
                    <a:lumMod val="50000"/>
                  </a:schemeClr>
                </a:solidFill>
                <a:latin typeface="+mn-lt"/>
                <a:ea typeface="+mj-ea"/>
              </a:rPr>
              <a:t>66</a:t>
            </a:r>
            <a:r>
              <a:rPr lang="zh-TW" altLang="en-US" sz="1800" dirty="0" smtClean="0">
                <a:solidFill>
                  <a:schemeClr val="accent1">
                    <a:lumMod val="50000"/>
                  </a:schemeClr>
                </a:solidFill>
                <a:latin typeface="+mn-lt"/>
                <a:ea typeface="+mj-ea"/>
              </a:rPr>
              <a:t>條建設？</a:t>
            </a:r>
            <a:endParaRPr lang="en-US" altLang="zh-TW" sz="1800" dirty="0" smtClean="0">
              <a:solidFill>
                <a:schemeClr val="accent1">
                  <a:lumMod val="50000"/>
                </a:schemeClr>
              </a:solidFill>
              <a:latin typeface="+mn-lt"/>
              <a:ea typeface="+mj-ea"/>
            </a:endParaRPr>
          </a:p>
        </p:txBody>
      </p:sp>
      <p:sp>
        <p:nvSpPr>
          <p:cNvPr id="9" name="菱形 8"/>
          <p:cNvSpPr/>
          <p:nvPr/>
        </p:nvSpPr>
        <p:spPr bwMode="auto">
          <a:xfrm>
            <a:off x="2928926" y="3143248"/>
            <a:ext cx="3071834" cy="428628"/>
          </a:xfrm>
          <a:prstGeom prst="diamond">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TW" altLang="en-US" sz="1800" dirty="0" smtClean="0">
                <a:solidFill>
                  <a:schemeClr val="accent1">
                    <a:lumMod val="50000"/>
                  </a:schemeClr>
                </a:solidFill>
                <a:latin typeface="+mn-lt"/>
                <a:ea typeface="+mj-ea"/>
              </a:rPr>
              <a:t>申請文件完備無誤</a:t>
            </a:r>
            <a:r>
              <a:rPr lang="en-US" altLang="zh-TW" sz="1800" dirty="0" smtClean="0">
                <a:solidFill>
                  <a:schemeClr val="accent1">
                    <a:lumMod val="50000"/>
                  </a:schemeClr>
                </a:solidFill>
                <a:latin typeface="+mn-lt"/>
                <a:ea typeface="+mj-ea"/>
              </a:rPr>
              <a:t>?</a:t>
            </a:r>
          </a:p>
        </p:txBody>
      </p:sp>
      <p:sp>
        <p:nvSpPr>
          <p:cNvPr id="10" name="菱形 9"/>
          <p:cNvSpPr/>
          <p:nvPr/>
        </p:nvSpPr>
        <p:spPr bwMode="auto">
          <a:xfrm>
            <a:off x="2285984" y="3714752"/>
            <a:ext cx="4357718" cy="785818"/>
          </a:xfrm>
          <a:prstGeom prst="diamond">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TW" altLang="en-US" sz="1800" dirty="0" smtClean="0">
                <a:solidFill>
                  <a:schemeClr val="accent1">
                    <a:lumMod val="50000"/>
                  </a:schemeClr>
                </a:solidFill>
                <a:latin typeface="+mn-lt"/>
                <a:ea typeface="+mj-ea"/>
              </a:rPr>
              <a:t>事業計畫書、系統建設計畫</a:t>
            </a:r>
            <a:r>
              <a:rPr lang="en-US" altLang="zh-TW" sz="1800" dirty="0" smtClean="0">
                <a:solidFill>
                  <a:schemeClr val="accent1">
                    <a:lumMod val="50000"/>
                  </a:schemeClr>
                </a:solidFill>
                <a:latin typeface="+mn-lt"/>
                <a:ea typeface="+mj-ea"/>
              </a:rPr>
              <a:t/>
            </a:r>
            <a:br>
              <a:rPr lang="en-US" altLang="zh-TW" sz="1800" dirty="0" smtClean="0">
                <a:solidFill>
                  <a:schemeClr val="accent1">
                    <a:lumMod val="50000"/>
                  </a:schemeClr>
                </a:solidFill>
                <a:latin typeface="+mn-lt"/>
                <a:ea typeface="+mj-ea"/>
              </a:rPr>
            </a:br>
            <a:r>
              <a:rPr lang="zh-TW" altLang="en-US" sz="1800" dirty="0" smtClean="0">
                <a:solidFill>
                  <a:schemeClr val="accent1">
                    <a:lumMod val="50000"/>
                  </a:schemeClr>
                </a:solidFill>
                <a:latin typeface="+mn-lt"/>
                <a:ea typeface="+mj-ea"/>
              </a:rPr>
              <a:t>變更核准？</a:t>
            </a:r>
            <a:r>
              <a:rPr lang="en-US" altLang="zh-TW" sz="1800" dirty="0" smtClean="0">
                <a:solidFill>
                  <a:schemeClr val="accent1">
                    <a:lumMod val="50000"/>
                  </a:schemeClr>
                </a:solidFill>
                <a:latin typeface="+mn-lt"/>
                <a:ea typeface="+mj-ea"/>
              </a:rPr>
              <a:t>(</a:t>
            </a:r>
            <a:r>
              <a:rPr lang="zh-TW" altLang="en-US" sz="1800" dirty="0" smtClean="0">
                <a:solidFill>
                  <a:schemeClr val="accent1">
                    <a:lumMod val="50000"/>
                  </a:schemeClr>
                </a:solidFill>
                <a:latin typeface="+mn-lt"/>
                <a:ea typeface="+mj-ea"/>
              </a:rPr>
              <a:t>第</a:t>
            </a:r>
            <a:r>
              <a:rPr lang="en-US" altLang="zh-TW" sz="1800" dirty="0" smtClean="0">
                <a:solidFill>
                  <a:schemeClr val="accent1">
                    <a:lumMod val="50000"/>
                  </a:schemeClr>
                </a:solidFill>
                <a:latin typeface="+mn-lt"/>
                <a:ea typeface="+mj-ea"/>
              </a:rPr>
              <a:t>83</a:t>
            </a:r>
            <a:r>
              <a:rPr lang="zh-TW" altLang="en-US" sz="1800" dirty="0" smtClean="0">
                <a:solidFill>
                  <a:schemeClr val="accent1">
                    <a:lumMod val="50000"/>
                  </a:schemeClr>
                </a:solidFill>
                <a:latin typeface="+mn-lt"/>
                <a:ea typeface="+mj-ea"/>
              </a:rPr>
              <a:t>條</a:t>
            </a:r>
            <a:r>
              <a:rPr lang="en-US" altLang="zh-TW" sz="1800" dirty="0" smtClean="0">
                <a:solidFill>
                  <a:schemeClr val="accent1">
                    <a:lumMod val="50000"/>
                  </a:schemeClr>
                </a:solidFill>
                <a:latin typeface="+mn-lt"/>
                <a:ea typeface="+mj-ea"/>
              </a:rPr>
              <a:t>)</a:t>
            </a:r>
            <a:endParaRPr lang="zh-TW" altLang="en-US" sz="1800" dirty="0" smtClean="0">
              <a:solidFill>
                <a:schemeClr val="accent1">
                  <a:lumMod val="50000"/>
                </a:schemeClr>
              </a:solidFill>
              <a:latin typeface="+mn-lt"/>
              <a:ea typeface="+mj-ea"/>
            </a:endParaRPr>
          </a:p>
        </p:txBody>
      </p:sp>
      <p:sp>
        <p:nvSpPr>
          <p:cNvPr id="11" name="橢圓 10"/>
          <p:cNvSpPr/>
          <p:nvPr/>
        </p:nvSpPr>
        <p:spPr bwMode="auto">
          <a:xfrm>
            <a:off x="3071802" y="4714884"/>
            <a:ext cx="3000396" cy="357190"/>
          </a:xfrm>
          <a:prstGeom prst="ellipse">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TW" altLang="en-US" sz="1800" dirty="0" smtClean="0">
                <a:solidFill>
                  <a:schemeClr val="accent1">
                    <a:lumMod val="50000"/>
                  </a:schemeClr>
                </a:solidFill>
                <a:latin typeface="+mn-lt"/>
                <a:ea typeface="+mj-ea"/>
              </a:rPr>
              <a:t>依本法第</a:t>
            </a:r>
            <a:r>
              <a:rPr lang="en-US" altLang="zh-TW" sz="1800" dirty="0" smtClean="0">
                <a:solidFill>
                  <a:schemeClr val="accent1">
                    <a:lumMod val="50000"/>
                  </a:schemeClr>
                </a:solidFill>
                <a:latin typeface="+mn-lt"/>
                <a:ea typeface="+mj-ea"/>
              </a:rPr>
              <a:t>48</a:t>
            </a:r>
            <a:r>
              <a:rPr lang="zh-TW" altLang="en-US" sz="1800" dirty="0" smtClean="0">
                <a:solidFill>
                  <a:schemeClr val="accent1">
                    <a:lumMod val="50000"/>
                  </a:schemeClr>
                </a:solidFill>
                <a:latin typeface="+mn-lt"/>
                <a:ea typeface="+mj-ea"/>
              </a:rPr>
              <a:t>條指定頻率</a:t>
            </a:r>
          </a:p>
        </p:txBody>
      </p:sp>
      <p:cxnSp>
        <p:nvCxnSpPr>
          <p:cNvPr id="12" name="AutoShape 2"/>
          <p:cNvCxnSpPr>
            <a:cxnSpLocks noChangeShapeType="1"/>
          </p:cNvCxnSpPr>
          <p:nvPr/>
        </p:nvCxnSpPr>
        <p:spPr bwMode="auto">
          <a:xfrm>
            <a:off x="4500562" y="4500570"/>
            <a:ext cx="0" cy="204788"/>
          </a:xfrm>
          <a:prstGeom prst="straightConnector1">
            <a:avLst/>
          </a:prstGeom>
          <a:noFill/>
          <a:ln w="9525">
            <a:solidFill>
              <a:srgbClr val="000000"/>
            </a:solidFill>
            <a:round/>
            <a:headEnd/>
            <a:tailEnd type="triangle" w="med" len="med"/>
          </a:ln>
        </p:spPr>
      </p:cxnSp>
      <p:cxnSp>
        <p:nvCxnSpPr>
          <p:cNvPr id="13" name="AutoShape 2"/>
          <p:cNvCxnSpPr>
            <a:cxnSpLocks noChangeShapeType="1"/>
          </p:cNvCxnSpPr>
          <p:nvPr/>
        </p:nvCxnSpPr>
        <p:spPr bwMode="auto">
          <a:xfrm>
            <a:off x="4500562" y="3500438"/>
            <a:ext cx="0" cy="204788"/>
          </a:xfrm>
          <a:prstGeom prst="straightConnector1">
            <a:avLst/>
          </a:prstGeom>
          <a:noFill/>
          <a:ln w="9525">
            <a:solidFill>
              <a:srgbClr val="000000"/>
            </a:solidFill>
            <a:round/>
            <a:headEnd/>
            <a:tailEnd type="triangle" w="med" len="med"/>
          </a:ln>
        </p:spPr>
      </p:cxnSp>
      <p:cxnSp>
        <p:nvCxnSpPr>
          <p:cNvPr id="14" name="AutoShape 2"/>
          <p:cNvCxnSpPr>
            <a:cxnSpLocks noChangeShapeType="1"/>
          </p:cNvCxnSpPr>
          <p:nvPr/>
        </p:nvCxnSpPr>
        <p:spPr bwMode="auto">
          <a:xfrm>
            <a:off x="4500562" y="2928934"/>
            <a:ext cx="0" cy="204788"/>
          </a:xfrm>
          <a:prstGeom prst="straightConnector1">
            <a:avLst/>
          </a:prstGeom>
          <a:noFill/>
          <a:ln w="9525">
            <a:solidFill>
              <a:srgbClr val="000000"/>
            </a:solidFill>
            <a:round/>
            <a:headEnd/>
            <a:tailEnd type="triangle" w="med" len="med"/>
          </a:ln>
        </p:spPr>
      </p:cxnSp>
      <p:cxnSp>
        <p:nvCxnSpPr>
          <p:cNvPr id="15" name="AutoShape 2"/>
          <p:cNvCxnSpPr>
            <a:cxnSpLocks noChangeShapeType="1"/>
          </p:cNvCxnSpPr>
          <p:nvPr/>
        </p:nvCxnSpPr>
        <p:spPr bwMode="auto">
          <a:xfrm>
            <a:off x="4500562" y="2285992"/>
            <a:ext cx="0" cy="204788"/>
          </a:xfrm>
          <a:prstGeom prst="straightConnector1">
            <a:avLst/>
          </a:prstGeom>
          <a:noFill/>
          <a:ln w="9525">
            <a:solidFill>
              <a:srgbClr val="000000"/>
            </a:solidFill>
            <a:round/>
            <a:headEnd/>
            <a:tailEnd type="triangle" w="med" len="med"/>
          </a:ln>
        </p:spPr>
      </p:cxnSp>
      <p:cxnSp>
        <p:nvCxnSpPr>
          <p:cNvPr id="29" name="直線單箭頭接點 28"/>
          <p:cNvCxnSpPr/>
          <p:nvPr/>
        </p:nvCxnSpPr>
        <p:spPr bwMode="auto">
          <a:xfrm rot="10800000" flipV="1">
            <a:off x="4500561" y="3000371"/>
            <a:ext cx="3500460" cy="1"/>
          </a:xfrm>
          <a:prstGeom prst="straightConnector1">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arrow"/>
          </a:ln>
          <a:effectLst/>
        </p:spPr>
      </p:cxnSp>
      <p:cxnSp>
        <p:nvCxnSpPr>
          <p:cNvPr id="30" name="直線接點 29"/>
          <p:cNvCxnSpPr/>
          <p:nvPr/>
        </p:nvCxnSpPr>
        <p:spPr bwMode="auto">
          <a:xfrm rot="5400000" flipH="1" flipV="1">
            <a:off x="7929586" y="3071810"/>
            <a:ext cx="142876" cy="1588"/>
          </a:xfrm>
          <a:prstGeom prst="line">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cxnSp>
      <p:sp>
        <p:nvSpPr>
          <p:cNvPr id="39" name="菱形 38"/>
          <p:cNvSpPr/>
          <p:nvPr/>
        </p:nvSpPr>
        <p:spPr bwMode="auto">
          <a:xfrm>
            <a:off x="7286644" y="3071810"/>
            <a:ext cx="1357322" cy="571504"/>
          </a:xfrm>
          <a:prstGeom prst="diamond">
            <a:avLst/>
          </a:prstGeom>
          <a:gradFill flip="none" rotWithShape="1">
            <a:gsLst>
              <a:gs pos="0">
                <a:schemeClr val="accent6">
                  <a:lumMod val="40000"/>
                  <a:lumOff val="60000"/>
                </a:schemeClr>
              </a:gs>
              <a:gs pos="61000">
                <a:srgbClr val="FFFDFB"/>
              </a:gs>
              <a:gs pos="61000">
                <a:srgbClr val="FFFDFB"/>
              </a:gs>
              <a:gs pos="100000">
                <a:schemeClr val="accent6">
                  <a:lumMod val="20000"/>
                  <a:lumOff val="80000"/>
                </a:schemeClr>
              </a:gs>
              <a:gs pos="100000">
                <a:schemeClr val="accent6">
                  <a:lumMod val="40000"/>
                  <a:lumOff val="60000"/>
                </a:schemeClr>
              </a:gs>
            </a:gsLst>
            <a:lin ang="5400000" scaled="1"/>
            <a:tileRect/>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zh-TW" altLang="en-US" sz="1800" b="1" i="0" u="none" strike="noStrike" cap="none" normalizeH="0" baseline="0" dirty="0" smtClean="0">
                <a:ln>
                  <a:noFill/>
                </a:ln>
                <a:solidFill>
                  <a:srgbClr val="7030A0"/>
                </a:solidFill>
                <a:effectLst/>
                <a:latin typeface="+mn-lt"/>
                <a:ea typeface="+mj-ea"/>
              </a:rPr>
              <a:t>補正？</a:t>
            </a:r>
          </a:p>
        </p:txBody>
      </p:sp>
      <p:sp>
        <p:nvSpPr>
          <p:cNvPr id="40" name="橢圓 39"/>
          <p:cNvSpPr/>
          <p:nvPr/>
        </p:nvSpPr>
        <p:spPr bwMode="auto">
          <a:xfrm>
            <a:off x="7286644" y="3786190"/>
            <a:ext cx="1428760" cy="500066"/>
          </a:xfrm>
          <a:prstGeom prst="ellipse">
            <a:avLst/>
          </a:prstGeom>
          <a:gradFill flip="none" rotWithShape="1">
            <a:gsLst>
              <a:gs pos="0">
                <a:schemeClr val="accent3">
                  <a:lumMod val="40000"/>
                  <a:lumOff val="60000"/>
                </a:schemeClr>
              </a:gs>
              <a:gs pos="50000">
                <a:schemeClr val="accent3">
                  <a:lumMod val="20000"/>
                  <a:lumOff val="80000"/>
                </a:schemeClr>
              </a:gs>
              <a:gs pos="100000">
                <a:schemeClr val="bg1"/>
              </a:gs>
            </a:gsLst>
            <a:lin ang="16200000" scaled="1"/>
            <a:tileRect/>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zh-TW" altLang="en-US" sz="1800" dirty="0" smtClean="0">
                <a:solidFill>
                  <a:srgbClr val="7030A0"/>
                </a:solidFill>
                <a:latin typeface="+mn-lt"/>
                <a:ea typeface="+mj-ea"/>
              </a:rPr>
              <a:t>不予受理</a:t>
            </a:r>
          </a:p>
        </p:txBody>
      </p:sp>
      <p:sp>
        <p:nvSpPr>
          <p:cNvPr id="41" name="橢圓 40"/>
          <p:cNvSpPr/>
          <p:nvPr/>
        </p:nvSpPr>
        <p:spPr bwMode="auto">
          <a:xfrm>
            <a:off x="7286644" y="4357694"/>
            <a:ext cx="1428760" cy="500066"/>
          </a:xfrm>
          <a:prstGeom prst="ellipse">
            <a:avLst/>
          </a:prstGeom>
          <a:gradFill flip="none" rotWithShape="1">
            <a:gsLst>
              <a:gs pos="0">
                <a:schemeClr val="accent3">
                  <a:lumMod val="40000"/>
                  <a:lumOff val="60000"/>
                </a:schemeClr>
              </a:gs>
              <a:gs pos="50000">
                <a:schemeClr val="accent3">
                  <a:lumMod val="20000"/>
                  <a:lumOff val="80000"/>
                </a:schemeClr>
              </a:gs>
              <a:gs pos="100000">
                <a:schemeClr val="bg1"/>
              </a:gs>
            </a:gsLst>
            <a:lin ang="16200000" scaled="1"/>
            <a:tileRect/>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zh-TW" altLang="en-US" sz="1800" dirty="0" smtClean="0">
                <a:solidFill>
                  <a:srgbClr val="7030A0"/>
                </a:solidFill>
                <a:latin typeface="+mn-lt"/>
                <a:ea typeface="+mj-ea"/>
              </a:rPr>
              <a:t>不予核准</a:t>
            </a:r>
          </a:p>
        </p:txBody>
      </p:sp>
      <p:cxnSp>
        <p:nvCxnSpPr>
          <p:cNvPr id="2050" name="AutoShape 2"/>
          <p:cNvCxnSpPr>
            <a:cxnSpLocks noChangeShapeType="1"/>
            <a:endCxn id="39" idx="1"/>
          </p:cNvCxnSpPr>
          <p:nvPr/>
        </p:nvCxnSpPr>
        <p:spPr bwMode="auto">
          <a:xfrm>
            <a:off x="6000760" y="3357562"/>
            <a:ext cx="1285884" cy="1588"/>
          </a:xfrm>
          <a:prstGeom prst="straightConnector1">
            <a:avLst/>
          </a:prstGeom>
          <a:noFill/>
          <a:ln w="9525">
            <a:solidFill>
              <a:srgbClr val="000000"/>
            </a:solidFill>
            <a:round/>
            <a:headEnd/>
            <a:tailEnd type="triangle" w="med" len="med"/>
          </a:ln>
        </p:spPr>
      </p:cxnSp>
      <p:cxnSp>
        <p:nvCxnSpPr>
          <p:cNvPr id="2051" name="AutoShape 3"/>
          <p:cNvCxnSpPr>
            <a:cxnSpLocks noChangeShapeType="1"/>
            <a:endCxn id="41" idx="2"/>
          </p:cNvCxnSpPr>
          <p:nvPr/>
        </p:nvCxnSpPr>
        <p:spPr bwMode="auto">
          <a:xfrm>
            <a:off x="6572264" y="4143380"/>
            <a:ext cx="714380" cy="464347"/>
          </a:xfrm>
          <a:prstGeom prst="straightConnector1">
            <a:avLst/>
          </a:prstGeom>
          <a:noFill/>
          <a:ln w="9525">
            <a:solidFill>
              <a:srgbClr val="000000"/>
            </a:solidFill>
            <a:round/>
            <a:headEnd/>
            <a:tailEnd type="triangle" w="med" len="med"/>
          </a:ln>
        </p:spPr>
      </p:cxnSp>
      <p:cxnSp>
        <p:nvCxnSpPr>
          <p:cNvPr id="2052" name="AutoShape 4"/>
          <p:cNvCxnSpPr>
            <a:cxnSpLocks noChangeShapeType="1"/>
            <a:endCxn id="40" idx="0"/>
          </p:cNvCxnSpPr>
          <p:nvPr/>
        </p:nvCxnSpPr>
        <p:spPr bwMode="auto">
          <a:xfrm rot="5400000">
            <a:off x="7929586" y="3714752"/>
            <a:ext cx="142876" cy="1588"/>
          </a:xfrm>
          <a:prstGeom prst="straightConnector1">
            <a:avLst/>
          </a:prstGeom>
          <a:noFill/>
          <a:ln w="9525">
            <a:solidFill>
              <a:srgbClr val="000000"/>
            </a:solidFill>
            <a:round/>
            <a:headEnd/>
            <a:tailEnd type="triangle" w="med" len="med"/>
          </a:ln>
        </p:spPr>
      </p:cxnSp>
      <p:sp>
        <p:nvSpPr>
          <p:cNvPr id="50" name="文字方塊 49"/>
          <p:cNvSpPr txBox="1"/>
          <p:nvPr/>
        </p:nvSpPr>
        <p:spPr>
          <a:xfrm>
            <a:off x="4929190" y="3429000"/>
            <a:ext cx="441146" cy="400110"/>
          </a:xfrm>
          <a:prstGeom prst="rect">
            <a:avLst/>
          </a:prstGeom>
          <a:noFill/>
        </p:spPr>
        <p:txBody>
          <a:bodyPr wrap="none" rtlCol="0">
            <a:spAutoFit/>
          </a:bodyPr>
          <a:lstStyle/>
          <a:p>
            <a:r>
              <a:rPr lang="zh-TW" altLang="en-US" dirty="0" smtClean="0">
                <a:solidFill>
                  <a:srgbClr val="000099"/>
                </a:solidFill>
                <a:latin typeface="+mn-lt"/>
                <a:ea typeface="+mj-ea"/>
              </a:rPr>
              <a:t>是</a:t>
            </a:r>
            <a:endParaRPr lang="zh-TW" altLang="en-US" dirty="0">
              <a:solidFill>
                <a:srgbClr val="000099"/>
              </a:solidFill>
              <a:latin typeface="+mn-lt"/>
              <a:ea typeface="+mj-ea"/>
            </a:endParaRPr>
          </a:p>
        </p:txBody>
      </p:sp>
      <p:sp>
        <p:nvSpPr>
          <p:cNvPr id="51" name="文字方塊 50"/>
          <p:cNvSpPr txBox="1"/>
          <p:nvPr/>
        </p:nvSpPr>
        <p:spPr>
          <a:xfrm>
            <a:off x="3786182" y="2857496"/>
            <a:ext cx="441146" cy="400110"/>
          </a:xfrm>
          <a:prstGeom prst="rect">
            <a:avLst/>
          </a:prstGeom>
          <a:noFill/>
        </p:spPr>
        <p:txBody>
          <a:bodyPr wrap="none" rtlCol="0">
            <a:spAutoFit/>
          </a:bodyPr>
          <a:lstStyle/>
          <a:p>
            <a:r>
              <a:rPr lang="zh-TW" altLang="en-US" dirty="0" smtClean="0">
                <a:solidFill>
                  <a:srgbClr val="000099"/>
                </a:solidFill>
                <a:latin typeface="+mn-lt"/>
                <a:ea typeface="+mj-ea"/>
              </a:rPr>
              <a:t>是</a:t>
            </a:r>
            <a:endParaRPr lang="zh-TW" altLang="en-US" dirty="0">
              <a:solidFill>
                <a:srgbClr val="000099"/>
              </a:solidFill>
              <a:latin typeface="+mn-lt"/>
              <a:ea typeface="+mj-ea"/>
            </a:endParaRPr>
          </a:p>
        </p:txBody>
      </p:sp>
      <p:sp>
        <p:nvSpPr>
          <p:cNvPr id="52" name="文字方塊 51"/>
          <p:cNvSpPr txBox="1"/>
          <p:nvPr/>
        </p:nvSpPr>
        <p:spPr>
          <a:xfrm>
            <a:off x="8072462" y="2786058"/>
            <a:ext cx="441146" cy="400110"/>
          </a:xfrm>
          <a:prstGeom prst="rect">
            <a:avLst/>
          </a:prstGeom>
          <a:noFill/>
        </p:spPr>
        <p:txBody>
          <a:bodyPr wrap="none" rtlCol="0">
            <a:spAutoFit/>
          </a:bodyPr>
          <a:lstStyle/>
          <a:p>
            <a:r>
              <a:rPr lang="zh-TW" altLang="en-US" dirty="0" smtClean="0">
                <a:solidFill>
                  <a:srgbClr val="000099"/>
                </a:solidFill>
                <a:latin typeface="+mn-lt"/>
                <a:ea typeface="+mj-ea"/>
              </a:rPr>
              <a:t>是</a:t>
            </a:r>
            <a:endParaRPr lang="zh-TW" altLang="en-US" dirty="0">
              <a:solidFill>
                <a:srgbClr val="000099"/>
              </a:solidFill>
              <a:latin typeface="+mn-lt"/>
              <a:ea typeface="+mj-ea"/>
            </a:endParaRPr>
          </a:p>
        </p:txBody>
      </p:sp>
      <p:sp>
        <p:nvSpPr>
          <p:cNvPr id="53" name="文字方塊 52"/>
          <p:cNvSpPr txBox="1"/>
          <p:nvPr/>
        </p:nvSpPr>
        <p:spPr>
          <a:xfrm>
            <a:off x="4929190" y="4357694"/>
            <a:ext cx="441146" cy="400110"/>
          </a:xfrm>
          <a:prstGeom prst="rect">
            <a:avLst/>
          </a:prstGeom>
          <a:noFill/>
        </p:spPr>
        <p:txBody>
          <a:bodyPr wrap="none" rtlCol="0">
            <a:spAutoFit/>
          </a:bodyPr>
          <a:lstStyle/>
          <a:p>
            <a:r>
              <a:rPr lang="zh-TW" altLang="en-US" dirty="0" smtClean="0">
                <a:solidFill>
                  <a:srgbClr val="000099"/>
                </a:solidFill>
                <a:latin typeface="+mn-lt"/>
                <a:ea typeface="+mj-ea"/>
              </a:rPr>
              <a:t>是</a:t>
            </a:r>
            <a:endParaRPr lang="zh-TW" altLang="en-US" dirty="0">
              <a:solidFill>
                <a:srgbClr val="000099"/>
              </a:solidFill>
              <a:latin typeface="+mn-lt"/>
              <a:ea typeface="+mj-ea"/>
            </a:endParaRPr>
          </a:p>
        </p:txBody>
      </p:sp>
      <p:sp>
        <p:nvSpPr>
          <p:cNvPr id="54" name="文字方塊 53"/>
          <p:cNvSpPr txBox="1"/>
          <p:nvPr/>
        </p:nvSpPr>
        <p:spPr>
          <a:xfrm>
            <a:off x="3786182" y="2214554"/>
            <a:ext cx="441146" cy="400110"/>
          </a:xfrm>
          <a:prstGeom prst="rect">
            <a:avLst/>
          </a:prstGeom>
          <a:noFill/>
        </p:spPr>
        <p:txBody>
          <a:bodyPr wrap="none" rtlCol="0">
            <a:spAutoFit/>
          </a:bodyPr>
          <a:lstStyle/>
          <a:p>
            <a:r>
              <a:rPr lang="zh-TW" altLang="en-US" dirty="0" smtClean="0">
                <a:solidFill>
                  <a:srgbClr val="000099"/>
                </a:solidFill>
                <a:latin typeface="+mn-lt"/>
                <a:ea typeface="+mj-ea"/>
              </a:rPr>
              <a:t>是</a:t>
            </a:r>
            <a:endParaRPr lang="zh-TW" altLang="en-US" dirty="0">
              <a:solidFill>
                <a:srgbClr val="000099"/>
              </a:solidFill>
              <a:latin typeface="+mn-lt"/>
              <a:ea typeface="+mj-ea"/>
            </a:endParaRPr>
          </a:p>
        </p:txBody>
      </p:sp>
      <p:sp>
        <p:nvSpPr>
          <p:cNvPr id="55" name="文字方塊 54"/>
          <p:cNvSpPr txBox="1"/>
          <p:nvPr/>
        </p:nvSpPr>
        <p:spPr>
          <a:xfrm>
            <a:off x="6215074" y="1500174"/>
            <a:ext cx="357190" cy="400110"/>
          </a:xfrm>
          <a:prstGeom prst="rect">
            <a:avLst/>
          </a:prstGeom>
          <a:noFill/>
        </p:spPr>
        <p:txBody>
          <a:bodyPr wrap="square" rtlCol="0">
            <a:spAutoFit/>
          </a:bodyPr>
          <a:lstStyle/>
          <a:p>
            <a:r>
              <a:rPr lang="zh-TW" altLang="en-US" dirty="0" smtClean="0">
                <a:solidFill>
                  <a:srgbClr val="000099"/>
                </a:solidFill>
                <a:latin typeface="+mn-lt"/>
                <a:ea typeface="+mj-ea"/>
              </a:rPr>
              <a:t>否</a:t>
            </a:r>
            <a:endParaRPr lang="zh-TW" altLang="en-US" dirty="0">
              <a:solidFill>
                <a:srgbClr val="000099"/>
              </a:solidFill>
              <a:latin typeface="+mn-lt"/>
              <a:ea typeface="+mj-ea"/>
            </a:endParaRPr>
          </a:p>
        </p:txBody>
      </p:sp>
      <p:sp>
        <p:nvSpPr>
          <p:cNvPr id="56" name="文字方塊 55"/>
          <p:cNvSpPr txBox="1"/>
          <p:nvPr/>
        </p:nvSpPr>
        <p:spPr>
          <a:xfrm>
            <a:off x="5940152" y="2276872"/>
            <a:ext cx="357190" cy="400110"/>
          </a:xfrm>
          <a:prstGeom prst="rect">
            <a:avLst/>
          </a:prstGeom>
          <a:noFill/>
        </p:spPr>
        <p:txBody>
          <a:bodyPr wrap="square" rtlCol="0">
            <a:spAutoFit/>
          </a:bodyPr>
          <a:lstStyle/>
          <a:p>
            <a:r>
              <a:rPr lang="zh-TW" altLang="en-US" dirty="0" smtClean="0">
                <a:solidFill>
                  <a:srgbClr val="000099"/>
                </a:solidFill>
                <a:latin typeface="+mn-lt"/>
                <a:ea typeface="+mj-ea"/>
              </a:rPr>
              <a:t>否</a:t>
            </a:r>
            <a:endParaRPr lang="zh-TW" altLang="en-US" dirty="0">
              <a:solidFill>
                <a:srgbClr val="000099"/>
              </a:solidFill>
              <a:latin typeface="+mn-lt"/>
              <a:ea typeface="+mj-ea"/>
            </a:endParaRPr>
          </a:p>
        </p:txBody>
      </p:sp>
      <p:sp>
        <p:nvSpPr>
          <p:cNvPr id="57" name="文字方塊 56"/>
          <p:cNvSpPr txBox="1"/>
          <p:nvPr/>
        </p:nvSpPr>
        <p:spPr>
          <a:xfrm>
            <a:off x="6000760" y="3000372"/>
            <a:ext cx="357190" cy="400110"/>
          </a:xfrm>
          <a:prstGeom prst="rect">
            <a:avLst/>
          </a:prstGeom>
          <a:noFill/>
        </p:spPr>
        <p:txBody>
          <a:bodyPr wrap="square" rtlCol="0">
            <a:spAutoFit/>
          </a:bodyPr>
          <a:lstStyle/>
          <a:p>
            <a:r>
              <a:rPr lang="zh-TW" altLang="en-US" dirty="0" smtClean="0">
                <a:solidFill>
                  <a:srgbClr val="000099"/>
                </a:solidFill>
                <a:latin typeface="+mn-lt"/>
                <a:ea typeface="+mj-ea"/>
              </a:rPr>
              <a:t>否</a:t>
            </a:r>
            <a:endParaRPr lang="zh-TW" altLang="en-US" dirty="0">
              <a:solidFill>
                <a:srgbClr val="000099"/>
              </a:solidFill>
              <a:latin typeface="+mn-lt"/>
              <a:ea typeface="+mj-ea"/>
            </a:endParaRPr>
          </a:p>
        </p:txBody>
      </p:sp>
      <p:sp>
        <p:nvSpPr>
          <p:cNvPr id="58" name="文字方塊 57"/>
          <p:cNvSpPr txBox="1"/>
          <p:nvPr/>
        </p:nvSpPr>
        <p:spPr>
          <a:xfrm>
            <a:off x="8072462" y="3429000"/>
            <a:ext cx="357190" cy="400110"/>
          </a:xfrm>
          <a:prstGeom prst="rect">
            <a:avLst/>
          </a:prstGeom>
          <a:noFill/>
        </p:spPr>
        <p:txBody>
          <a:bodyPr wrap="square" rtlCol="0">
            <a:spAutoFit/>
          </a:bodyPr>
          <a:lstStyle/>
          <a:p>
            <a:r>
              <a:rPr lang="zh-TW" altLang="en-US" dirty="0" smtClean="0">
                <a:solidFill>
                  <a:srgbClr val="000099"/>
                </a:solidFill>
                <a:latin typeface="+mn-lt"/>
                <a:ea typeface="+mj-ea"/>
              </a:rPr>
              <a:t>否</a:t>
            </a:r>
            <a:endParaRPr lang="zh-TW" altLang="en-US" dirty="0">
              <a:solidFill>
                <a:srgbClr val="000099"/>
              </a:solidFill>
              <a:latin typeface="+mn-lt"/>
              <a:ea typeface="+mj-ea"/>
            </a:endParaRPr>
          </a:p>
        </p:txBody>
      </p:sp>
      <p:cxnSp>
        <p:nvCxnSpPr>
          <p:cNvPr id="43" name="直線單箭頭接點 42"/>
          <p:cNvCxnSpPr/>
          <p:nvPr/>
        </p:nvCxnSpPr>
        <p:spPr bwMode="auto">
          <a:xfrm flipV="1">
            <a:off x="6012160" y="2204864"/>
            <a:ext cx="1152128" cy="504056"/>
          </a:xfrm>
          <a:prstGeom prst="straightConnector1">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arrow"/>
          </a:ln>
          <a:effectLst/>
        </p:spPr>
      </p:cxnSp>
      <p:sp>
        <p:nvSpPr>
          <p:cNvPr id="45" name="橢圓 44"/>
          <p:cNvSpPr/>
          <p:nvPr/>
        </p:nvSpPr>
        <p:spPr bwMode="auto">
          <a:xfrm>
            <a:off x="7164288" y="1844824"/>
            <a:ext cx="1428760" cy="500066"/>
          </a:xfrm>
          <a:prstGeom prst="ellipse">
            <a:avLst/>
          </a:prstGeom>
          <a:gradFill flip="none" rotWithShape="1">
            <a:gsLst>
              <a:gs pos="0">
                <a:schemeClr val="accent3">
                  <a:lumMod val="40000"/>
                  <a:lumOff val="60000"/>
                </a:schemeClr>
              </a:gs>
              <a:gs pos="50000">
                <a:schemeClr val="accent3">
                  <a:lumMod val="20000"/>
                  <a:lumOff val="80000"/>
                </a:schemeClr>
              </a:gs>
              <a:gs pos="100000">
                <a:schemeClr val="bg1"/>
              </a:gs>
            </a:gsLst>
            <a:lin ang="16200000" scaled="1"/>
            <a:tileRect/>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zh-TW" altLang="en-US" sz="1800" dirty="0" smtClean="0">
                <a:solidFill>
                  <a:srgbClr val="7030A0"/>
                </a:solidFill>
                <a:latin typeface="+mn-lt"/>
                <a:ea typeface="+mj-ea"/>
              </a:rPr>
              <a:t>不予受理</a:t>
            </a:r>
          </a:p>
        </p:txBody>
      </p:sp>
      <p:cxnSp>
        <p:nvCxnSpPr>
          <p:cNvPr id="46" name="直線單箭頭接點 45"/>
          <p:cNvCxnSpPr/>
          <p:nvPr/>
        </p:nvCxnSpPr>
        <p:spPr bwMode="auto">
          <a:xfrm>
            <a:off x="6300192" y="1844824"/>
            <a:ext cx="864096" cy="144016"/>
          </a:xfrm>
          <a:prstGeom prst="straightConnector1">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arrow"/>
          </a:ln>
          <a:effectLst/>
        </p:spPr>
      </p:cxnSp>
    </p:spTree>
  </p:cSld>
  <p:clrMapOvr>
    <a:masterClrMapping/>
  </p:clrMapOvr>
  <p:transition>
    <p:blinds/>
    <p:sndAc>
      <p:stSnd>
        <p:snd r:embed="rId2" name="CAMERA.WAV"/>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頻率使用權轉讓</a:t>
            </a:r>
            <a:r>
              <a:rPr lang="en-US" altLang="zh-TW" sz="2000" dirty="0" smtClean="0"/>
              <a:t>(</a:t>
            </a:r>
            <a:r>
              <a:rPr lang="zh-TW" altLang="en-US" sz="2000" dirty="0" smtClean="0"/>
              <a:t>第</a:t>
            </a:r>
            <a:r>
              <a:rPr lang="en-US" altLang="zh-TW" sz="2000" dirty="0" smtClean="0"/>
              <a:t>82</a:t>
            </a:r>
            <a:r>
              <a:rPr lang="zh-TW" altLang="en-US" sz="2000" dirty="0" smtClean="0"/>
              <a:t>條</a:t>
            </a:r>
            <a:r>
              <a:rPr lang="en-US" altLang="zh-TW" sz="2000" dirty="0" smtClean="0"/>
              <a:t>)</a:t>
            </a:r>
            <a:endParaRPr lang="zh-TW" altLang="en-US" dirty="0"/>
          </a:p>
        </p:txBody>
      </p:sp>
      <p:sp>
        <p:nvSpPr>
          <p:cNvPr id="6" name="向左箭號 5"/>
          <p:cNvSpPr/>
          <p:nvPr/>
        </p:nvSpPr>
        <p:spPr bwMode="auto">
          <a:xfrm>
            <a:off x="8001024" y="3429000"/>
            <a:ext cx="571504" cy="500066"/>
          </a:xfrm>
          <a:prstGeom prst="leftArrow">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zh-TW" altLang="en-US" sz="1000" b="1" i="0" u="none" strike="noStrike" cap="none" normalizeH="0" baseline="0" dirty="0" smtClean="0">
                <a:ln>
                  <a:noFill/>
                </a:ln>
                <a:solidFill>
                  <a:schemeClr val="tx1"/>
                </a:solidFill>
                <a:effectLst/>
                <a:latin typeface="新細明體" pitchFamily="18" charset="-120"/>
                <a:ea typeface="新細明體" pitchFamily="18" charset="-120"/>
              </a:rPr>
              <a:t>新增</a:t>
            </a:r>
          </a:p>
        </p:txBody>
      </p:sp>
      <p:sp>
        <p:nvSpPr>
          <p:cNvPr id="5" name="文字方塊 4"/>
          <p:cNvSpPr txBox="1"/>
          <p:nvPr/>
        </p:nvSpPr>
        <p:spPr>
          <a:xfrm>
            <a:off x="857224" y="1285860"/>
            <a:ext cx="7286676" cy="4708981"/>
          </a:xfrm>
          <a:prstGeom prst="rect">
            <a:avLst/>
          </a:prstGeom>
          <a:noFill/>
        </p:spPr>
        <p:txBody>
          <a:bodyPr wrap="square" rtlCol="0">
            <a:spAutoFit/>
          </a:bodyPr>
          <a:lstStyle/>
          <a:p>
            <a:pPr marL="271463" lvl="1" indent="-271463">
              <a:spcBef>
                <a:spcPts val="600"/>
              </a:spcBef>
              <a:buClr>
                <a:srgbClr val="FF0000"/>
              </a:buClr>
              <a:buSzPct val="70000"/>
              <a:buFont typeface="Wingdings" pitchFamily="2" charset="2"/>
              <a:buChar char="u"/>
            </a:pPr>
            <a:r>
              <a:rPr lang="zh-TW" altLang="en-US" dirty="0" smtClean="0">
                <a:solidFill>
                  <a:srgbClr val="0000FF"/>
                </a:solidFill>
                <a:latin typeface="+mn-lt"/>
                <a:ea typeface="+mj-ea"/>
              </a:rPr>
              <a:t>經營者</a:t>
            </a:r>
            <a:r>
              <a:rPr lang="zh-TW" altLang="en-US" u="sng" dirty="0" smtClean="0">
                <a:solidFill>
                  <a:srgbClr val="0000FF"/>
                </a:solidFill>
                <a:latin typeface="+mn-lt"/>
                <a:ea typeface="+mj-ea"/>
              </a:rPr>
              <a:t>歷次得標之任一頻段，經其依第四十七條第一項規定取得系統技術審驗合格證明後，得與他經營者協議，將</a:t>
            </a:r>
            <a:r>
              <a:rPr lang="zh-TW" altLang="en-US" u="sng" dirty="0" smtClean="0">
                <a:latin typeface="+mn-lt"/>
                <a:ea typeface="+mj-ea"/>
              </a:rPr>
              <a:t>該</a:t>
            </a:r>
            <a:r>
              <a:rPr lang="zh-TW" altLang="en-US" u="sng" dirty="0" smtClean="0">
                <a:solidFill>
                  <a:srgbClr val="0000FF"/>
                </a:solidFill>
                <a:latin typeface="+mn-lt"/>
                <a:ea typeface="+mj-ea"/>
              </a:rPr>
              <a:t>次得標頻段之一部或全部</a:t>
            </a:r>
            <a:r>
              <a:rPr lang="zh-TW" altLang="en-US" dirty="0" smtClean="0">
                <a:solidFill>
                  <a:srgbClr val="0000FF"/>
                </a:solidFill>
                <a:latin typeface="+mn-lt"/>
                <a:ea typeface="+mj-ea"/>
              </a:rPr>
              <a:t>頻率繳回，並由他經營者依電信法第四十八條向主管機關申請指配頻率。 </a:t>
            </a:r>
            <a:endParaRPr lang="en-US" altLang="zh-TW" dirty="0" smtClean="0">
              <a:solidFill>
                <a:srgbClr val="0000FF"/>
              </a:solidFill>
              <a:latin typeface="+mn-lt"/>
              <a:ea typeface="+mj-ea"/>
            </a:endParaRPr>
          </a:p>
          <a:p>
            <a:pPr marL="271463" lvl="1" indent="-271463">
              <a:spcBef>
                <a:spcPts val="600"/>
              </a:spcBef>
              <a:buClr>
                <a:srgbClr val="FF0000"/>
              </a:buClr>
              <a:buSzPct val="70000"/>
              <a:buFont typeface="Wingdings" pitchFamily="2" charset="2"/>
              <a:buChar char="u"/>
            </a:pPr>
            <a:r>
              <a:rPr lang="zh-TW" altLang="en-US" u="sng" dirty="0" smtClean="0">
                <a:solidFill>
                  <a:srgbClr val="0000FF"/>
                </a:solidFill>
                <a:latin typeface="+mn-lt"/>
                <a:ea typeface="+mj-ea"/>
              </a:rPr>
              <a:t>經營者依前項受指配之頻率，得再與他經營者協議，將其頻率繳回，並由他經營者依電信法第四十八條向主管機關申請指配頻率。 </a:t>
            </a:r>
            <a:endParaRPr lang="en-US" altLang="zh-TW" u="sng" dirty="0" smtClean="0">
              <a:solidFill>
                <a:srgbClr val="0000FF"/>
              </a:solidFill>
              <a:latin typeface="+mn-lt"/>
              <a:ea typeface="+mj-ea"/>
            </a:endParaRPr>
          </a:p>
          <a:p>
            <a:pPr marL="271463" lvl="1" indent="-271463">
              <a:spcBef>
                <a:spcPts val="600"/>
              </a:spcBef>
              <a:buClr>
                <a:srgbClr val="FF0000"/>
              </a:buClr>
              <a:buSzPct val="70000"/>
              <a:buFont typeface="Wingdings" pitchFamily="2" charset="2"/>
              <a:buChar char="u"/>
            </a:pPr>
            <a:r>
              <a:rPr lang="zh-TW" altLang="en-US" u="sng" dirty="0" smtClean="0">
                <a:solidFill>
                  <a:srgbClr val="0000FF"/>
                </a:solidFill>
                <a:latin typeface="+mn-lt"/>
                <a:ea typeface="+mj-ea"/>
              </a:rPr>
              <a:t>經營者應於符合第六十六條第一款及第二款有關本業務高速基地臺建設之規定後，始得為前二項之申請。但依第七條第一項第一款標得之頻率，不在此限。</a:t>
            </a:r>
            <a:endParaRPr lang="en-US" altLang="zh-TW" u="sng" dirty="0" smtClean="0">
              <a:solidFill>
                <a:srgbClr val="0000FF"/>
              </a:solidFill>
              <a:latin typeface="+mn-lt"/>
              <a:ea typeface="+mj-ea"/>
            </a:endParaRPr>
          </a:p>
          <a:p>
            <a:pPr marL="271463" lvl="1" indent="-271463">
              <a:spcBef>
                <a:spcPts val="600"/>
              </a:spcBef>
              <a:buClr>
                <a:srgbClr val="FF0000"/>
              </a:buClr>
              <a:buSzPct val="70000"/>
              <a:buFont typeface="Wingdings" pitchFamily="2" charset="2"/>
              <a:buChar char="u"/>
            </a:pPr>
            <a:r>
              <a:rPr lang="zh-TW" altLang="en-US" u="sng" dirty="0" smtClean="0">
                <a:solidFill>
                  <a:srgbClr val="0000FF"/>
                </a:solidFill>
                <a:latin typeface="+mn-lt"/>
                <a:ea typeface="+mj-ea"/>
              </a:rPr>
              <a:t>主管機關依第四十條第五項規定審查前項第一款文件並核准變更後，始得依本法第四十八條規定指配頻率。</a:t>
            </a:r>
            <a:endParaRPr lang="en-US" altLang="zh-TW" u="sng" dirty="0" smtClean="0">
              <a:solidFill>
                <a:srgbClr val="0000FF"/>
              </a:solidFill>
              <a:latin typeface="+mn-lt"/>
              <a:ea typeface="+mj-ea"/>
            </a:endParaRPr>
          </a:p>
          <a:p>
            <a:pPr marL="271463" lvl="1" indent="-271463">
              <a:spcBef>
                <a:spcPts val="600"/>
              </a:spcBef>
              <a:buClr>
                <a:srgbClr val="FF0000"/>
              </a:buClr>
              <a:buSzPct val="70000"/>
              <a:buFont typeface="Wingdings" pitchFamily="2" charset="2"/>
              <a:buChar char="u"/>
            </a:pPr>
            <a:r>
              <a:rPr lang="zh-TW" altLang="en-US" u="sng" dirty="0" smtClean="0">
                <a:solidFill>
                  <a:srgbClr val="0000FF"/>
                </a:solidFill>
                <a:latin typeface="+mn-lt"/>
                <a:ea typeface="+mj-ea"/>
              </a:rPr>
              <a:t>為第一項及第二項申請之經營者，如有變更系統建設計畫之必要時，得一併依第四十三條第五項規定提出申請。</a:t>
            </a:r>
            <a:endParaRPr lang="en-US" altLang="zh-TW" u="sng" dirty="0" smtClean="0">
              <a:solidFill>
                <a:srgbClr val="0000FF"/>
              </a:solidFill>
              <a:latin typeface="+mn-lt"/>
              <a:ea typeface="+mj-ea"/>
            </a:endParaRPr>
          </a:p>
        </p:txBody>
      </p:sp>
      <p:sp>
        <p:nvSpPr>
          <p:cNvPr id="7" name="向左箭號 6"/>
          <p:cNvSpPr/>
          <p:nvPr/>
        </p:nvSpPr>
        <p:spPr bwMode="auto">
          <a:xfrm>
            <a:off x="7929586" y="1500174"/>
            <a:ext cx="1143008" cy="500066"/>
          </a:xfrm>
          <a:prstGeom prst="leftArrow">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TW" altLang="en-US" sz="1000" dirty="0" smtClean="0">
                <a:solidFill>
                  <a:schemeClr val="tx1"/>
                </a:solidFill>
              </a:rPr>
              <a:t>配合多階段</a:t>
            </a:r>
            <a:endParaRPr lang="en-US" altLang="zh-TW" sz="1000" dirty="0" smtClean="0">
              <a:solidFill>
                <a:schemeClr val="tx1"/>
              </a:solidFill>
            </a:endParaRPr>
          </a:p>
          <a:p>
            <a:pPr algn="ctr"/>
            <a:r>
              <a:rPr lang="zh-TW" altLang="en-US" sz="1000" dirty="0" smtClean="0">
                <a:solidFill>
                  <a:schemeClr val="tx1"/>
                </a:solidFill>
              </a:rPr>
              <a:t>開放業務特許</a:t>
            </a:r>
            <a:endParaRPr lang="en-US" altLang="zh-TW" sz="1000" dirty="0" smtClean="0">
              <a:solidFill>
                <a:schemeClr val="tx1"/>
              </a:solidFill>
            </a:endParaRPr>
          </a:p>
        </p:txBody>
      </p:sp>
      <p:sp>
        <p:nvSpPr>
          <p:cNvPr id="8" name="向左箭號 7"/>
          <p:cNvSpPr/>
          <p:nvPr/>
        </p:nvSpPr>
        <p:spPr bwMode="auto">
          <a:xfrm>
            <a:off x="7929586" y="2786058"/>
            <a:ext cx="571504" cy="500066"/>
          </a:xfrm>
          <a:prstGeom prst="leftArrow">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zh-TW" altLang="en-US" sz="1000" dirty="0" smtClean="0">
                <a:solidFill>
                  <a:schemeClr val="tx1"/>
                </a:solidFill>
                <a:latin typeface="新細明體" pitchFamily="18" charset="-120"/>
                <a:ea typeface="新細明體" pitchFamily="18" charset="-120"/>
              </a:rPr>
              <a:t>修正</a:t>
            </a:r>
            <a:endParaRPr kumimoji="1" lang="zh-TW" altLang="en-US" sz="1000" b="1" i="0" u="none" strike="noStrike" cap="none" normalizeH="0" baseline="0" dirty="0" smtClean="0">
              <a:ln>
                <a:noFill/>
              </a:ln>
              <a:solidFill>
                <a:schemeClr val="tx1"/>
              </a:solidFill>
              <a:effectLst/>
              <a:latin typeface="新細明體" pitchFamily="18" charset="-120"/>
              <a:ea typeface="新細明體" pitchFamily="18" charset="-120"/>
            </a:endParaRPr>
          </a:p>
        </p:txBody>
      </p:sp>
      <p:sp>
        <p:nvSpPr>
          <p:cNvPr id="9" name="向左箭號 8"/>
          <p:cNvSpPr/>
          <p:nvPr/>
        </p:nvSpPr>
        <p:spPr bwMode="auto">
          <a:xfrm>
            <a:off x="8000992" y="4071942"/>
            <a:ext cx="1143008" cy="500066"/>
          </a:xfrm>
          <a:prstGeom prst="leftArrow">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a:scene3d>
            <a:camera prst="orthographicFront">
              <a:rot lat="0" lon="0" rev="21000000"/>
            </a:camera>
            <a:lightRig rig="threePt" dir="t"/>
          </a:scene3d>
        </p:spPr>
        <p:txBody>
          <a:bodyPr vert="horz" wrap="none" lIns="91440" tIns="45720" rIns="91440" bIns="45720" numCol="1" rtlCol="0" anchor="ctr" anchorCtr="0" compatLnSpc="1">
            <a:prstTxWarp prst="textNoShape">
              <a:avLst/>
            </a:prstTxWarp>
          </a:bodyPr>
          <a:lstStyle/>
          <a:p>
            <a:pPr algn="ctr"/>
            <a:r>
              <a:rPr lang="zh-TW" altLang="en-US" sz="1000" dirty="0" smtClean="0">
                <a:solidFill>
                  <a:schemeClr val="tx1"/>
                </a:solidFill>
              </a:rPr>
              <a:t>配合多階段</a:t>
            </a:r>
            <a:endParaRPr lang="en-US" altLang="zh-TW" sz="1000" dirty="0" smtClean="0">
              <a:solidFill>
                <a:schemeClr val="tx1"/>
              </a:solidFill>
            </a:endParaRPr>
          </a:p>
          <a:p>
            <a:pPr algn="ctr"/>
            <a:r>
              <a:rPr lang="zh-TW" altLang="en-US" sz="1000" dirty="0" smtClean="0">
                <a:solidFill>
                  <a:schemeClr val="tx1"/>
                </a:solidFill>
              </a:rPr>
              <a:t>開放業務特許</a:t>
            </a:r>
            <a:endParaRPr lang="en-US" altLang="zh-TW" sz="1000" dirty="0" smtClean="0">
              <a:solidFill>
                <a:schemeClr val="tx1"/>
              </a:solidFill>
            </a:endParaRPr>
          </a:p>
        </p:txBody>
      </p:sp>
      <p:sp>
        <p:nvSpPr>
          <p:cNvPr id="10" name="向左箭號 9"/>
          <p:cNvSpPr/>
          <p:nvPr/>
        </p:nvSpPr>
        <p:spPr bwMode="auto">
          <a:xfrm>
            <a:off x="8001024" y="4643446"/>
            <a:ext cx="571504" cy="500066"/>
          </a:xfrm>
          <a:prstGeom prst="leftArrow">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zh-TW" altLang="en-US" sz="1000" dirty="0" smtClean="0">
                <a:solidFill>
                  <a:schemeClr val="tx1"/>
                </a:solidFill>
                <a:latin typeface="新細明體" pitchFamily="18" charset="-120"/>
                <a:ea typeface="新細明體" pitchFamily="18" charset="-120"/>
              </a:rPr>
              <a:t>修正程序</a:t>
            </a:r>
            <a:endParaRPr kumimoji="1" lang="zh-TW" altLang="en-US" sz="1000" b="1" i="0" u="none" strike="noStrike" cap="none" normalizeH="0" baseline="0" dirty="0" smtClean="0">
              <a:ln>
                <a:noFill/>
              </a:ln>
              <a:solidFill>
                <a:schemeClr val="tx1"/>
              </a:solidFill>
              <a:effectLst/>
              <a:latin typeface="新細明體" pitchFamily="18" charset="-120"/>
              <a:ea typeface="新細明體" pitchFamily="18" charset="-120"/>
            </a:endParaRPr>
          </a:p>
        </p:txBody>
      </p:sp>
      <p:sp>
        <p:nvSpPr>
          <p:cNvPr id="11" name="向左箭號 10"/>
          <p:cNvSpPr/>
          <p:nvPr/>
        </p:nvSpPr>
        <p:spPr bwMode="auto">
          <a:xfrm>
            <a:off x="8001024" y="5357826"/>
            <a:ext cx="571504" cy="500066"/>
          </a:xfrm>
          <a:prstGeom prst="leftArrow">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zh-TW" altLang="en-US" sz="1000" dirty="0" smtClean="0">
                <a:solidFill>
                  <a:schemeClr val="tx1"/>
                </a:solidFill>
                <a:latin typeface="新細明體" pitchFamily="18" charset="-120"/>
                <a:ea typeface="新細明體" pitchFamily="18" charset="-120"/>
              </a:rPr>
              <a:t>修正程序</a:t>
            </a:r>
            <a:endParaRPr kumimoji="1" lang="zh-TW" altLang="en-US" sz="1000" b="1" i="0" u="none" strike="noStrike" cap="none" normalizeH="0" baseline="0" dirty="0" smtClean="0">
              <a:ln>
                <a:noFill/>
              </a:ln>
              <a:solidFill>
                <a:schemeClr val="tx1"/>
              </a:solidFill>
              <a:effectLst/>
              <a:latin typeface="新細明體" pitchFamily="18" charset="-120"/>
              <a:ea typeface="新細明體" pitchFamily="18" charset="-120"/>
            </a:endParaRPr>
          </a:p>
        </p:txBody>
      </p:sp>
    </p:spTree>
  </p:cSld>
  <p:clrMapOvr>
    <a:masterClrMapping/>
  </p:clrMapOvr>
  <p:transition>
    <p:blinds/>
    <p:sndAc>
      <p:stSnd>
        <p:snd r:embed="rId2" name="CAMERA.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前言</a:t>
            </a:r>
            <a:endParaRPr lang="zh-TW" altLang="en-US" dirty="0"/>
          </a:p>
        </p:txBody>
      </p:sp>
      <p:sp>
        <p:nvSpPr>
          <p:cNvPr id="3" name="內容版面配置區 2"/>
          <p:cNvSpPr>
            <a:spLocks noGrp="1"/>
          </p:cNvSpPr>
          <p:nvPr>
            <p:ph idx="1"/>
          </p:nvPr>
        </p:nvSpPr>
        <p:spPr>
          <a:xfrm>
            <a:off x="683567" y="1052736"/>
            <a:ext cx="7848873" cy="5040560"/>
          </a:xfrm>
        </p:spPr>
        <p:txBody>
          <a:bodyPr/>
          <a:lstStyle/>
          <a:p>
            <a:pPr hangingPunct="1"/>
            <a:r>
              <a:rPr lang="zh-TW" altLang="en-US" dirty="0" smtClean="0">
                <a:solidFill>
                  <a:srgbClr val="0000FF"/>
                </a:solidFill>
              </a:rPr>
              <a:t>行政院本</a:t>
            </a:r>
            <a:r>
              <a:rPr lang="en-US" altLang="zh-TW" dirty="0" smtClean="0">
                <a:solidFill>
                  <a:srgbClr val="0000FF"/>
                </a:solidFill>
              </a:rPr>
              <a:t>(104)</a:t>
            </a:r>
            <a:r>
              <a:rPr lang="zh-TW" altLang="en-US" dirty="0" smtClean="0">
                <a:solidFill>
                  <a:srgbClr val="0000FF"/>
                </a:solidFill>
              </a:rPr>
              <a:t>年</a:t>
            </a:r>
            <a:r>
              <a:rPr lang="en-US" altLang="zh-TW" dirty="0" smtClean="0">
                <a:solidFill>
                  <a:srgbClr val="0000FF"/>
                </a:solidFill>
              </a:rPr>
              <a:t>2</a:t>
            </a:r>
            <a:r>
              <a:rPr lang="zh-TW" altLang="en-US" dirty="0" smtClean="0">
                <a:solidFill>
                  <a:srgbClr val="0000FF"/>
                </a:solidFill>
              </a:rPr>
              <a:t>月</a:t>
            </a:r>
            <a:r>
              <a:rPr lang="en-US" altLang="zh-TW" dirty="0" smtClean="0">
                <a:solidFill>
                  <a:srgbClr val="0000FF"/>
                </a:solidFill>
              </a:rPr>
              <a:t>13</a:t>
            </a:r>
            <a:r>
              <a:rPr lang="zh-TW" altLang="en-US" dirty="0" smtClean="0">
                <a:solidFill>
                  <a:srgbClr val="0000FF"/>
                </a:solidFill>
              </a:rPr>
              <a:t>日公告修正</a:t>
            </a:r>
            <a:r>
              <a:rPr lang="zh-TW" altLang="zh-TW" dirty="0" smtClean="0">
                <a:solidFill>
                  <a:srgbClr val="0000FF"/>
                </a:solidFill>
              </a:rPr>
              <a:t>第一類電信事業開放之業務項目、範圍、時程及家數</a:t>
            </a:r>
            <a:r>
              <a:rPr lang="zh-TW" altLang="en-US" dirty="0" smtClean="0">
                <a:solidFill>
                  <a:srgbClr val="0000FF"/>
                </a:solidFill>
              </a:rPr>
              <a:t>一覽表，新增</a:t>
            </a:r>
            <a:r>
              <a:rPr lang="en-US" altLang="zh-TW" dirty="0" smtClean="0">
                <a:solidFill>
                  <a:srgbClr val="0000FF"/>
                </a:solidFill>
              </a:rPr>
              <a:t>2500MHz</a:t>
            </a:r>
            <a:r>
              <a:rPr lang="zh-TW" altLang="en-US" dirty="0" smtClean="0">
                <a:solidFill>
                  <a:srgbClr val="0000FF"/>
                </a:solidFill>
              </a:rPr>
              <a:t>及</a:t>
            </a:r>
            <a:r>
              <a:rPr lang="en-US" altLang="zh-TW" dirty="0" smtClean="0">
                <a:solidFill>
                  <a:srgbClr val="0000FF"/>
                </a:solidFill>
              </a:rPr>
              <a:t>2600MHz</a:t>
            </a:r>
            <a:r>
              <a:rPr lang="zh-TW" altLang="en-US" dirty="0" smtClean="0">
                <a:solidFill>
                  <a:srgbClr val="0000FF"/>
                </a:solidFill>
              </a:rPr>
              <a:t>頻段供行動寬頻業務使用，同時取消無線寬頻接取業務第二階段釋照等。</a:t>
            </a:r>
            <a:endParaRPr lang="en-US" altLang="zh-TW" dirty="0" smtClean="0">
              <a:solidFill>
                <a:srgbClr val="0000FF"/>
              </a:solidFill>
            </a:endParaRPr>
          </a:p>
          <a:p>
            <a:pPr hangingPunct="1"/>
            <a:r>
              <a:rPr lang="zh-TW" altLang="en-US" dirty="0" smtClean="0">
                <a:solidFill>
                  <a:srgbClr val="0000FF"/>
                </a:solidFill>
              </a:rPr>
              <a:t>本會釋照規劃於</a:t>
            </a:r>
            <a:r>
              <a:rPr lang="en-US" altLang="zh-TW" dirty="0" smtClean="0">
                <a:solidFill>
                  <a:srgbClr val="0000FF"/>
                </a:solidFill>
              </a:rPr>
              <a:t>3</a:t>
            </a:r>
            <a:r>
              <a:rPr lang="zh-TW" altLang="en-US" dirty="0" smtClean="0">
                <a:solidFill>
                  <a:srgbClr val="0000FF"/>
                </a:solidFill>
              </a:rPr>
              <a:t>月</a:t>
            </a:r>
            <a:r>
              <a:rPr lang="en-US" altLang="zh-TW" dirty="0" smtClean="0">
                <a:solidFill>
                  <a:srgbClr val="0000FF"/>
                </a:solidFill>
              </a:rPr>
              <a:t>17</a:t>
            </a:r>
            <a:r>
              <a:rPr lang="zh-TW" altLang="en-US" dirty="0" smtClean="0">
                <a:solidFill>
                  <a:srgbClr val="0000FF"/>
                </a:solidFill>
              </a:rPr>
              <a:t>日召開公開說明會。</a:t>
            </a:r>
            <a:endParaRPr lang="en-US" altLang="zh-TW" dirty="0" smtClean="0">
              <a:solidFill>
                <a:srgbClr val="0000FF"/>
              </a:solidFill>
            </a:endParaRPr>
          </a:p>
          <a:p>
            <a:pPr hangingPunct="1"/>
            <a:r>
              <a:rPr lang="zh-TW" altLang="en-US" dirty="0" smtClean="0">
                <a:solidFill>
                  <a:srgbClr val="0000FF"/>
                </a:solidFill>
              </a:rPr>
              <a:t>經綜整各界意見，本會於本年</a:t>
            </a:r>
            <a:r>
              <a:rPr lang="en-US" altLang="zh-TW" dirty="0" smtClean="0">
                <a:solidFill>
                  <a:srgbClr val="0000FF"/>
                </a:solidFill>
              </a:rPr>
              <a:t>6</a:t>
            </a:r>
            <a:r>
              <a:rPr lang="zh-TW" altLang="en-US" dirty="0" smtClean="0">
                <a:solidFill>
                  <a:srgbClr val="0000FF"/>
                </a:solidFill>
              </a:rPr>
              <a:t>月</a:t>
            </a:r>
            <a:r>
              <a:rPr lang="en-US" altLang="zh-TW" dirty="0" smtClean="0">
                <a:solidFill>
                  <a:srgbClr val="0000FF"/>
                </a:solidFill>
              </a:rPr>
              <a:t>18</a:t>
            </a:r>
            <a:r>
              <a:rPr lang="zh-TW" altLang="en-US" dirty="0" smtClean="0">
                <a:solidFill>
                  <a:srgbClr val="0000FF"/>
                </a:solidFill>
              </a:rPr>
              <a:t>日預告修正無線寬頻接取業務管理規則</a:t>
            </a:r>
            <a:r>
              <a:rPr lang="en-US" altLang="zh-TW" dirty="0" smtClean="0">
                <a:solidFill>
                  <a:srgbClr val="0000FF"/>
                </a:solidFill>
              </a:rPr>
              <a:t>(</a:t>
            </a:r>
            <a:r>
              <a:rPr lang="zh-TW" altLang="en-US" dirty="0" smtClean="0">
                <a:solidFill>
                  <a:srgbClr val="0000FF"/>
                </a:solidFill>
              </a:rPr>
              <a:t>草案</a:t>
            </a:r>
            <a:r>
              <a:rPr lang="en-US" altLang="zh-TW" dirty="0" smtClean="0">
                <a:solidFill>
                  <a:srgbClr val="0000FF"/>
                </a:solidFill>
              </a:rPr>
              <a:t>)</a:t>
            </a:r>
            <a:r>
              <a:rPr lang="zh-TW" altLang="en-US" dirty="0" smtClean="0">
                <a:solidFill>
                  <a:srgbClr val="0000FF"/>
                </a:solidFill>
              </a:rPr>
              <a:t>及行動寬頻業務管理規則</a:t>
            </a:r>
            <a:r>
              <a:rPr lang="en-US" altLang="zh-TW" dirty="0" smtClean="0">
                <a:solidFill>
                  <a:srgbClr val="0000FF"/>
                </a:solidFill>
              </a:rPr>
              <a:t>(</a:t>
            </a:r>
            <a:r>
              <a:rPr lang="zh-TW" altLang="en-US" dirty="0" smtClean="0">
                <a:solidFill>
                  <a:srgbClr val="0000FF"/>
                </a:solidFill>
              </a:rPr>
              <a:t>草案</a:t>
            </a:r>
            <a:r>
              <a:rPr lang="en-US" altLang="zh-TW" dirty="0" smtClean="0">
                <a:solidFill>
                  <a:srgbClr val="0000FF"/>
                </a:solidFill>
              </a:rPr>
              <a:t>) </a:t>
            </a:r>
            <a:r>
              <a:rPr lang="zh-TW" altLang="en-US" dirty="0" smtClean="0">
                <a:solidFill>
                  <a:srgbClr val="0000FF"/>
                </a:solidFill>
              </a:rPr>
              <a:t>。</a:t>
            </a:r>
            <a:endParaRPr lang="zh-TW" altLang="en-US" dirty="0">
              <a:solidFill>
                <a:srgbClr val="0000FF"/>
              </a:solidFill>
            </a:endParaRPr>
          </a:p>
        </p:txBody>
      </p:sp>
    </p:spTree>
  </p:cSld>
  <p:clrMapOvr>
    <a:masterClrMapping/>
  </p:clrMapOvr>
  <p:transition>
    <p:blinds/>
    <p:sndAc>
      <p:stSnd>
        <p:snd r:embed="rId2" name="CAMERA.WAV"/>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無線電頻率使用費</a:t>
            </a:r>
            <a:r>
              <a:rPr lang="en-US" altLang="zh-TW" sz="2000" dirty="0" smtClean="0"/>
              <a:t>(</a:t>
            </a:r>
            <a:r>
              <a:rPr lang="zh-TW" altLang="en-US" sz="2000" dirty="0" smtClean="0"/>
              <a:t>第</a:t>
            </a:r>
            <a:r>
              <a:rPr lang="en-US" altLang="zh-TW" sz="2000" smtClean="0"/>
              <a:t>85</a:t>
            </a:r>
            <a:r>
              <a:rPr lang="zh-TW" altLang="en-US" sz="2000" smtClean="0"/>
              <a:t>條</a:t>
            </a:r>
            <a:r>
              <a:rPr lang="en-US" altLang="zh-TW" sz="2000" dirty="0" smtClean="0"/>
              <a:t>)</a:t>
            </a:r>
            <a:endParaRPr lang="zh-TW" altLang="en-US" dirty="0"/>
          </a:p>
        </p:txBody>
      </p:sp>
      <p:sp>
        <p:nvSpPr>
          <p:cNvPr id="5" name="文字方塊 4"/>
          <p:cNvSpPr txBox="1"/>
          <p:nvPr/>
        </p:nvSpPr>
        <p:spPr>
          <a:xfrm>
            <a:off x="714348" y="1571612"/>
            <a:ext cx="7286676" cy="2323713"/>
          </a:xfrm>
          <a:prstGeom prst="rect">
            <a:avLst/>
          </a:prstGeom>
          <a:noFill/>
        </p:spPr>
        <p:txBody>
          <a:bodyPr wrap="square" rtlCol="0">
            <a:spAutoFit/>
          </a:bodyPr>
          <a:lstStyle/>
          <a:p>
            <a:pPr marL="271463" lvl="1" indent="-271463">
              <a:spcBef>
                <a:spcPts val="600"/>
              </a:spcBef>
              <a:buClr>
                <a:srgbClr val="FF0000"/>
              </a:buClr>
              <a:buSzPct val="70000"/>
              <a:buFont typeface="Wingdings" pitchFamily="2" charset="2"/>
              <a:buChar char="u"/>
            </a:pPr>
            <a:r>
              <a:rPr lang="zh-TW" altLang="en-US" u="sng" dirty="0" smtClean="0">
                <a:solidFill>
                  <a:srgbClr val="0000FF"/>
                </a:solidFill>
                <a:latin typeface="+mn-lt"/>
                <a:ea typeface="+mj-ea"/>
              </a:rPr>
              <a:t>歷次</a:t>
            </a:r>
            <a:r>
              <a:rPr lang="zh-TW" altLang="en-US" dirty="0" smtClean="0">
                <a:solidFill>
                  <a:srgbClr val="0000FF"/>
                </a:solidFill>
                <a:latin typeface="+mn-lt"/>
                <a:ea typeface="+mj-ea"/>
              </a:rPr>
              <a:t>得標者應自</a:t>
            </a:r>
            <a:r>
              <a:rPr lang="zh-TW" altLang="en-US" u="sng" dirty="0" smtClean="0">
                <a:solidFill>
                  <a:srgbClr val="0000FF"/>
                </a:solidFill>
                <a:latin typeface="+mn-lt"/>
                <a:ea typeface="+mj-ea"/>
              </a:rPr>
              <a:t>主管機關公告得標者名單當年度起算之第三年</a:t>
            </a:r>
            <a:r>
              <a:rPr lang="zh-TW" altLang="en-US" dirty="0" smtClean="0">
                <a:solidFill>
                  <a:srgbClr val="0000FF"/>
                </a:solidFill>
                <a:latin typeface="+mn-lt"/>
                <a:ea typeface="+mj-ea"/>
              </a:rPr>
              <a:t>一月一日起依無線電頻率使用費收費標準向主管機關繳納無線電頻率使用費。</a:t>
            </a:r>
            <a:endParaRPr lang="en-US" altLang="zh-TW" dirty="0" smtClean="0">
              <a:solidFill>
                <a:srgbClr val="0000FF"/>
              </a:solidFill>
              <a:latin typeface="+mn-lt"/>
              <a:ea typeface="+mj-ea"/>
            </a:endParaRPr>
          </a:p>
          <a:p>
            <a:pPr marL="271463" lvl="1" indent="-271463">
              <a:spcBef>
                <a:spcPts val="600"/>
              </a:spcBef>
              <a:buClr>
                <a:srgbClr val="FF0000"/>
              </a:buClr>
              <a:buSzPct val="70000"/>
              <a:buFont typeface="Wingdings" pitchFamily="2" charset="2"/>
              <a:buChar char="u"/>
            </a:pPr>
            <a:r>
              <a:rPr lang="zh-TW" altLang="en-US" dirty="0" smtClean="0">
                <a:solidFill>
                  <a:srgbClr val="0000FF"/>
                </a:solidFill>
                <a:latin typeface="+mn-lt"/>
                <a:ea typeface="+mj-ea"/>
              </a:rPr>
              <a:t>得標標的頻率於</a:t>
            </a:r>
            <a:r>
              <a:rPr lang="zh-TW" altLang="en-US" u="sng" dirty="0" smtClean="0">
                <a:solidFill>
                  <a:srgbClr val="0000FF"/>
                </a:solidFill>
                <a:latin typeface="+mn-lt"/>
                <a:ea typeface="+mj-ea"/>
              </a:rPr>
              <a:t>主管機關公告得標者名單當年度起算之第三年</a:t>
            </a:r>
            <a:r>
              <a:rPr lang="zh-TW" altLang="en-US" dirty="0" smtClean="0">
                <a:solidFill>
                  <a:srgbClr val="0000FF"/>
                </a:solidFill>
                <a:latin typeface="+mn-lt"/>
                <a:ea typeface="+mj-ea"/>
              </a:rPr>
              <a:t>一月一日後仍為行動電話業務、第三代行動通信業務經營者</a:t>
            </a:r>
            <a:r>
              <a:rPr lang="zh-TW" altLang="en-US" u="sng" dirty="0" smtClean="0">
                <a:solidFill>
                  <a:srgbClr val="0000FF"/>
                </a:solidFill>
                <a:latin typeface="+mn-lt"/>
                <a:ea typeface="+mj-ea"/>
              </a:rPr>
              <a:t>或無線寬頻接取業務經營者</a:t>
            </a:r>
            <a:r>
              <a:rPr lang="zh-TW" altLang="en-US" dirty="0" smtClean="0">
                <a:solidFill>
                  <a:srgbClr val="0000FF"/>
                </a:solidFill>
                <a:latin typeface="+mn-lt"/>
                <a:ea typeface="+mj-ea"/>
              </a:rPr>
              <a:t>使用時，得標者應自該經營者繳回頻率之日起，繳納無線電頻率使用費。</a:t>
            </a:r>
            <a:endParaRPr lang="en-US" altLang="zh-TW" dirty="0" smtClean="0">
              <a:solidFill>
                <a:srgbClr val="0000FF"/>
              </a:solidFill>
              <a:latin typeface="+mn-lt"/>
              <a:ea typeface="+mj-ea"/>
            </a:endParaRPr>
          </a:p>
        </p:txBody>
      </p:sp>
      <p:sp>
        <p:nvSpPr>
          <p:cNvPr id="7" name="向左箭號 6"/>
          <p:cNvSpPr/>
          <p:nvPr/>
        </p:nvSpPr>
        <p:spPr bwMode="auto">
          <a:xfrm>
            <a:off x="7929586" y="1714488"/>
            <a:ext cx="1143008" cy="500066"/>
          </a:xfrm>
          <a:prstGeom prst="leftArrow">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TW" altLang="en-US" sz="1000" dirty="0" smtClean="0">
                <a:solidFill>
                  <a:schemeClr val="tx1"/>
                </a:solidFill>
              </a:rPr>
              <a:t>配合多階段</a:t>
            </a:r>
            <a:endParaRPr lang="en-US" altLang="zh-TW" sz="1000" dirty="0" smtClean="0">
              <a:solidFill>
                <a:schemeClr val="tx1"/>
              </a:solidFill>
            </a:endParaRPr>
          </a:p>
          <a:p>
            <a:pPr algn="ctr"/>
            <a:r>
              <a:rPr lang="zh-TW" altLang="en-US" sz="1000" dirty="0" smtClean="0">
                <a:solidFill>
                  <a:schemeClr val="tx1"/>
                </a:solidFill>
              </a:rPr>
              <a:t>開放業務特許</a:t>
            </a:r>
            <a:endParaRPr lang="en-US" altLang="zh-TW" sz="1000" dirty="0" smtClean="0">
              <a:solidFill>
                <a:schemeClr val="tx1"/>
              </a:solidFill>
            </a:endParaRPr>
          </a:p>
        </p:txBody>
      </p:sp>
      <p:sp>
        <p:nvSpPr>
          <p:cNvPr id="12" name="向左箭號 11"/>
          <p:cNvSpPr/>
          <p:nvPr/>
        </p:nvSpPr>
        <p:spPr bwMode="auto">
          <a:xfrm>
            <a:off x="8000992" y="2643182"/>
            <a:ext cx="1143008" cy="500066"/>
          </a:xfrm>
          <a:prstGeom prst="leftArrow">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zh-TW" altLang="en-US" sz="1000" dirty="0" smtClean="0">
                <a:solidFill>
                  <a:schemeClr val="tx1"/>
                </a:solidFill>
              </a:rPr>
              <a:t>配合多階段</a:t>
            </a:r>
            <a:endParaRPr lang="en-US" altLang="zh-TW" sz="1000" dirty="0" smtClean="0">
              <a:solidFill>
                <a:schemeClr val="tx1"/>
              </a:solidFill>
            </a:endParaRPr>
          </a:p>
          <a:p>
            <a:pPr algn="ctr"/>
            <a:r>
              <a:rPr lang="zh-TW" altLang="en-US" sz="1000" dirty="0" smtClean="0">
                <a:solidFill>
                  <a:schemeClr val="tx1"/>
                </a:solidFill>
              </a:rPr>
              <a:t>開放業務特許</a:t>
            </a:r>
            <a:endParaRPr lang="en-US" altLang="zh-TW" sz="1000" dirty="0" smtClean="0">
              <a:solidFill>
                <a:schemeClr val="tx1"/>
              </a:solidFill>
            </a:endParaRPr>
          </a:p>
        </p:txBody>
      </p:sp>
    </p:spTree>
  </p:cSld>
  <p:clrMapOvr>
    <a:masterClrMapping/>
  </p:clrMapOvr>
  <p:transition>
    <p:blinds/>
    <p:sndAc>
      <p:stSnd>
        <p:snd r:embed="rId2" name="CAMERA.WAV"/>
      </p:stSnd>
    </p:sndAc>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26"/>
          <p:cNvSpPr txBox="1">
            <a:spLocks noChangeArrowheads="1"/>
          </p:cNvSpPr>
          <p:nvPr/>
        </p:nvSpPr>
        <p:spPr bwMode="auto">
          <a:xfrm>
            <a:off x="755576" y="188640"/>
            <a:ext cx="7632700" cy="648072"/>
          </a:xfrm>
          <a:prstGeom prst="rect">
            <a:avLst/>
          </a:prstGeom>
          <a:noFill/>
          <a:ln w="9525">
            <a:noFill/>
            <a:miter lim="800000"/>
            <a:headEnd/>
            <a:tailEnd/>
          </a:ln>
        </p:spPr>
        <p:txBody>
          <a:bodyPr anchor="ctr"/>
          <a:lstStyle/>
          <a:p>
            <a:pPr marL="381000" indent="-540000" algn="ctr" eaLnBrk="0" hangingPunct="0">
              <a:defRPr/>
            </a:pPr>
            <a:r>
              <a:rPr lang="zh-TW" altLang="en-US" sz="3600" dirty="0" smtClean="0">
                <a:solidFill>
                  <a:srgbClr val="FF6600"/>
                </a:solidFill>
                <a:latin typeface="+mj-lt"/>
                <a:ea typeface="+mj-ea"/>
                <a:cs typeface="+mj-cs"/>
              </a:rPr>
              <a:t>釋照期程規劃</a:t>
            </a:r>
            <a:endParaRPr lang="zh-TW" altLang="en-US" sz="3600" dirty="0">
              <a:solidFill>
                <a:srgbClr val="FF6600"/>
              </a:solidFill>
              <a:latin typeface="+mj-lt"/>
              <a:ea typeface="+mj-ea"/>
              <a:cs typeface="+mj-cs"/>
            </a:endParaRPr>
          </a:p>
        </p:txBody>
      </p:sp>
      <p:sp>
        <p:nvSpPr>
          <p:cNvPr id="5" name="向右箭號 4"/>
          <p:cNvSpPr/>
          <p:nvPr/>
        </p:nvSpPr>
        <p:spPr bwMode="auto">
          <a:xfrm>
            <a:off x="1145257" y="3395685"/>
            <a:ext cx="7459191" cy="374096"/>
          </a:xfrm>
          <a:prstGeom prst="right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zh-TW" altLang="en-US" sz="2400" b="1" i="0" u="none" strike="noStrike" cap="none" normalizeH="0" baseline="0" smtClean="0">
              <a:ln>
                <a:noFill/>
              </a:ln>
              <a:solidFill>
                <a:srgbClr val="0000FF"/>
              </a:solidFill>
              <a:effectLst/>
              <a:latin typeface="+mj-lt"/>
              <a:ea typeface="+mj-ea"/>
            </a:endParaRPr>
          </a:p>
        </p:txBody>
      </p:sp>
      <p:grpSp>
        <p:nvGrpSpPr>
          <p:cNvPr id="2" name="群組 39"/>
          <p:cNvGrpSpPr/>
          <p:nvPr/>
        </p:nvGrpSpPr>
        <p:grpSpPr>
          <a:xfrm>
            <a:off x="1187624" y="1700808"/>
            <a:ext cx="2016224" cy="2816087"/>
            <a:chOff x="1700331" y="1518812"/>
            <a:chExt cx="1790618" cy="1626165"/>
          </a:xfrm>
        </p:grpSpPr>
        <p:sp>
          <p:nvSpPr>
            <p:cNvPr id="29" name="文字方塊 28"/>
            <p:cNvSpPr txBox="1"/>
            <p:nvPr/>
          </p:nvSpPr>
          <p:spPr>
            <a:xfrm>
              <a:off x="1700331" y="1518812"/>
              <a:ext cx="1790618" cy="337682"/>
            </a:xfrm>
            <a:prstGeom prst="rect">
              <a:avLst/>
            </a:prstGeom>
            <a:noFill/>
          </p:spPr>
          <p:txBody>
            <a:bodyPr wrap="square" rtlCol="0">
              <a:spAutoFit/>
            </a:bodyPr>
            <a:lstStyle/>
            <a:p>
              <a:r>
                <a:rPr lang="zh-TW" altLang="en-US" sz="1600" b="1" dirty="0" smtClean="0">
                  <a:solidFill>
                    <a:srgbClr val="0000FF"/>
                  </a:solidFill>
                  <a:latin typeface="+mj-lt"/>
                  <a:ea typeface="+mj-ea"/>
                </a:rPr>
                <a:t>管理規則發布、公告受理申請及底價</a:t>
              </a:r>
              <a:endParaRPr lang="zh-TW" altLang="en-US" sz="1600" b="1" dirty="0">
                <a:solidFill>
                  <a:srgbClr val="0000FF"/>
                </a:solidFill>
                <a:latin typeface="+mj-lt"/>
                <a:ea typeface="+mj-ea"/>
              </a:endParaRPr>
            </a:p>
          </p:txBody>
        </p:sp>
        <p:cxnSp>
          <p:nvCxnSpPr>
            <p:cNvPr id="30" name="直線接點 29"/>
            <p:cNvCxnSpPr/>
            <p:nvPr/>
          </p:nvCxnSpPr>
          <p:spPr bwMode="auto">
            <a:xfrm>
              <a:off x="2512453" y="2094040"/>
              <a:ext cx="0" cy="838690"/>
            </a:xfrm>
            <a:prstGeom prst="line">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dash"/>
              <a:round/>
              <a:headEnd type="none" w="med" len="med"/>
              <a:tailEnd type="none" w="med" len="med"/>
            </a:ln>
            <a:effectLst/>
          </p:spPr>
        </p:cxnSp>
        <p:sp>
          <p:nvSpPr>
            <p:cNvPr id="31" name="文字方塊 30"/>
            <p:cNvSpPr txBox="1"/>
            <p:nvPr/>
          </p:nvSpPr>
          <p:spPr>
            <a:xfrm>
              <a:off x="1936897" y="2967249"/>
              <a:ext cx="1200088" cy="177728"/>
            </a:xfrm>
            <a:prstGeom prst="rect">
              <a:avLst/>
            </a:prstGeom>
            <a:noFill/>
          </p:spPr>
          <p:txBody>
            <a:bodyPr wrap="square" lIns="0" tIns="0" rIns="0" bIns="0" rtlCol="0">
              <a:spAutoFit/>
            </a:bodyPr>
            <a:lstStyle/>
            <a:p>
              <a:r>
                <a:rPr lang="en-US" altLang="zh-TW" dirty="0" smtClean="0">
                  <a:solidFill>
                    <a:srgbClr val="0000FF"/>
                  </a:solidFill>
                  <a:latin typeface="+mj-lt"/>
                  <a:ea typeface="+mj-ea"/>
                </a:rPr>
                <a:t>104</a:t>
              </a:r>
              <a:r>
                <a:rPr lang="zh-TW" altLang="en-US" dirty="0" smtClean="0">
                  <a:solidFill>
                    <a:srgbClr val="0000FF"/>
                  </a:solidFill>
                  <a:latin typeface="+mj-lt"/>
                  <a:ea typeface="+mj-ea"/>
                </a:rPr>
                <a:t>年</a:t>
              </a:r>
              <a:r>
                <a:rPr lang="en-US" altLang="zh-TW" dirty="0" smtClean="0">
                  <a:solidFill>
                    <a:srgbClr val="0000FF"/>
                  </a:solidFill>
                  <a:latin typeface="+mj-lt"/>
                  <a:ea typeface="+mj-ea"/>
                </a:rPr>
                <a:t>7</a:t>
              </a:r>
              <a:r>
                <a:rPr lang="zh-TW" altLang="en-US" dirty="0" smtClean="0">
                  <a:solidFill>
                    <a:srgbClr val="0000FF"/>
                  </a:solidFill>
                  <a:latin typeface="+mj-lt"/>
                  <a:ea typeface="+mj-ea"/>
                </a:rPr>
                <a:t>月</a:t>
              </a:r>
              <a:endParaRPr lang="zh-TW" altLang="en-US" dirty="0">
                <a:solidFill>
                  <a:srgbClr val="0000FF"/>
                </a:solidFill>
                <a:latin typeface="+mj-lt"/>
                <a:ea typeface="+mj-ea"/>
              </a:endParaRPr>
            </a:p>
          </p:txBody>
        </p:sp>
      </p:grpSp>
      <p:grpSp>
        <p:nvGrpSpPr>
          <p:cNvPr id="4" name="群組 42"/>
          <p:cNvGrpSpPr/>
          <p:nvPr/>
        </p:nvGrpSpPr>
        <p:grpSpPr>
          <a:xfrm>
            <a:off x="4181141" y="1772816"/>
            <a:ext cx="1975035" cy="2756049"/>
            <a:chOff x="1485566" y="1535786"/>
            <a:chExt cx="1754037" cy="1591495"/>
          </a:xfrm>
        </p:grpSpPr>
        <p:sp>
          <p:nvSpPr>
            <p:cNvPr id="26" name="文字方塊 25"/>
            <p:cNvSpPr txBox="1"/>
            <p:nvPr/>
          </p:nvSpPr>
          <p:spPr>
            <a:xfrm>
              <a:off x="1485566" y="1535786"/>
              <a:ext cx="1395777" cy="337681"/>
            </a:xfrm>
            <a:prstGeom prst="rect">
              <a:avLst/>
            </a:prstGeom>
            <a:noFill/>
          </p:spPr>
          <p:txBody>
            <a:bodyPr wrap="square" rtlCol="0">
              <a:spAutoFit/>
            </a:bodyPr>
            <a:lstStyle/>
            <a:p>
              <a:r>
                <a:rPr lang="zh-TW" altLang="en-US" sz="1600" dirty="0" smtClean="0">
                  <a:solidFill>
                    <a:srgbClr val="0000FF"/>
                  </a:solidFill>
                  <a:latin typeface="+mj-lt"/>
                  <a:ea typeface="+mj-ea"/>
                </a:rPr>
                <a:t>受理申請截止、進行審查程序</a:t>
              </a:r>
              <a:endParaRPr lang="zh-TW" altLang="en-US" sz="1600" dirty="0">
                <a:solidFill>
                  <a:srgbClr val="0000FF"/>
                </a:solidFill>
                <a:latin typeface="+mj-lt"/>
                <a:ea typeface="+mj-ea"/>
              </a:endParaRPr>
            </a:p>
          </p:txBody>
        </p:sp>
        <p:cxnSp>
          <p:nvCxnSpPr>
            <p:cNvPr id="27" name="直線接點 26"/>
            <p:cNvCxnSpPr/>
            <p:nvPr/>
          </p:nvCxnSpPr>
          <p:spPr bwMode="auto">
            <a:xfrm>
              <a:off x="2088492" y="2177201"/>
              <a:ext cx="0" cy="713946"/>
            </a:xfrm>
            <a:prstGeom prst="line">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dash"/>
              <a:round/>
              <a:headEnd type="none" w="med" len="med"/>
              <a:tailEnd type="none" w="med" len="med"/>
            </a:ln>
            <a:effectLst/>
          </p:spPr>
        </p:cxnSp>
        <p:sp>
          <p:nvSpPr>
            <p:cNvPr id="28" name="文字方塊 27"/>
            <p:cNvSpPr txBox="1"/>
            <p:nvPr/>
          </p:nvSpPr>
          <p:spPr>
            <a:xfrm>
              <a:off x="1704788" y="2949554"/>
              <a:ext cx="1534815" cy="177727"/>
            </a:xfrm>
            <a:prstGeom prst="rect">
              <a:avLst/>
            </a:prstGeom>
            <a:noFill/>
          </p:spPr>
          <p:txBody>
            <a:bodyPr wrap="square" lIns="0" tIns="0" rIns="0" bIns="0" rtlCol="0">
              <a:spAutoFit/>
            </a:bodyPr>
            <a:lstStyle/>
            <a:p>
              <a:r>
                <a:rPr lang="en-US" altLang="zh-TW" dirty="0" smtClean="0">
                  <a:solidFill>
                    <a:srgbClr val="0000FF"/>
                  </a:solidFill>
                  <a:latin typeface="+mj-lt"/>
                  <a:ea typeface="+mj-ea"/>
                </a:rPr>
                <a:t>104</a:t>
              </a:r>
              <a:r>
                <a:rPr lang="zh-TW" altLang="en-US" dirty="0" smtClean="0">
                  <a:solidFill>
                    <a:srgbClr val="0000FF"/>
                  </a:solidFill>
                  <a:latin typeface="+mj-lt"/>
                  <a:ea typeface="+mj-ea"/>
                </a:rPr>
                <a:t>年</a:t>
              </a:r>
              <a:r>
                <a:rPr lang="en-US" altLang="zh-TW" dirty="0" smtClean="0">
                  <a:solidFill>
                    <a:srgbClr val="0000FF"/>
                  </a:solidFill>
                  <a:latin typeface="+mj-lt"/>
                  <a:ea typeface="+mj-ea"/>
                </a:rPr>
                <a:t>9</a:t>
              </a:r>
              <a:r>
                <a:rPr lang="zh-TW" altLang="en-US" dirty="0" smtClean="0">
                  <a:solidFill>
                    <a:srgbClr val="0000FF"/>
                  </a:solidFill>
                  <a:latin typeface="+mj-lt"/>
                  <a:ea typeface="+mj-ea"/>
                </a:rPr>
                <a:t>月</a:t>
              </a:r>
              <a:endParaRPr lang="zh-TW" altLang="en-US" dirty="0">
                <a:solidFill>
                  <a:srgbClr val="0000FF"/>
                </a:solidFill>
                <a:latin typeface="+mj-lt"/>
                <a:ea typeface="+mj-ea"/>
              </a:endParaRPr>
            </a:p>
          </p:txBody>
        </p:sp>
      </p:grpSp>
      <p:grpSp>
        <p:nvGrpSpPr>
          <p:cNvPr id="6" name="群組 54"/>
          <p:cNvGrpSpPr/>
          <p:nvPr/>
        </p:nvGrpSpPr>
        <p:grpSpPr>
          <a:xfrm>
            <a:off x="6372200" y="1772816"/>
            <a:ext cx="1592154" cy="2736668"/>
            <a:chOff x="5308669" y="1590250"/>
            <a:chExt cx="1413999" cy="1580303"/>
          </a:xfrm>
        </p:grpSpPr>
        <p:sp>
          <p:nvSpPr>
            <p:cNvPr id="23" name="文字方塊 22"/>
            <p:cNvSpPr txBox="1"/>
            <p:nvPr/>
          </p:nvSpPr>
          <p:spPr>
            <a:xfrm>
              <a:off x="5308669" y="1590250"/>
              <a:ext cx="1285884" cy="479863"/>
            </a:xfrm>
            <a:prstGeom prst="rect">
              <a:avLst/>
            </a:prstGeom>
            <a:noFill/>
          </p:spPr>
          <p:txBody>
            <a:bodyPr wrap="square" rtlCol="0">
              <a:spAutoFit/>
            </a:bodyPr>
            <a:lstStyle/>
            <a:p>
              <a:r>
                <a:rPr lang="zh-TW" altLang="en-US" sz="1600" dirty="0" smtClean="0">
                  <a:solidFill>
                    <a:srgbClr val="0000FF"/>
                  </a:solidFill>
                  <a:latin typeface="+mj-lt"/>
                  <a:ea typeface="+mj-ea"/>
                </a:rPr>
                <a:t>完成審查、</a:t>
              </a:r>
              <a:endParaRPr lang="en-US" altLang="zh-TW" sz="1600" dirty="0" smtClean="0">
                <a:solidFill>
                  <a:srgbClr val="0000FF"/>
                </a:solidFill>
                <a:latin typeface="+mj-lt"/>
                <a:ea typeface="+mj-ea"/>
              </a:endParaRPr>
            </a:p>
            <a:p>
              <a:r>
                <a:rPr lang="zh-TW" altLang="en-US" sz="1600" dirty="0" smtClean="0">
                  <a:solidFill>
                    <a:srgbClr val="0000FF"/>
                  </a:solidFill>
                  <a:latin typeface="+mj-lt"/>
                  <a:ea typeface="+mj-ea"/>
                </a:rPr>
                <a:t>公告競價者名單、開始競價</a:t>
              </a:r>
              <a:endParaRPr lang="zh-TW" altLang="en-US" sz="1600" dirty="0">
                <a:solidFill>
                  <a:srgbClr val="0000FF"/>
                </a:solidFill>
                <a:latin typeface="+mj-lt"/>
                <a:ea typeface="+mj-ea"/>
              </a:endParaRPr>
            </a:p>
          </p:txBody>
        </p:sp>
        <p:cxnSp>
          <p:nvCxnSpPr>
            <p:cNvPr id="24" name="直線接點 23"/>
            <p:cNvCxnSpPr/>
            <p:nvPr/>
          </p:nvCxnSpPr>
          <p:spPr bwMode="auto">
            <a:xfrm rot="5400000">
              <a:off x="5500081" y="2540532"/>
              <a:ext cx="921854" cy="5419"/>
            </a:xfrm>
            <a:prstGeom prst="line">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dash"/>
              <a:round/>
              <a:headEnd type="none" w="med" len="med"/>
              <a:tailEnd type="none" w="med" len="med"/>
            </a:ln>
            <a:effectLst/>
          </p:spPr>
        </p:cxnSp>
        <p:sp>
          <p:nvSpPr>
            <p:cNvPr id="25" name="文字方塊 24"/>
            <p:cNvSpPr txBox="1"/>
            <p:nvPr/>
          </p:nvSpPr>
          <p:spPr>
            <a:xfrm>
              <a:off x="5315754" y="2992826"/>
              <a:ext cx="1406914" cy="177727"/>
            </a:xfrm>
            <a:prstGeom prst="rect">
              <a:avLst/>
            </a:prstGeom>
            <a:noFill/>
          </p:spPr>
          <p:txBody>
            <a:bodyPr wrap="square" lIns="0" tIns="0" rIns="0" bIns="0" rtlCol="0">
              <a:spAutoFit/>
            </a:bodyPr>
            <a:lstStyle/>
            <a:p>
              <a:r>
                <a:rPr lang="en-US" altLang="zh-TW" dirty="0" smtClean="0">
                  <a:solidFill>
                    <a:srgbClr val="0000FF"/>
                  </a:solidFill>
                  <a:latin typeface="+mj-lt"/>
                  <a:ea typeface="+mj-ea"/>
                </a:rPr>
                <a:t>104</a:t>
              </a:r>
              <a:r>
                <a:rPr lang="zh-TW" altLang="en-US" dirty="0" smtClean="0">
                  <a:solidFill>
                    <a:srgbClr val="0000FF"/>
                  </a:solidFill>
                  <a:latin typeface="+mj-lt"/>
                  <a:ea typeface="+mj-ea"/>
                </a:rPr>
                <a:t>年</a:t>
              </a:r>
              <a:r>
                <a:rPr lang="en-US" altLang="zh-TW" dirty="0" smtClean="0">
                  <a:solidFill>
                    <a:srgbClr val="0000FF"/>
                  </a:solidFill>
                  <a:latin typeface="+mj-lt"/>
                  <a:ea typeface="+mj-ea"/>
                </a:rPr>
                <a:t>10~11</a:t>
              </a:r>
              <a:r>
                <a:rPr lang="zh-TW" altLang="en-US" dirty="0" smtClean="0">
                  <a:solidFill>
                    <a:srgbClr val="0000FF"/>
                  </a:solidFill>
                  <a:latin typeface="+mj-lt"/>
                  <a:ea typeface="+mj-ea"/>
                </a:rPr>
                <a:t>月</a:t>
              </a:r>
              <a:endParaRPr lang="zh-TW" altLang="en-US" dirty="0">
                <a:solidFill>
                  <a:srgbClr val="0000FF"/>
                </a:solidFill>
                <a:latin typeface="+mj-lt"/>
                <a:ea typeface="+mj-ea"/>
              </a:endParaRPr>
            </a:p>
          </p:txBody>
        </p:sp>
      </p:grpSp>
      <p:cxnSp>
        <p:nvCxnSpPr>
          <p:cNvPr id="40" name="直線單箭頭接點 39"/>
          <p:cNvCxnSpPr/>
          <p:nvPr/>
        </p:nvCxnSpPr>
        <p:spPr bwMode="auto">
          <a:xfrm>
            <a:off x="2483768" y="3284984"/>
            <a:ext cx="2000264" cy="1588"/>
          </a:xfrm>
          <a:prstGeom prst="straightConnector1">
            <a:avLst/>
          </a:pr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arrow"/>
            <a:tailEnd type="arrow"/>
          </a:ln>
          <a:effectLst/>
        </p:spPr>
      </p:cxnSp>
      <p:sp>
        <p:nvSpPr>
          <p:cNvPr id="41" name="矩形 40"/>
          <p:cNvSpPr/>
          <p:nvPr/>
        </p:nvSpPr>
        <p:spPr bwMode="auto">
          <a:xfrm>
            <a:off x="3059832" y="2852936"/>
            <a:ext cx="857256" cy="357190"/>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zh-TW" sz="1800" b="1" i="0" u="none" strike="noStrike" cap="none" normalizeH="0" baseline="0" dirty="0" smtClean="0">
                <a:ln>
                  <a:noFill/>
                </a:ln>
                <a:solidFill>
                  <a:srgbClr val="FF0000"/>
                </a:solidFill>
                <a:effectLst/>
                <a:latin typeface="+mj-lt"/>
                <a:ea typeface="+mj-ea"/>
              </a:rPr>
              <a:t>45</a:t>
            </a:r>
            <a:r>
              <a:rPr kumimoji="1" lang="zh-TW" altLang="en-US" sz="1800" b="1" i="0" u="none" strike="noStrike" cap="none" normalizeH="0" baseline="0" dirty="0" smtClean="0">
                <a:ln>
                  <a:noFill/>
                </a:ln>
                <a:solidFill>
                  <a:srgbClr val="FF0000"/>
                </a:solidFill>
                <a:effectLst/>
                <a:latin typeface="+mj-lt"/>
                <a:ea typeface="+mj-ea"/>
              </a:rPr>
              <a:t>天</a:t>
            </a:r>
          </a:p>
        </p:txBody>
      </p:sp>
      <p:cxnSp>
        <p:nvCxnSpPr>
          <p:cNvPr id="22" name="直線接點 21"/>
          <p:cNvCxnSpPr/>
          <p:nvPr/>
        </p:nvCxnSpPr>
        <p:spPr bwMode="auto">
          <a:xfrm rot="5400000">
            <a:off x="3215472" y="4143380"/>
            <a:ext cx="713586" cy="794"/>
          </a:xfrm>
          <a:prstGeom prst="line">
            <a:avLst/>
          </a:prstGeom>
          <a:gradFill rotWithShape="0">
            <a:gsLst>
              <a:gs pos="0">
                <a:srgbClr val="CCECFF"/>
              </a:gs>
              <a:gs pos="50000">
                <a:srgbClr val="CCECFF">
                  <a:gamma/>
                  <a:tint val="23529"/>
                  <a:invGamma/>
                </a:srgbClr>
              </a:gs>
              <a:gs pos="100000">
                <a:srgbClr val="CCECFF"/>
              </a:gs>
            </a:gsLst>
            <a:lin ang="5400000" scaled="1"/>
          </a:gradFill>
          <a:ln w="19050" cap="flat" cmpd="sng" algn="ctr">
            <a:solidFill>
              <a:schemeClr val="tx1"/>
            </a:solidFill>
            <a:prstDash val="sysDash"/>
            <a:round/>
            <a:headEnd type="triangle" w="sm" len="med"/>
            <a:tailEnd type="none" w="med" len="med"/>
          </a:ln>
          <a:effectLst/>
        </p:spPr>
      </p:cxnSp>
      <p:sp>
        <p:nvSpPr>
          <p:cNvPr id="34" name="文字方塊 33"/>
          <p:cNvSpPr txBox="1"/>
          <p:nvPr/>
        </p:nvSpPr>
        <p:spPr>
          <a:xfrm>
            <a:off x="3071802" y="4572008"/>
            <a:ext cx="1357322" cy="492443"/>
          </a:xfrm>
          <a:prstGeom prst="rect">
            <a:avLst/>
          </a:prstGeom>
          <a:noFill/>
        </p:spPr>
        <p:txBody>
          <a:bodyPr wrap="square" lIns="0" tIns="0" rIns="0" bIns="0" rtlCol="0">
            <a:spAutoFit/>
          </a:bodyPr>
          <a:lstStyle/>
          <a:p>
            <a:r>
              <a:rPr lang="zh-TW" altLang="en-US" sz="1600" dirty="0" smtClean="0">
                <a:solidFill>
                  <a:srgbClr val="0000FF"/>
                </a:solidFill>
                <a:latin typeface="+mj-lt"/>
                <a:ea typeface="+mj-ea"/>
              </a:rPr>
              <a:t>建置競價系統公開說明會</a:t>
            </a:r>
          </a:p>
        </p:txBody>
      </p:sp>
      <p:sp>
        <p:nvSpPr>
          <p:cNvPr id="35" name="文字方塊 34"/>
          <p:cNvSpPr txBox="1"/>
          <p:nvPr/>
        </p:nvSpPr>
        <p:spPr>
          <a:xfrm>
            <a:off x="5357818" y="4572008"/>
            <a:ext cx="1428760" cy="492443"/>
          </a:xfrm>
          <a:prstGeom prst="rect">
            <a:avLst/>
          </a:prstGeom>
          <a:noFill/>
        </p:spPr>
        <p:txBody>
          <a:bodyPr wrap="square" lIns="0" tIns="0" rIns="0" bIns="0" rtlCol="0">
            <a:spAutoFit/>
          </a:bodyPr>
          <a:lstStyle/>
          <a:p>
            <a:r>
              <a:rPr lang="zh-TW" altLang="en-US" sz="1600" dirty="0" smtClean="0">
                <a:solidFill>
                  <a:srgbClr val="0000FF"/>
                </a:solidFill>
                <a:latin typeface="+mj-lt"/>
                <a:ea typeface="+mj-ea"/>
              </a:rPr>
              <a:t>競價作業流程</a:t>
            </a:r>
            <a:endParaRPr lang="en-US" altLang="zh-TW" sz="1600" dirty="0" smtClean="0">
              <a:solidFill>
                <a:srgbClr val="0000FF"/>
              </a:solidFill>
              <a:latin typeface="+mj-lt"/>
              <a:ea typeface="+mj-ea"/>
            </a:endParaRPr>
          </a:p>
          <a:p>
            <a:r>
              <a:rPr lang="zh-TW" altLang="en-US" sz="1600" dirty="0" smtClean="0">
                <a:solidFill>
                  <a:srgbClr val="0000FF"/>
                </a:solidFill>
                <a:latin typeface="+mj-lt"/>
                <a:ea typeface="+mj-ea"/>
              </a:rPr>
              <a:t>說明會</a:t>
            </a:r>
            <a:r>
              <a:rPr lang="en-US" altLang="zh-TW" sz="1600" dirty="0" smtClean="0">
                <a:solidFill>
                  <a:srgbClr val="0000FF"/>
                </a:solidFill>
                <a:latin typeface="+mj-lt"/>
                <a:ea typeface="+mj-ea"/>
              </a:rPr>
              <a:t>(</a:t>
            </a:r>
            <a:r>
              <a:rPr lang="zh-TW" altLang="en-US" sz="1600" dirty="0" smtClean="0">
                <a:solidFill>
                  <a:srgbClr val="0000FF"/>
                </a:solidFill>
                <a:latin typeface="+mj-lt"/>
                <a:ea typeface="+mj-ea"/>
              </a:rPr>
              <a:t>申請人</a:t>
            </a:r>
            <a:r>
              <a:rPr lang="en-US" altLang="zh-TW" sz="1600" dirty="0" smtClean="0">
                <a:solidFill>
                  <a:srgbClr val="0000FF"/>
                </a:solidFill>
                <a:latin typeface="+mj-lt"/>
                <a:ea typeface="+mj-ea"/>
              </a:rPr>
              <a:t>)</a:t>
            </a:r>
            <a:endParaRPr lang="zh-TW" altLang="en-US" sz="1600" dirty="0">
              <a:solidFill>
                <a:srgbClr val="0000FF"/>
              </a:solidFill>
              <a:latin typeface="+mj-lt"/>
              <a:ea typeface="+mj-ea"/>
            </a:endParaRPr>
          </a:p>
        </p:txBody>
      </p:sp>
      <p:cxnSp>
        <p:nvCxnSpPr>
          <p:cNvPr id="36" name="直線接點 35"/>
          <p:cNvCxnSpPr/>
          <p:nvPr/>
        </p:nvCxnSpPr>
        <p:spPr bwMode="auto">
          <a:xfrm rot="5400000">
            <a:off x="5644364" y="4142586"/>
            <a:ext cx="713586" cy="794"/>
          </a:xfrm>
          <a:prstGeom prst="line">
            <a:avLst/>
          </a:prstGeom>
          <a:gradFill rotWithShape="0">
            <a:gsLst>
              <a:gs pos="0">
                <a:srgbClr val="CCECFF"/>
              </a:gs>
              <a:gs pos="50000">
                <a:srgbClr val="CCECFF">
                  <a:gamma/>
                  <a:tint val="23529"/>
                  <a:invGamma/>
                </a:srgbClr>
              </a:gs>
              <a:gs pos="100000">
                <a:srgbClr val="CCECFF"/>
              </a:gs>
            </a:gsLst>
            <a:lin ang="5400000" scaled="1"/>
          </a:gradFill>
          <a:ln w="19050" cap="flat" cmpd="sng" algn="ctr">
            <a:solidFill>
              <a:schemeClr val="tx1"/>
            </a:solidFill>
            <a:prstDash val="sysDash"/>
            <a:round/>
            <a:headEnd type="triangle" w="sm" len="med"/>
            <a:tailEnd type="none" w="med" len="med"/>
          </a:ln>
          <a:effectLst/>
        </p:spPr>
      </p:cxnSp>
    </p:spTree>
    <p:extLst>
      <p:ext uri="{BB962C8B-B14F-4D97-AF65-F5344CB8AC3E}">
        <p14:creationId xmlns:p14="http://schemas.microsoft.com/office/powerpoint/2010/main" xmlns="" val="2104634466"/>
      </p:ext>
    </p:extLst>
  </p:cSld>
  <p:clrMapOvr>
    <a:masterClrMapping/>
  </p:clrMapOvr>
  <p:transition>
    <p:blinds/>
    <p:sndAc>
      <p:stSnd>
        <p:snd r:embed="rId3" name="CAMERA.WAV"/>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26"/>
          <p:cNvSpPr txBox="1">
            <a:spLocks noChangeArrowheads="1"/>
          </p:cNvSpPr>
          <p:nvPr/>
        </p:nvSpPr>
        <p:spPr bwMode="auto">
          <a:xfrm>
            <a:off x="714375" y="2428875"/>
            <a:ext cx="7632700" cy="1928813"/>
          </a:xfrm>
          <a:prstGeom prst="rect">
            <a:avLst/>
          </a:prstGeom>
          <a:noFill/>
          <a:ln w="9525">
            <a:noFill/>
            <a:miter lim="800000"/>
            <a:headEnd/>
            <a:tailEnd/>
          </a:ln>
        </p:spPr>
        <p:txBody>
          <a:bodyPr anchor="ctr"/>
          <a:lstStyle/>
          <a:p>
            <a:pPr marL="381000" indent="-540000" algn="ctr" eaLnBrk="0" fontAlgn="auto" hangingPunct="0">
              <a:spcBef>
                <a:spcPts val="2400"/>
              </a:spcBef>
              <a:spcAft>
                <a:spcPts val="2400"/>
              </a:spcAft>
              <a:defRPr/>
            </a:pPr>
            <a:r>
              <a:rPr kumimoji="0" lang="en-US" altLang="zh-TW" sz="3300" kern="0" dirty="0">
                <a:solidFill>
                  <a:srgbClr val="FF6600"/>
                </a:solidFill>
                <a:latin typeface="+mj-lt"/>
                <a:ea typeface="+mj-ea"/>
                <a:cs typeface="+mj-cs"/>
              </a:rPr>
              <a:t/>
            </a:r>
            <a:br>
              <a:rPr kumimoji="0" lang="en-US" altLang="zh-TW" sz="3300" kern="0" dirty="0">
                <a:solidFill>
                  <a:srgbClr val="FF6600"/>
                </a:solidFill>
                <a:latin typeface="+mj-lt"/>
                <a:ea typeface="+mj-ea"/>
                <a:cs typeface="+mj-cs"/>
              </a:rPr>
            </a:br>
            <a:r>
              <a:rPr kumimoji="0" lang="en-US" altLang="zh-TW" sz="3300" kern="0" dirty="0">
                <a:solidFill>
                  <a:srgbClr val="FF6600"/>
                </a:solidFill>
                <a:latin typeface="+mj-lt"/>
                <a:ea typeface="+mj-ea"/>
                <a:cs typeface="+mj-cs"/>
              </a:rPr>
              <a:t/>
            </a:r>
            <a:br>
              <a:rPr kumimoji="0" lang="en-US" altLang="zh-TW" sz="3300" kern="0" dirty="0">
                <a:solidFill>
                  <a:srgbClr val="FF6600"/>
                </a:solidFill>
                <a:latin typeface="+mj-lt"/>
                <a:ea typeface="+mj-ea"/>
                <a:cs typeface="+mj-cs"/>
              </a:rPr>
            </a:br>
            <a:r>
              <a:rPr kumimoji="0" lang="en-US" altLang="zh-TW" sz="3300" kern="0" dirty="0">
                <a:solidFill>
                  <a:srgbClr val="FF6600"/>
                </a:solidFill>
                <a:latin typeface="+mj-lt"/>
                <a:ea typeface="+mj-ea"/>
                <a:cs typeface="+mj-cs"/>
              </a:rPr>
              <a:t/>
            </a:r>
            <a:br>
              <a:rPr kumimoji="0" lang="en-US" altLang="zh-TW" sz="3300" kern="0" dirty="0">
                <a:solidFill>
                  <a:srgbClr val="FF6600"/>
                </a:solidFill>
                <a:latin typeface="+mj-lt"/>
                <a:ea typeface="+mj-ea"/>
                <a:cs typeface="+mj-cs"/>
              </a:rPr>
            </a:br>
            <a:r>
              <a:rPr kumimoji="0" lang="zh-TW" altLang="en-US" sz="4400" b="1" kern="0" dirty="0">
                <a:solidFill>
                  <a:srgbClr val="FF6600"/>
                </a:solidFill>
                <a:latin typeface="+mj-lt"/>
                <a:ea typeface="+mj-ea"/>
                <a:cs typeface="+mj-cs"/>
              </a:rPr>
              <a:t>簡報完畢</a:t>
            </a:r>
            <a:r>
              <a:rPr kumimoji="0" lang="en-US" altLang="zh-TW" sz="4400" b="1" kern="0" dirty="0">
                <a:solidFill>
                  <a:srgbClr val="FF6600"/>
                </a:solidFill>
                <a:latin typeface="+mj-lt"/>
                <a:ea typeface="+mj-ea"/>
                <a:cs typeface="+mj-cs"/>
              </a:rPr>
              <a:t/>
            </a:r>
            <a:br>
              <a:rPr kumimoji="0" lang="en-US" altLang="zh-TW" sz="4400" b="1" kern="0" dirty="0">
                <a:solidFill>
                  <a:srgbClr val="FF6600"/>
                </a:solidFill>
                <a:latin typeface="+mj-lt"/>
                <a:ea typeface="+mj-ea"/>
                <a:cs typeface="+mj-cs"/>
              </a:rPr>
            </a:br>
            <a:r>
              <a:rPr kumimoji="0" lang="zh-TW" altLang="en-US" sz="4400" b="1" kern="0" dirty="0">
                <a:solidFill>
                  <a:srgbClr val="FF6600"/>
                </a:solidFill>
                <a:latin typeface="+mj-lt"/>
                <a:ea typeface="+mj-ea"/>
                <a:cs typeface="+mj-cs"/>
              </a:rPr>
              <a:t>敬請指教</a:t>
            </a:r>
            <a:br>
              <a:rPr kumimoji="0" lang="zh-TW" altLang="en-US" sz="4400" b="1" kern="0" dirty="0">
                <a:solidFill>
                  <a:srgbClr val="FF6600"/>
                </a:solidFill>
                <a:latin typeface="+mj-lt"/>
                <a:ea typeface="+mj-ea"/>
                <a:cs typeface="+mj-cs"/>
              </a:rPr>
            </a:br>
            <a:r>
              <a:rPr kumimoji="0" lang="zh-TW" altLang="en-US" sz="3300" kern="0" dirty="0">
                <a:solidFill>
                  <a:srgbClr val="FF6600"/>
                </a:solidFill>
                <a:latin typeface="+mj-lt"/>
                <a:ea typeface="+mj-ea"/>
                <a:cs typeface="+mj-cs"/>
              </a:rPr>
              <a:t/>
            </a:r>
            <a:br>
              <a:rPr kumimoji="0" lang="zh-TW" altLang="en-US" sz="3300" kern="0" dirty="0">
                <a:solidFill>
                  <a:srgbClr val="FF6600"/>
                </a:solidFill>
                <a:latin typeface="+mj-lt"/>
                <a:ea typeface="+mj-ea"/>
                <a:cs typeface="+mj-cs"/>
              </a:rPr>
            </a:br>
            <a:r>
              <a:rPr kumimoji="0" lang="zh-TW" altLang="en-US" sz="3300" dirty="0">
                <a:solidFill>
                  <a:srgbClr val="FF6600"/>
                </a:solidFill>
                <a:latin typeface="+mj-lt"/>
                <a:ea typeface="+mj-ea"/>
              </a:rPr>
              <a:t/>
            </a:r>
            <a:br>
              <a:rPr kumimoji="0" lang="zh-TW" altLang="en-US" sz="3300" dirty="0">
                <a:solidFill>
                  <a:srgbClr val="FF6600"/>
                </a:solidFill>
                <a:latin typeface="+mj-lt"/>
                <a:ea typeface="+mj-ea"/>
              </a:rPr>
            </a:br>
            <a:endParaRPr kumimoji="0" lang="zh-TW" altLang="en-US" sz="3300" dirty="0">
              <a:solidFill>
                <a:srgbClr val="FF6600"/>
              </a:solidFill>
              <a:latin typeface="+mj-lt"/>
              <a:ea typeface="+mj-ea"/>
            </a:endParaRPr>
          </a:p>
        </p:txBody>
      </p:sp>
    </p:spTree>
  </p:cSld>
  <p:clrMapOvr>
    <a:masterClrMapping/>
  </p:clrMapOvr>
  <p:transition>
    <p:blinds/>
    <p:sndAc>
      <p:stSnd>
        <p:snd r:embed="rId3" name="CAMERA.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69950" y="217488"/>
            <a:ext cx="7374458" cy="763587"/>
          </a:xfrm>
        </p:spPr>
        <p:txBody>
          <a:bodyPr>
            <a:noAutofit/>
          </a:bodyPr>
          <a:lstStyle/>
          <a:p>
            <a:r>
              <a:rPr lang="en-US" altLang="zh-TW" sz="3200" dirty="0" smtClean="0"/>
              <a:t>2500MHz</a:t>
            </a:r>
            <a:r>
              <a:rPr lang="zh-TW" altLang="en-US" sz="3200" dirty="0" smtClean="0"/>
              <a:t>及</a:t>
            </a:r>
            <a:r>
              <a:rPr lang="en-US" altLang="zh-TW" sz="3200" dirty="0" smtClean="0"/>
              <a:t>2600MHz</a:t>
            </a:r>
            <a:r>
              <a:rPr lang="zh-TW" altLang="en-US" sz="3200" dirty="0" smtClean="0"/>
              <a:t>頻段現況</a:t>
            </a:r>
            <a:endParaRPr lang="zh-TW" altLang="en-US" sz="3200" dirty="0">
              <a:latin typeface="+mj-lt"/>
            </a:endParaRPr>
          </a:p>
        </p:txBody>
      </p:sp>
      <p:pic>
        <p:nvPicPr>
          <p:cNvPr id="1026" name="Picture 2"/>
          <p:cNvPicPr>
            <a:picLocks noChangeAspect="1" noChangeArrowheads="1"/>
          </p:cNvPicPr>
          <p:nvPr/>
        </p:nvPicPr>
        <p:blipFill>
          <a:blip r:embed="rId3" cstate="print"/>
          <a:srcRect/>
          <a:stretch>
            <a:fillRect/>
          </a:stretch>
        </p:blipFill>
        <p:spPr bwMode="auto">
          <a:xfrm>
            <a:off x="1142976" y="1643050"/>
            <a:ext cx="6886944" cy="2357454"/>
          </a:xfrm>
          <a:prstGeom prst="rect">
            <a:avLst/>
          </a:prstGeom>
          <a:noFill/>
          <a:ln w="9525">
            <a:noFill/>
            <a:miter lim="800000"/>
            <a:headEnd/>
            <a:tailEnd/>
          </a:ln>
          <a:effectLst/>
        </p:spPr>
      </p:pic>
      <p:sp>
        <p:nvSpPr>
          <p:cNvPr id="34" name="文字方塊 33"/>
          <p:cNvSpPr txBox="1"/>
          <p:nvPr/>
        </p:nvSpPr>
        <p:spPr>
          <a:xfrm>
            <a:off x="1214414" y="4572008"/>
            <a:ext cx="7143800" cy="1200329"/>
          </a:xfrm>
          <a:prstGeom prst="rect">
            <a:avLst/>
          </a:prstGeom>
          <a:noFill/>
        </p:spPr>
        <p:txBody>
          <a:bodyPr wrap="square" rtlCol="0">
            <a:spAutoFit/>
          </a:bodyPr>
          <a:lstStyle/>
          <a:p>
            <a:pPr marL="271463" indent="-271463">
              <a:buClr>
                <a:srgbClr val="FF0000"/>
              </a:buClr>
              <a:buSzPct val="70000"/>
              <a:buFont typeface="Wingdings" pitchFamily="2" charset="2"/>
              <a:buChar char="u"/>
            </a:pPr>
            <a:r>
              <a:rPr lang="zh-TW" altLang="en-US" sz="2400" dirty="0" smtClean="0">
                <a:solidFill>
                  <a:srgbClr val="0000FF"/>
                </a:solidFill>
                <a:latin typeface="+mj-lt"/>
                <a:ea typeface="+mj-ea"/>
              </a:rPr>
              <a:t>本頻段部分頻率已有無線寬頻接取業務使用，標得該業務使用頻率之業者須待頻率繳</a:t>
            </a:r>
            <a:r>
              <a:rPr lang="en-US" altLang="en-US" sz="2400" dirty="0" smtClean="0">
                <a:solidFill>
                  <a:srgbClr val="0000FF"/>
                </a:solidFill>
                <a:latin typeface="+mj-lt"/>
                <a:ea typeface="+mj-ea"/>
              </a:rPr>
              <a:t>(</a:t>
            </a:r>
            <a:r>
              <a:rPr lang="zh-TW" altLang="en-US" sz="2400" dirty="0" smtClean="0">
                <a:solidFill>
                  <a:srgbClr val="0000FF"/>
                </a:solidFill>
                <a:latin typeface="+mj-lt"/>
                <a:ea typeface="+mj-ea"/>
              </a:rPr>
              <a:t>收</a:t>
            </a:r>
            <a:r>
              <a:rPr lang="en-US" altLang="en-US" sz="2400" dirty="0" smtClean="0">
                <a:solidFill>
                  <a:srgbClr val="0000FF"/>
                </a:solidFill>
                <a:latin typeface="+mj-lt"/>
                <a:ea typeface="+mj-ea"/>
              </a:rPr>
              <a:t>)</a:t>
            </a:r>
            <a:r>
              <a:rPr lang="zh-TW" altLang="en-US" sz="2400" dirty="0" smtClean="0">
                <a:solidFill>
                  <a:srgbClr val="0000FF"/>
                </a:solidFill>
                <a:latin typeface="+mj-lt"/>
                <a:ea typeface="+mj-ea"/>
              </a:rPr>
              <a:t>回後方能使用。</a:t>
            </a:r>
            <a:endParaRPr lang="zh-TW" altLang="en-US" sz="2400" dirty="0">
              <a:solidFill>
                <a:srgbClr val="0000FF"/>
              </a:solidFill>
              <a:latin typeface="+mj-lt"/>
              <a:ea typeface="+mj-ea"/>
            </a:endParaRPr>
          </a:p>
        </p:txBody>
      </p:sp>
    </p:spTree>
  </p:cSld>
  <p:clrMapOvr>
    <a:masterClrMapping/>
  </p:clrMapOvr>
  <p:transition>
    <p:blinds/>
    <p:sndAc>
      <p:stSnd>
        <p:snd r:embed="rId2" name="CAMERA.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69950" y="217488"/>
            <a:ext cx="7374458" cy="763587"/>
          </a:xfrm>
        </p:spPr>
        <p:txBody>
          <a:bodyPr>
            <a:noAutofit/>
          </a:bodyPr>
          <a:lstStyle/>
          <a:p>
            <a:r>
              <a:rPr lang="en-US" altLang="zh-TW" sz="3200" dirty="0" smtClean="0"/>
              <a:t>2500MHz</a:t>
            </a:r>
            <a:r>
              <a:rPr lang="zh-TW" altLang="en-US" sz="3200" dirty="0" smtClean="0"/>
              <a:t>及</a:t>
            </a:r>
            <a:r>
              <a:rPr lang="en-US" altLang="zh-TW" sz="3200" dirty="0" smtClean="0"/>
              <a:t>2600MHz</a:t>
            </a:r>
            <a:r>
              <a:rPr lang="zh-TW" altLang="en-US" sz="3200" dirty="0" smtClean="0"/>
              <a:t>頻段規劃</a:t>
            </a:r>
            <a:endParaRPr lang="zh-TW" altLang="en-US" sz="3200" dirty="0">
              <a:latin typeface="+mj-lt"/>
            </a:endParaRPr>
          </a:p>
        </p:txBody>
      </p:sp>
      <p:graphicFrame>
        <p:nvGraphicFramePr>
          <p:cNvPr id="20" name="內容版面配置區 3"/>
          <p:cNvGraphicFramePr>
            <a:graphicFrameLocks/>
          </p:cNvGraphicFramePr>
          <p:nvPr/>
        </p:nvGraphicFramePr>
        <p:xfrm>
          <a:off x="323528" y="3212976"/>
          <a:ext cx="8496938" cy="504056"/>
        </p:xfrm>
        <a:graphic>
          <a:graphicData uri="http://schemas.openxmlformats.org/drawingml/2006/table">
            <a:tbl>
              <a:tblPr firstRow="1" bandRow="1">
                <a:tableStyleId>{5940675A-B579-460E-94D1-54222C63F5DA}</a:tableStyleId>
              </a:tblPr>
              <a:tblGrid>
                <a:gridCol w="864096"/>
                <a:gridCol w="936104"/>
                <a:gridCol w="936104"/>
                <a:gridCol w="432048"/>
                <a:gridCol w="216024"/>
                <a:gridCol w="864093"/>
                <a:gridCol w="936107"/>
                <a:gridCol w="216024"/>
                <a:gridCol w="864096"/>
                <a:gridCol w="864096"/>
                <a:gridCol w="936104"/>
                <a:gridCol w="432042"/>
              </a:tblGrid>
              <a:tr h="504056">
                <a:tc>
                  <a:txBody>
                    <a:bodyPr/>
                    <a:lstStyle/>
                    <a:p>
                      <a:pPr algn="ctr"/>
                      <a:r>
                        <a:rPr lang="en-US" altLang="zh-TW" dirty="0" smtClean="0"/>
                        <a:t>D1</a:t>
                      </a:r>
                      <a:endParaRPr lang="zh-TW" altLang="en-US" dirty="0"/>
                    </a:p>
                  </a:txBody>
                  <a:tcPr anchor="ct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solidFill>
                      <a:schemeClr val="accent6">
                        <a:lumMod val="20000"/>
                        <a:lumOff val="80000"/>
                      </a:schemeClr>
                    </a:solidFill>
                  </a:tcPr>
                </a:tc>
                <a:tc>
                  <a:txBody>
                    <a:bodyPr/>
                    <a:lstStyle/>
                    <a:p>
                      <a:pPr algn="ctr"/>
                      <a:r>
                        <a:rPr lang="en-US" altLang="zh-TW" dirty="0" smtClean="0"/>
                        <a:t>D2</a:t>
                      </a:r>
                      <a:endParaRPr lang="zh-TW" altLang="en-US" dirty="0"/>
                    </a:p>
                  </a:txBody>
                  <a:tcPr anchor="ct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solidFill>
                      <a:schemeClr val="accent6">
                        <a:lumMod val="20000"/>
                        <a:lumOff val="80000"/>
                      </a:schemeClr>
                    </a:solidFill>
                  </a:tcPr>
                </a:tc>
                <a:tc>
                  <a:txBody>
                    <a:bodyPr/>
                    <a:lstStyle/>
                    <a:p>
                      <a:pPr algn="ctr"/>
                      <a:r>
                        <a:rPr lang="en-US" altLang="zh-TW" dirty="0" smtClean="0"/>
                        <a:t>D3</a:t>
                      </a:r>
                      <a:endParaRPr lang="zh-TW" altLang="en-US" dirty="0"/>
                    </a:p>
                  </a:txBody>
                  <a:tcPr anchor="ct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solidFill>
                      <a:schemeClr val="accent6">
                        <a:lumMod val="20000"/>
                        <a:lumOff val="80000"/>
                      </a:schemeClr>
                    </a:solidFill>
                  </a:tcPr>
                </a:tc>
                <a:tc>
                  <a:txBody>
                    <a:bodyPr/>
                    <a:lstStyle/>
                    <a:p>
                      <a:pPr algn="ctr"/>
                      <a:r>
                        <a:rPr lang="en-US" altLang="zh-TW" sz="1600" dirty="0" smtClean="0"/>
                        <a:t>D4</a:t>
                      </a:r>
                      <a:endParaRPr lang="zh-TW" altLang="en-US" sz="1600" dirty="0"/>
                    </a:p>
                  </a:txBody>
                  <a:tcPr anchor="ctr">
                    <a:lnL w="28575" cap="flat" cmpd="sng" algn="ctr">
                      <a:solidFill>
                        <a:schemeClr val="accent2">
                          <a:lumMod val="75000"/>
                        </a:schemeClr>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solidFill>
                      <a:schemeClr val="accent6">
                        <a:lumMod val="20000"/>
                        <a:lumOff val="80000"/>
                      </a:schemeClr>
                    </a:solidFill>
                  </a:tcPr>
                </a:tc>
                <a:tc>
                  <a:txBody>
                    <a:bodyPr/>
                    <a:lstStyle/>
                    <a:p>
                      <a:pPr algn="ctr"/>
                      <a:endParaRPr lang="zh-TW" altLang="en-US" dirty="0"/>
                    </a:p>
                  </a:txBody>
                  <a:tcPr anchor="ctr">
                    <a:lnL w="28575" cap="flat" cmpd="sng" algn="ctr">
                      <a:solidFill>
                        <a:srgbClr val="00B050"/>
                      </a:solidFill>
                      <a:prstDash val="solid"/>
                      <a:round/>
                      <a:headEnd type="none" w="med" len="med"/>
                      <a:tailEnd type="none" w="med" len="med"/>
                    </a:lnL>
                    <a:lnR w="12700" cap="flat" cmpd="sng" algn="ctr">
                      <a:solidFill>
                        <a:schemeClr val="tx1"/>
                      </a:solidFill>
                      <a:prstDash val="sysDot"/>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solidFill>
                      <a:srgbClr val="CCFFCC"/>
                    </a:solidFill>
                  </a:tcPr>
                </a:tc>
                <a:tc>
                  <a:txBody>
                    <a:bodyPr/>
                    <a:lstStyle/>
                    <a:p>
                      <a:pPr algn="l"/>
                      <a:r>
                        <a:rPr lang="zh-TW" altLang="en-US" dirty="0" smtClean="0"/>
                        <a:t>  </a:t>
                      </a:r>
                      <a:r>
                        <a:rPr lang="en-US" altLang="zh-TW" dirty="0" smtClean="0"/>
                        <a:t>D5</a:t>
                      </a:r>
                      <a:endParaRPr lang="zh-TW" altLang="en-US" dirty="0"/>
                    </a:p>
                  </a:txBody>
                  <a:tcPr anchor="ctr">
                    <a:lnL w="12700" cap="flat" cmpd="sng" algn="ctr">
                      <a:solidFill>
                        <a:schemeClr val="tx1"/>
                      </a:solidFill>
                      <a:prstDash val="sysDot"/>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solidFill>
                      <a:srgbClr val="CCFFCC"/>
                    </a:solidFill>
                  </a:tcPr>
                </a:tc>
                <a:tc>
                  <a:txBody>
                    <a:bodyPr/>
                    <a:lstStyle/>
                    <a:p>
                      <a:pPr algn="l"/>
                      <a:r>
                        <a:rPr lang="zh-TW" altLang="en-US" dirty="0" smtClean="0"/>
                        <a:t>       </a:t>
                      </a:r>
                      <a:r>
                        <a:rPr lang="en-US" altLang="zh-TW" dirty="0" smtClean="0"/>
                        <a:t>D6</a:t>
                      </a:r>
                      <a:endParaRPr lang="zh-TW" altLang="en-US" dirty="0"/>
                    </a:p>
                  </a:txBody>
                  <a:tcPr anchor="ctr">
                    <a:lnL w="28575" cap="flat" cmpd="sng" algn="ctr">
                      <a:solidFill>
                        <a:srgbClr val="00B050"/>
                      </a:solidFill>
                      <a:prstDash val="solid"/>
                      <a:round/>
                      <a:headEnd type="none" w="med" len="med"/>
                      <a:tailEnd type="none" w="med" len="med"/>
                    </a:lnL>
                    <a:lnR w="12700" cap="flat" cmpd="sng" algn="ctr">
                      <a:solidFill>
                        <a:schemeClr val="tx1"/>
                      </a:solidFill>
                      <a:prstDash val="sysDot"/>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solidFill>
                      <a:srgbClr val="CCFFCC"/>
                    </a:solidFill>
                  </a:tcPr>
                </a:tc>
                <a:tc>
                  <a:txBody>
                    <a:bodyPr/>
                    <a:lstStyle/>
                    <a:p>
                      <a:pPr algn="ctr"/>
                      <a:endParaRPr lang="zh-TW" altLang="en-US" dirty="0"/>
                    </a:p>
                  </a:txBody>
                  <a:tcPr anchor="ctr">
                    <a:lnL w="12700" cap="flat" cmpd="sng" algn="ctr">
                      <a:solidFill>
                        <a:schemeClr val="tx1"/>
                      </a:solidFill>
                      <a:prstDash val="sysDot"/>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solidFill>
                      <a:srgbClr val="CCFFCC"/>
                    </a:solidFill>
                  </a:tcPr>
                </a:tc>
                <a:tc>
                  <a:txBody>
                    <a:bodyPr/>
                    <a:lstStyle/>
                    <a:p>
                      <a:pPr algn="ctr"/>
                      <a:r>
                        <a:rPr lang="en-US" altLang="zh-TW" dirty="0" smtClean="0"/>
                        <a:t>D1</a:t>
                      </a:r>
                      <a:endParaRPr lang="zh-TW" altLang="en-US" dirty="0"/>
                    </a:p>
                  </a:txBody>
                  <a:tcPr anchor="ctr">
                    <a:lnL w="28575" cap="flat" cmpd="sng" algn="ctr">
                      <a:solidFill>
                        <a:srgbClr val="00B050"/>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solidFill>
                      <a:schemeClr val="accent6">
                        <a:lumMod val="20000"/>
                        <a:lumOff val="80000"/>
                      </a:schemeClr>
                    </a:solidFill>
                  </a:tcPr>
                </a:tc>
                <a:tc>
                  <a:txBody>
                    <a:bodyPr/>
                    <a:lstStyle/>
                    <a:p>
                      <a:pPr algn="ctr"/>
                      <a:r>
                        <a:rPr lang="en-US" altLang="zh-TW" dirty="0" smtClean="0"/>
                        <a:t>D2</a:t>
                      </a:r>
                      <a:endParaRPr lang="zh-TW" altLang="en-US" dirty="0"/>
                    </a:p>
                  </a:txBody>
                  <a:tcPr anchor="ct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solidFill>
                      <a:schemeClr val="accent6">
                        <a:lumMod val="20000"/>
                        <a:lumOff val="80000"/>
                      </a:schemeClr>
                    </a:solidFill>
                  </a:tcPr>
                </a:tc>
                <a:tc>
                  <a:txBody>
                    <a:bodyPr/>
                    <a:lstStyle/>
                    <a:p>
                      <a:pPr algn="ctr"/>
                      <a:r>
                        <a:rPr lang="en-US" altLang="zh-TW" dirty="0" smtClean="0"/>
                        <a:t>D3</a:t>
                      </a:r>
                      <a:endParaRPr lang="zh-TW" altLang="en-US" dirty="0"/>
                    </a:p>
                  </a:txBody>
                  <a:tcPr anchor="ct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solidFill>
                      <a:schemeClr val="accent6">
                        <a:lumMod val="20000"/>
                        <a:lumOff val="80000"/>
                      </a:schemeClr>
                    </a:solidFill>
                  </a:tcPr>
                </a:tc>
                <a:tc>
                  <a:txBody>
                    <a:bodyPr/>
                    <a:lstStyle/>
                    <a:p>
                      <a:pPr algn="ctr"/>
                      <a:r>
                        <a:rPr lang="en-US" altLang="zh-TW" sz="1600" dirty="0" smtClean="0"/>
                        <a:t>D4</a:t>
                      </a:r>
                      <a:endParaRPr lang="zh-TW" altLang="en-US" sz="1600" dirty="0"/>
                    </a:p>
                  </a:txBody>
                  <a:tcPr anchor="ctr">
                    <a:lnL w="28575" cap="flat" cmpd="sng" algn="ctr">
                      <a:solidFill>
                        <a:schemeClr val="accent2">
                          <a:lumMod val="75000"/>
                        </a:schemeClr>
                      </a:solidFill>
                      <a:prstDash val="solid"/>
                      <a:round/>
                      <a:headEnd type="none" w="med" len="med"/>
                      <a:tailEnd type="none" w="med" len="med"/>
                    </a:lnL>
                    <a:lnR w="28575" cap="flat" cmpd="sng" algn="ctr">
                      <a:solidFill>
                        <a:schemeClr val="accent2">
                          <a:lumMod val="75000"/>
                        </a:schemeClr>
                      </a:solidFill>
                      <a:prstDash val="solid"/>
                      <a:round/>
                      <a:headEnd type="none" w="med" len="med"/>
                      <a:tailEnd type="none" w="med" len="med"/>
                    </a:lnR>
                    <a:lnT w="28575" cap="flat" cmpd="sng" algn="ctr">
                      <a:solidFill>
                        <a:schemeClr val="accent2">
                          <a:lumMod val="75000"/>
                        </a:schemeClr>
                      </a:solidFill>
                      <a:prstDash val="solid"/>
                      <a:round/>
                      <a:headEnd type="none" w="med" len="med"/>
                      <a:tailEnd type="none" w="med" len="med"/>
                    </a:lnT>
                    <a:lnB w="28575" cap="flat" cmpd="sng" algn="ctr">
                      <a:solidFill>
                        <a:schemeClr val="accent2">
                          <a:lumMod val="75000"/>
                        </a:schemeClr>
                      </a:solidFill>
                      <a:prstDash val="solid"/>
                      <a:round/>
                      <a:headEnd type="none" w="med" len="med"/>
                      <a:tailEnd type="none" w="med" len="med"/>
                    </a:lnB>
                    <a:solidFill>
                      <a:schemeClr val="accent6">
                        <a:lumMod val="20000"/>
                        <a:lumOff val="80000"/>
                      </a:schemeClr>
                    </a:solidFill>
                  </a:tcPr>
                </a:tc>
              </a:tr>
            </a:tbl>
          </a:graphicData>
        </a:graphic>
      </p:graphicFrame>
      <p:graphicFrame>
        <p:nvGraphicFramePr>
          <p:cNvPr id="21" name="表格 20"/>
          <p:cNvGraphicFramePr>
            <a:graphicFrameLocks noGrp="1"/>
          </p:cNvGraphicFramePr>
          <p:nvPr/>
        </p:nvGraphicFramePr>
        <p:xfrm>
          <a:off x="0" y="2852936"/>
          <a:ext cx="9144000" cy="370840"/>
        </p:xfrm>
        <a:graphic>
          <a:graphicData uri="http://schemas.openxmlformats.org/drawingml/2006/table">
            <a:tbl>
              <a:tblPr firstRow="1" bandRow="1">
                <a:tableStyleId>{5940675A-B579-460E-94D1-54222C63F5DA}</a:tableStyleId>
              </a:tblPr>
              <a:tblGrid>
                <a:gridCol w="9144000"/>
              </a:tblGrid>
              <a:tr h="370840">
                <a:tc>
                  <a:txBody>
                    <a:bodyPr/>
                    <a:lstStyle/>
                    <a:p>
                      <a:r>
                        <a:rPr lang="en-US" altLang="zh-TW" dirty="0" smtClean="0"/>
                        <a:t>2500</a:t>
                      </a:r>
                      <a:r>
                        <a:rPr lang="zh-TW" altLang="en-US" dirty="0" smtClean="0"/>
                        <a:t>       </a:t>
                      </a:r>
                      <a:r>
                        <a:rPr lang="en-US" altLang="zh-TW" dirty="0" smtClean="0"/>
                        <a:t>2520</a:t>
                      </a:r>
                      <a:r>
                        <a:rPr lang="zh-TW" altLang="en-US" dirty="0" smtClean="0"/>
                        <a:t>         </a:t>
                      </a:r>
                      <a:r>
                        <a:rPr lang="en-US" altLang="zh-TW" dirty="0" smtClean="0"/>
                        <a:t>2540</a:t>
                      </a:r>
                      <a:r>
                        <a:rPr lang="zh-TW" altLang="en-US" dirty="0" smtClean="0"/>
                        <a:t>     </a:t>
                      </a:r>
                      <a:r>
                        <a:rPr lang="en-US" altLang="zh-TW" dirty="0" smtClean="0"/>
                        <a:t>2560</a:t>
                      </a:r>
                      <a:r>
                        <a:rPr lang="zh-TW" altLang="en-US" dirty="0" smtClean="0"/>
                        <a:t>  </a:t>
                      </a:r>
                      <a:r>
                        <a:rPr lang="en-US" altLang="zh-TW" dirty="0" smtClean="0"/>
                        <a:t>2570</a:t>
                      </a:r>
                      <a:r>
                        <a:rPr lang="zh-TW" altLang="en-US" dirty="0" smtClean="0"/>
                        <a:t> </a:t>
                      </a:r>
                      <a:r>
                        <a:rPr lang="en-US" altLang="zh-TW" dirty="0" smtClean="0"/>
                        <a:t>2575</a:t>
                      </a:r>
                      <a:r>
                        <a:rPr lang="zh-TW" altLang="en-US" dirty="0" smtClean="0"/>
                        <a:t>  </a:t>
                      </a:r>
                      <a:r>
                        <a:rPr lang="en-US" altLang="zh-TW" dirty="0" smtClean="0"/>
                        <a:t>2595</a:t>
                      </a:r>
                      <a:r>
                        <a:rPr lang="zh-TW" altLang="en-US" dirty="0" smtClean="0"/>
                        <a:t>     </a:t>
                      </a:r>
                      <a:r>
                        <a:rPr lang="en-US" altLang="zh-TW" dirty="0" smtClean="0"/>
                        <a:t>2615</a:t>
                      </a:r>
                      <a:r>
                        <a:rPr lang="zh-TW" altLang="en-US" dirty="0" smtClean="0"/>
                        <a:t> </a:t>
                      </a:r>
                      <a:r>
                        <a:rPr lang="en-US" altLang="zh-TW" dirty="0" smtClean="0"/>
                        <a:t>2620</a:t>
                      </a:r>
                      <a:r>
                        <a:rPr lang="zh-TW" altLang="en-US" dirty="0" smtClean="0"/>
                        <a:t>      </a:t>
                      </a:r>
                      <a:r>
                        <a:rPr lang="en-US" altLang="zh-TW" dirty="0" smtClean="0"/>
                        <a:t>2640</a:t>
                      </a:r>
                      <a:r>
                        <a:rPr lang="zh-TW" altLang="en-US" dirty="0" smtClean="0"/>
                        <a:t>       </a:t>
                      </a:r>
                      <a:r>
                        <a:rPr lang="en-US" altLang="zh-TW" dirty="0" smtClean="0"/>
                        <a:t>2660</a:t>
                      </a:r>
                      <a:r>
                        <a:rPr lang="zh-TW" altLang="en-US" dirty="0" smtClean="0"/>
                        <a:t>      </a:t>
                      </a:r>
                      <a:r>
                        <a:rPr lang="en-US" altLang="zh-TW" dirty="0" smtClean="0"/>
                        <a:t>2680</a:t>
                      </a:r>
                      <a:r>
                        <a:rPr lang="zh-TW" altLang="en-US" dirty="0" smtClean="0"/>
                        <a:t> </a:t>
                      </a:r>
                      <a:r>
                        <a:rPr lang="en-US" altLang="zh-TW" dirty="0" smtClean="0"/>
                        <a:t>2690</a:t>
                      </a:r>
                      <a:endParaRPr lang="zh-TW" alt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22" name="右大括弧 21"/>
          <p:cNvSpPr/>
          <p:nvPr/>
        </p:nvSpPr>
        <p:spPr>
          <a:xfrm rot="5400000">
            <a:off x="683568" y="3356992"/>
            <a:ext cx="144016" cy="864096"/>
          </a:xfrm>
          <a:prstGeom prst="rightBrace">
            <a:avLst/>
          </a:prstGeom>
        </p:spPr>
        <p:style>
          <a:lnRef idx="1">
            <a:schemeClr val="accent4"/>
          </a:lnRef>
          <a:fillRef idx="0">
            <a:schemeClr val="accent4"/>
          </a:fillRef>
          <a:effectRef idx="0">
            <a:schemeClr val="accent4"/>
          </a:effectRef>
          <a:fontRef idx="minor">
            <a:schemeClr val="tx1"/>
          </a:fontRef>
        </p:style>
        <p:txBody>
          <a:bodyPr rtlCol="0" anchor="ctr"/>
          <a:lstStyle/>
          <a:p>
            <a:pPr algn="ctr"/>
            <a:endParaRPr lang="zh-TW" altLang="en-US">
              <a:solidFill>
                <a:srgbClr val="000000"/>
              </a:solidFill>
            </a:endParaRPr>
          </a:p>
        </p:txBody>
      </p:sp>
      <p:sp>
        <p:nvSpPr>
          <p:cNvPr id="23" name="右大括弧 22"/>
          <p:cNvSpPr/>
          <p:nvPr/>
        </p:nvSpPr>
        <p:spPr>
          <a:xfrm rot="5400000">
            <a:off x="1583668" y="3320988"/>
            <a:ext cx="144016" cy="936104"/>
          </a:xfrm>
          <a:prstGeom prst="rightBrace">
            <a:avLst/>
          </a:prstGeom>
        </p:spPr>
        <p:style>
          <a:lnRef idx="1">
            <a:schemeClr val="accent4"/>
          </a:lnRef>
          <a:fillRef idx="0">
            <a:schemeClr val="accent4"/>
          </a:fillRef>
          <a:effectRef idx="0">
            <a:schemeClr val="accent4"/>
          </a:effectRef>
          <a:fontRef idx="minor">
            <a:schemeClr val="tx1"/>
          </a:fontRef>
        </p:style>
        <p:txBody>
          <a:bodyPr rtlCol="0" anchor="ctr"/>
          <a:lstStyle/>
          <a:p>
            <a:pPr algn="ctr"/>
            <a:endParaRPr lang="zh-TW" altLang="en-US">
              <a:solidFill>
                <a:srgbClr val="000000"/>
              </a:solidFill>
            </a:endParaRPr>
          </a:p>
        </p:txBody>
      </p:sp>
      <p:sp>
        <p:nvSpPr>
          <p:cNvPr id="24" name="右大括弧 23"/>
          <p:cNvSpPr/>
          <p:nvPr/>
        </p:nvSpPr>
        <p:spPr>
          <a:xfrm rot="5400000">
            <a:off x="2519772" y="3320988"/>
            <a:ext cx="144016" cy="936104"/>
          </a:xfrm>
          <a:prstGeom prst="rightBrace">
            <a:avLst/>
          </a:prstGeom>
        </p:spPr>
        <p:style>
          <a:lnRef idx="1">
            <a:schemeClr val="accent4"/>
          </a:lnRef>
          <a:fillRef idx="0">
            <a:schemeClr val="accent4"/>
          </a:fillRef>
          <a:effectRef idx="0">
            <a:schemeClr val="accent4"/>
          </a:effectRef>
          <a:fontRef idx="minor">
            <a:schemeClr val="tx1"/>
          </a:fontRef>
        </p:style>
        <p:txBody>
          <a:bodyPr rtlCol="0" anchor="ctr"/>
          <a:lstStyle/>
          <a:p>
            <a:pPr algn="ctr"/>
            <a:endParaRPr lang="zh-TW" altLang="en-US">
              <a:solidFill>
                <a:srgbClr val="000000"/>
              </a:solidFill>
            </a:endParaRPr>
          </a:p>
        </p:txBody>
      </p:sp>
      <p:sp>
        <p:nvSpPr>
          <p:cNvPr id="25" name="右大括弧 24"/>
          <p:cNvSpPr/>
          <p:nvPr/>
        </p:nvSpPr>
        <p:spPr>
          <a:xfrm rot="5400000">
            <a:off x="3203848" y="3573016"/>
            <a:ext cx="144016" cy="432048"/>
          </a:xfrm>
          <a:prstGeom prst="rightBrace">
            <a:avLst/>
          </a:prstGeom>
        </p:spPr>
        <p:style>
          <a:lnRef idx="1">
            <a:schemeClr val="accent4"/>
          </a:lnRef>
          <a:fillRef idx="0">
            <a:schemeClr val="accent4"/>
          </a:fillRef>
          <a:effectRef idx="0">
            <a:schemeClr val="accent4"/>
          </a:effectRef>
          <a:fontRef idx="minor">
            <a:schemeClr val="tx1"/>
          </a:fontRef>
        </p:style>
        <p:txBody>
          <a:bodyPr rtlCol="0" anchor="ctr"/>
          <a:lstStyle/>
          <a:p>
            <a:pPr algn="ctr"/>
            <a:endParaRPr lang="zh-TW" altLang="en-US">
              <a:solidFill>
                <a:srgbClr val="000000"/>
              </a:solidFill>
            </a:endParaRPr>
          </a:p>
        </p:txBody>
      </p:sp>
      <p:sp>
        <p:nvSpPr>
          <p:cNvPr id="26" name="右大括弧 25"/>
          <p:cNvSpPr/>
          <p:nvPr/>
        </p:nvSpPr>
        <p:spPr>
          <a:xfrm rot="5400000">
            <a:off x="3959932" y="3248980"/>
            <a:ext cx="144016" cy="1080120"/>
          </a:xfrm>
          <a:prstGeom prst="rightBrace">
            <a:avLst/>
          </a:prstGeom>
        </p:spPr>
        <p:style>
          <a:lnRef idx="1">
            <a:schemeClr val="accent4"/>
          </a:lnRef>
          <a:fillRef idx="0">
            <a:schemeClr val="accent4"/>
          </a:fillRef>
          <a:effectRef idx="0">
            <a:schemeClr val="accent4"/>
          </a:effectRef>
          <a:fontRef idx="minor">
            <a:schemeClr val="tx1"/>
          </a:fontRef>
        </p:style>
        <p:txBody>
          <a:bodyPr rtlCol="0" anchor="ctr"/>
          <a:lstStyle/>
          <a:p>
            <a:pPr algn="ctr"/>
            <a:endParaRPr lang="zh-TW" altLang="en-US">
              <a:solidFill>
                <a:srgbClr val="000000"/>
              </a:solidFill>
            </a:endParaRPr>
          </a:p>
        </p:txBody>
      </p:sp>
      <p:sp>
        <p:nvSpPr>
          <p:cNvPr id="27" name="右大括弧 26"/>
          <p:cNvSpPr/>
          <p:nvPr/>
        </p:nvSpPr>
        <p:spPr>
          <a:xfrm rot="5400000">
            <a:off x="5076056" y="3212976"/>
            <a:ext cx="144016" cy="1152128"/>
          </a:xfrm>
          <a:prstGeom prst="rightBrace">
            <a:avLst/>
          </a:prstGeom>
        </p:spPr>
        <p:style>
          <a:lnRef idx="1">
            <a:schemeClr val="accent4"/>
          </a:lnRef>
          <a:fillRef idx="0">
            <a:schemeClr val="accent4"/>
          </a:fillRef>
          <a:effectRef idx="0">
            <a:schemeClr val="accent4"/>
          </a:effectRef>
          <a:fontRef idx="minor">
            <a:schemeClr val="tx1"/>
          </a:fontRef>
        </p:style>
        <p:txBody>
          <a:bodyPr rtlCol="0" anchor="ctr"/>
          <a:lstStyle/>
          <a:p>
            <a:pPr algn="ctr"/>
            <a:endParaRPr lang="zh-TW" altLang="en-US">
              <a:solidFill>
                <a:srgbClr val="000000"/>
              </a:solidFill>
            </a:endParaRPr>
          </a:p>
        </p:txBody>
      </p:sp>
      <p:sp>
        <p:nvSpPr>
          <p:cNvPr id="28" name="右大括弧 27"/>
          <p:cNvSpPr/>
          <p:nvPr/>
        </p:nvSpPr>
        <p:spPr>
          <a:xfrm rot="5400000">
            <a:off x="6084168" y="3356992"/>
            <a:ext cx="144016" cy="864096"/>
          </a:xfrm>
          <a:prstGeom prst="rightBrace">
            <a:avLst/>
          </a:prstGeom>
        </p:spPr>
        <p:style>
          <a:lnRef idx="1">
            <a:schemeClr val="accent4"/>
          </a:lnRef>
          <a:fillRef idx="0">
            <a:schemeClr val="accent4"/>
          </a:fillRef>
          <a:effectRef idx="0">
            <a:schemeClr val="accent4"/>
          </a:effectRef>
          <a:fontRef idx="minor">
            <a:schemeClr val="tx1"/>
          </a:fontRef>
        </p:style>
        <p:txBody>
          <a:bodyPr rtlCol="0" anchor="ctr"/>
          <a:lstStyle/>
          <a:p>
            <a:pPr algn="ctr"/>
            <a:endParaRPr lang="zh-TW" altLang="en-US">
              <a:solidFill>
                <a:srgbClr val="000000"/>
              </a:solidFill>
            </a:endParaRPr>
          </a:p>
        </p:txBody>
      </p:sp>
      <p:sp>
        <p:nvSpPr>
          <p:cNvPr id="29" name="右大括弧 28"/>
          <p:cNvSpPr/>
          <p:nvPr/>
        </p:nvSpPr>
        <p:spPr>
          <a:xfrm rot="5400000">
            <a:off x="6948264" y="3356992"/>
            <a:ext cx="144016" cy="864096"/>
          </a:xfrm>
          <a:prstGeom prst="rightBrace">
            <a:avLst/>
          </a:prstGeom>
        </p:spPr>
        <p:style>
          <a:lnRef idx="1">
            <a:schemeClr val="accent4"/>
          </a:lnRef>
          <a:fillRef idx="0">
            <a:schemeClr val="accent4"/>
          </a:fillRef>
          <a:effectRef idx="0">
            <a:schemeClr val="accent4"/>
          </a:effectRef>
          <a:fontRef idx="minor">
            <a:schemeClr val="tx1"/>
          </a:fontRef>
        </p:style>
        <p:txBody>
          <a:bodyPr rtlCol="0" anchor="ctr"/>
          <a:lstStyle/>
          <a:p>
            <a:pPr algn="ctr"/>
            <a:endParaRPr lang="zh-TW" altLang="en-US">
              <a:solidFill>
                <a:srgbClr val="000000"/>
              </a:solidFill>
            </a:endParaRPr>
          </a:p>
        </p:txBody>
      </p:sp>
      <p:sp>
        <p:nvSpPr>
          <p:cNvPr id="30" name="右大括弧 29"/>
          <p:cNvSpPr/>
          <p:nvPr/>
        </p:nvSpPr>
        <p:spPr>
          <a:xfrm rot="5400000">
            <a:off x="7848364" y="3320988"/>
            <a:ext cx="144016" cy="936104"/>
          </a:xfrm>
          <a:prstGeom prst="rightBrace">
            <a:avLst/>
          </a:prstGeom>
        </p:spPr>
        <p:style>
          <a:lnRef idx="1">
            <a:schemeClr val="accent4"/>
          </a:lnRef>
          <a:fillRef idx="0">
            <a:schemeClr val="accent4"/>
          </a:fillRef>
          <a:effectRef idx="0">
            <a:schemeClr val="accent4"/>
          </a:effectRef>
          <a:fontRef idx="minor">
            <a:schemeClr val="tx1"/>
          </a:fontRef>
        </p:style>
        <p:txBody>
          <a:bodyPr rtlCol="0" anchor="ctr"/>
          <a:lstStyle/>
          <a:p>
            <a:pPr algn="ctr"/>
            <a:endParaRPr lang="zh-TW" altLang="en-US">
              <a:solidFill>
                <a:srgbClr val="000000"/>
              </a:solidFill>
            </a:endParaRPr>
          </a:p>
        </p:txBody>
      </p:sp>
      <p:sp>
        <p:nvSpPr>
          <p:cNvPr id="31" name="右大括弧 30"/>
          <p:cNvSpPr/>
          <p:nvPr/>
        </p:nvSpPr>
        <p:spPr>
          <a:xfrm rot="5400000">
            <a:off x="8532440" y="3573016"/>
            <a:ext cx="144016" cy="432048"/>
          </a:xfrm>
          <a:prstGeom prst="rightBrace">
            <a:avLst/>
          </a:prstGeom>
        </p:spPr>
        <p:style>
          <a:lnRef idx="1">
            <a:schemeClr val="accent4"/>
          </a:lnRef>
          <a:fillRef idx="0">
            <a:schemeClr val="accent4"/>
          </a:fillRef>
          <a:effectRef idx="0">
            <a:schemeClr val="accent4"/>
          </a:effectRef>
          <a:fontRef idx="minor">
            <a:schemeClr val="tx1"/>
          </a:fontRef>
        </p:style>
        <p:txBody>
          <a:bodyPr rtlCol="0" anchor="ctr"/>
          <a:lstStyle/>
          <a:p>
            <a:pPr algn="ctr"/>
            <a:endParaRPr lang="zh-TW" altLang="en-US">
              <a:solidFill>
                <a:srgbClr val="000000"/>
              </a:solidFill>
            </a:endParaRPr>
          </a:p>
        </p:txBody>
      </p:sp>
      <p:graphicFrame>
        <p:nvGraphicFramePr>
          <p:cNvPr id="32" name="表格 31"/>
          <p:cNvGraphicFramePr>
            <a:graphicFrameLocks noGrp="1"/>
          </p:cNvGraphicFramePr>
          <p:nvPr/>
        </p:nvGraphicFramePr>
        <p:xfrm>
          <a:off x="395536" y="3789040"/>
          <a:ext cx="8424936" cy="370840"/>
        </p:xfrm>
        <a:graphic>
          <a:graphicData uri="http://schemas.openxmlformats.org/drawingml/2006/table">
            <a:tbl>
              <a:tblPr firstRow="1" bandRow="1">
                <a:tableStyleId>{5940675A-B579-460E-94D1-54222C63F5DA}</a:tableStyleId>
              </a:tblPr>
              <a:tblGrid>
                <a:gridCol w="8424936"/>
              </a:tblGrid>
              <a:tr h="370840">
                <a:tc>
                  <a:txBody>
                    <a:bodyPr/>
                    <a:lstStyle/>
                    <a:p>
                      <a:r>
                        <a:rPr lang="zh-TW" altLang="en-US" dirty="0" smtClean="0"/>
                        <a:t>   </a:t>
                      </a:r>
                      <a:r>
                        <a:rPr lang="en-US" altLang="zh-TW" dirty="0" smtClean="0"/>
                        <a:t>20</a:t>
                      </a:r>
                      <a:r>
                        <a:rPr lang="zh-TW" altLang="en-US" dirty="0" smtClean="0"/>
                        <a:t>           </a:t>
                      </a:r>
                      <a:r>
                        <a:rPr lang="en-US" altLang="zh-TW" dirty="0" smtClean="0"/>
                        <a:t>20</a:t>
                      </a:r>
                      <a:r>
                        <a:rPr lang="zh-TW" altLang="en-US" dirty="0" smtClean="0"/>
                        <a:t>           </a:t>
                      </a:r>
                      <a:r>
                        <a:rPr lang="en-US" altLang="zh-TW" dirty="0" smtClean="0"/>
                        <a:t>20</a:t>
                      </a:r>
                      <a:r>
                        <a:rPr lang="zh-TW" altLang="en-US" dirty="0" smtClean="0"/>
                        <a:t>          </a:t>
                      </a:r>
                      <a:r>
                        <a:rPr lang="en-US" altLang="zh-TW" dirty="0" smtClean="0"/>
                        <a:t>10</a:t>
                      </a:r>
                      <a:r>
                        <a:rPr lang="zh-TW" altLang="en-US" dirty="0" smtClean="0"/>
                        <a:t>         </a:t>
                      </a:r>
                      <a:r>
                        <a:rPr lang="en-US" altLang="zh-TW" dirty="0" smtClean="0"/>
                        <a:t>25</a:t>
                      </a:r>
                      <a:r>
                        <a:rPr lang="zh-TW" altLang="en-US" dirty="0" smtClean="0"/>
                        <a:t>                </a:t>
                      </a:r>
                      <a:r>
                        <a:rPr lang="en-US" altLang="zh-TW" dirty="0" smtClean="0"/>
                        <a:t>25</a:t>
                      </a:r>
                      <a:r>
                        <a:rPr lang="zh-TW" altLang="en-US" dirty="0" smtClean="0"/>
                        <a:t>             </a:t>
                      </a:r>
                      <a:r>
                        <a:rPr lang="en-US" altLang="zh-TW" dirty="0" smtClean="0"/>
                        <a:t>20</a:t>
                      </a:r>
                      <a:r>
                        <a:rPr lang="zh-TW" altLang="en-US" dirty="0" smtClean="0"/>
                        <a:t>           </a:t>
                      </a:r>
                      <a:r>
                        <a:rPr lang="en-US" altLang="zh-TW" dirty="0" smtClean="0"/>
                        <a:t>20</a:t>
                      </a:r>
                      <a:r>
                        <a:rPr lang="zh-TW" altLang="en-US" dirty="0" smtClean="0"/>
                        <a:t>            </a:t>
                      </a:r>
                      <a:r>
                        <a:rPr lang="en-US" altLang="zh-TW" dirty="0" smtClean="0"/>
                        <a:t>20</a:t>
                      </a:r>
                      <a:r>
                        <a:rPr lang="zh-TW" altLang="en-US" dirty="0" smtClean="0"/>
                        <a:t>        </a:t>
                      </a:r>
                      <a:r>
                        <a:rPr lang="en-US" altLang="zh-TW" dirty="0" smtClean="0"/>
                        <a:t>10</a:t>
                      </a:r>
                      <a:endParaRPr lang="zh-TW" alt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graphicFrame>
        <p:nvGraphicFramePr>
          <p:cNvPr id="18" name="表格 17"/>
          <p:cNvGraphicFramePr>
            <a:graphicFrameLocks noGrp="1"/>
          </p:cNvGraphicFramePr>
          <p:nvPr/>
        </p:nvGraphicFramePr>
        <p:xfrm>
          <a:off x="4572000" y="1628800"/>
          <a:ext cx="1368152" cy="741680"/>
        </p:xfrm>
        <a:graphic>
          <a:graphicData uri="http://schemas.openxmlformats.org/drawingml/2006/table">
            <a:tbl>
              <a:tblPr firstRow="1" bandRow="1">
                <a:tableStyleId>{5940675A-B579-460E-94D1-54222C63F5DA}</a:tableStyleId>
              </a:tblPr>
              <a:tblGrid>
                <a:gridCol w="1368152"/>
              </a:tblGrid>
              <a:tr h="370840">
                <a:tc>
                  <a:txBody>
                    <a:bodyPr/>
                    <a:lstStyle/>
                    <a:p>
                      <a:pPr algn="ctr"/>
                      <a:r>
                        <a:rPr lang="zh-TW" altLang="en-US" dirty="0" smtClean="0"/>
                        <a:t>全球一動</a:t>
                      </a:r>
                      <a:endParaRPr lang="zh-TW" altLang="en-US" dirty="0"/>
                    </a:p>
                  </a:txBody>
                  <a:tcPr/>
                </a:tc>
              </a:tr>
              <a:tr h="370840">
                <a:tc>
                  <a:txBody>
                    <a:bodyPr/>
                    <a:lstStyle/>
                    <a:p>
                      <a:endParaRPr lang="zh-TW" altLang="en-US" dirty="0"/>
                    </a:p>
                  </a:txBody>
                  <a:tcPr/>
                </a:tc>
              </a:tr>
            </a:tbl>
          </a:graphicData>
        </a:graphic>
      </p:graphicFrame>
      <p:graphicFrame>
        <p:nvGraphicFramePr>
          <p:cNvPr id="19" name="表格 18"/>
          <p:cNvGraphicFramePr>
            <a:graphicFrameLocks noGrp="1"/>
          </p:cNvGraphicFramePr>
          <p:nvPr/>
        </p:nvGraphicFramePr>
        <p:xfrm>
          <a:off x="7452320" y="1628800"/>
          <a:ext cx="1368152" cy="741680"/>
        </p:xfrm>
        <a:graphic>
          <a:graphicData uri="http://schemas.openxmlformats.org/drawingml/2006/table">
            <a:tbl>
              <a:tblPr firstRow="1" bandRow="1">
                <a:tableStyleId>{5940675A-B579-460E-94D1-54222C63F5DA}</a:tableStyleId>
              </a:tblPr>
              <a:tblGrid>
                <a:gridCol w="1368152"/>
              </a:tblGrid>
              <a:tr h="370840">
                <a:tc>
                  <a:txBody>
                    <a:bodyPr/>
                    <a:lstStyle/>
                    <a:p>
                      <a:pPr algn="ctr"/>
                      <a:r>
                        <a:rPr lang="zh-TW" altLang="en-US" dirty="0" smtClean="0"/>
                        <a:t>威邁思</a:t>
                      </a:r>
                      <a:endParaRPr lang="zh-TW" altLang="en-US" dirty="0"/>
                    </a:p>
                  </a:txBody>
                  <a:tcPr/>
                </a:tc>
              </a:tr>
              <a:tr h="370840">
                <a:tc>
                  <a:txBody>
                    <a:bodyPr/>
                    <a:lstStyle/>
                    <a:p>
                      <a:pPr algn="ctr"/>
                      <a:r>
                        <a:rPr lang="zh-TW" altLang="en-US" dirty="0" smtClean="0"/>
                        <a:t>威達雲端</a:t>
                      </a:r>
                      <a:endParaRPr lang="en-US" altLang="zh-TW" dirty="0" smtClean="0"/>
                    </a:p>
                  </a:txBody>
                  <a:tcPr/>
                </a:tc>
              </a:tr>
            </a:tbl>
          </a:graphicData>
        </a:graphic>
      </p:graphicFrame>
      <p:graphicFrame>
        <p:nvGraphicFramePr>
          <p:cNvPr id="33" name="表格 32"/>
          <p:cNvGraphicFramePr>
            <a:graphicFrameLocks noGrp="1"/>
          </p:cNvGraphicFramePr>
          <p:nvPr/>
        </p:nvGraphicFramePr>
        <p:xfrm>
          <a:off x="4211960" y="2276872"/>
          <a:ext cx="4932040" cy="370840"/>
        </p:xfrm>
        <a:graphic>
          <a:graphicData uri="http://schemas.openxmlformats.org/drawingml/2006/table">
            <a:tbl>
              <a:tblPr firstRow="1" bandRow="1">
                <a:tableStyleId>{5940675A-B579-460E-94D1-54222C63F5DA}</a:tableStyleId>
              </a:tblPr>
              <a:tblGrid>
                <a:gridCol w="4932040"/>
              </a:tblGrid>
              <a:tr h="370840">
                <a:tc>
                  <a:txBody>
                    <a:bodyPr/>
                    <a:lstStyle/>
                    <a:p>
                      <a:r>
                        <a:rPr lang="en-US" altLang="zh-TW" dirty="0" smtClean="0"/>
                        <a:t>2595</a:t>
                      </a:r>
                      <a:r>
                        <a:rPr lang="zh-TW" altLang="en-US" dirty="0" smtClean="0"/>
                        <a:t>                </a:t>
                      </a:r>
                      <a:r>
                        <a:rPr lang="en-US" altLang="zh-TW" dirty="0" smtClean="0"/>
                        <a:t>2625</a:t>
                      </a:r>
                      <a:r>
                        <a:rPr lang="zh-TW" altLang="en-US" dirty="0" smtClean="0"/>
                        <a:t>                   </a:t>
                      </a:r>
                      <a:r>
                        <a:rPr lang="en-US" altLang="zh-TW" dirty="0" smtClean="0"/>
                        <a:t>2660</a:t>
                      </a:r>
                      <a:r>
                        <a:rPr lang="zh-TW" altLang="en-US" dirty="0" smtClean="0"/>
                        <a:t>                </a:t>
                      </a:r>
                      <a:r>
                        <a:rPr lang="en-US" altLang="zh-TW" dirty="0" smtClean="0"/>
                        <a:t>2690</a:t>
                      </a:r>
                      <a:endParaRPr lang="zh-TW" alt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graphicFrame>
        <p:nvGraphicFramePr>
          <p:cNvPr id="38" name="表格 37"/>
          <p:cNvGraphicFramePr>
            <a:graphicFrameLocks noGrp="1"/>
          </p:cNvGraphicFramePr>
          <p:nvPr/>
        </p:nvGraphicFramePr>
        <p:xfrm>
          <a:off x="7164288" y="4581128"/>
          <a:ext cx="1656184" cy="741680"/>
        </p:xfrm>
        <a:graphic>
          <a:graphicData uri="http://schemas.openxmlformats.org/drawingml/2006/table">
            <a:tbl>
              <a:tblPr firstRow="1" bandRow="1">
                <a:tableStyleId>{5940675A-B579-460E-94D1-54222C63F5DA}</a:tableStyleId>
              </a:tblPr>
              <a:tblGrid>
                <a:gridCol w="1656184"/>
              </a:tblGrid>
              <a:tr h="370840">
                <a:tc>
                  <a:txBody>
                    <a:bodyPr/>
                    <a:lstStyle/>
                    <a:p>
                      <a:pPr algn="ctr"/>
                      <a:r>
                        <a:rPr lang="zh-TW" altLang="en-US" dirty="0" smtClean="0"/>
                        <a:t>日本</a:t>
                      </a:r>
                      <a:r>
                        <a:rPr lang="en-US" altLang="zh-TW" dirty="0" smtClean="0"/>
                        <a:t>N-star</a:t>
                      </a:r>
                      <a:endParaRPr lang="zh-TW" altLang="en-US" dirty="0"/>
                    </a:p>
                  </a:txBody>
                  <a:tcPr/>
                </a:tc>
              </a:tr>
              <a:tr h="370840">
                <a:tc>
                  <a:txBody>
                    <a:bodyPr/>
                    <a:lstStyle/>
                    <a:p>
                      <a:pPr algn="ctr"/>
                      <a:r>
                        <a:rPr lang="en-US" altLang="zh-TW" dirty="0" smtClean="0"/>
                        <a:t>Uplink</a:t>
                      </a:r>
                    </a:p>
                  </a:txBody>
                  <a:tcPr/>
                </a:tc>
              </a:tr>
            </a:tbl>
          </a:graphicData>
        </a:graphic>
      </p:graphicFrame>
      <p:graphicFrame>
        <p:nvGraphicFramePr>
          <p:cNvPr id="39" name="表格 38"/>
          <p:cNvGraphicFramePr>
            <a:graphicFrameLocks noGrp="1"/>
          </p:cNvGraphicFramePr>
          <p:nvPr/>
        </p:nvGraphicFramePr>
        <p:xfrm>
          <a:off x="6948264" y="5362416"/>
          <a:ext cx="2088232" cy="370840"/>
        </p:xfrm>
        <a:graphic>
          <a:graphicData uri="http://schemas.openxmlformats.org/drawingml/2006/table">
            <a:tbl>
              <a:tblPr firstRow="1" bandRow="1">
                <a:tableStyleId>{5940675A-B579-460E-94D1-54222C63F5DA}</a:tableStyleId>
              </a:tblPr>
              <a:tblGrid>
                <a:gridCol w="2088232"/>
              </a:tblGrid>
              <a:tr h="370840">
                <a:tc>
                  <a:txBody>
                    <a:bodyPr/>
                    <a:lstStyle/>
                    <a:p>
                      <a:r>
                        <a:rPr lang="en-US" altLang="zh-TW" dirty="0" smtClean="0"/>
                        <a:t>2655</a:t>
                      </a:r>
                      <a:r>
                        <a:rPr lang="zh-TW" altLang="en-US" dirty="0" smtClean="0"/>
                        <a:t>                </a:t>
                      </a:r>
                      <a:r>
                        <a:rPr lang="en-US" altLang="zh-TW" dirty="0" smtClean="0"/>
                        <a:t>2690</a:t>
                      </a:r>
                      <a:endParaRPr lang="zh-TW" alt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graphicFrame>
        <p:nvGraphicFramePr>
          <p:cNvPr id="40" name="表格 39"/>
          <p:cNvGraphicFramePr>
            <a:graphicFrameLocks noGrp="1"/>
          </p:cNvGraphicFramePr>
          <p:nvPr/>
        </p:nvGraphicFramePr>
        <p:xfrm>
          <a:off x="107504" y="5373216"/>
          <a:ext cx="2088232" cy="370840"/>
        </p:xfrm>
        <a:graphic>
          <a:graphicData uri="http://schemas.openxmlformats.org/drawingml/2006/table">
            <a:tbl>
              <a:tblPr firstRow="1" bandRow="1">
                <a:tableStyleId>{5940675A-B579-460E-94D1-54222C63F5DA}</a:tableStyleId>
              </a:tblPr>
              <a:tblGrid>
                <a:gridCol w="2088232"/>
              </a:tblGrid>
              <a:tr h="370840">
                <a:tc>
                  <a:txBody>
                    <a:bodyPr/>
                    <a:lstStyle/>
                    <a:p>
                      <a:r>
                        <a:rPr lang="en-US" altLang="zh-TW" dirty="0" smtClean="0"/>
                        <a:t>2500</a:t>
                      </a:r>
                      <a:r>
                        <a:rPr lang="zh-TW" altLang="en-US" dirty="0" smtClean="0"/>
                        <a:t>                </a:t>
                      </a:r>
                      <a:r>
                        <a:rPr lang="en-US" altLang="zh-TW" dirty="0" smtClean="0"/>
                        <a:t>2535</a:t>
                      </a:r>
                      <a:endParaRPr lang="zh-TW" alt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graphicFrame>
        <p:nvGraphicFramePr>
          <p:cNvPr id="41" name="表格 40"/>
          <p:cNvGraphicFramePr>
            <a:graphicFrameLocks noGrp="1"/>
          </p:cNvGraphicFramePr>
          <p:nvPr/>
        </p:nvGraphicFramePr>
        <p:xfrm>
          <a:off x="323528" y="4581128"/>
          <a:ext cx="1656184" cy="741680"/>
        </p:xfrm>
        <a:graphic>
          <a:graphicData uri="http://schemas.openxmlformats.org/drawingml/2006/table">
            <a:tbl>
              <a:tblPr firstRow="1" bandRow="1">
                <a:tableStyleId>{5940675A-B579-460E-94D1-54222C63F5DA}</a:tableStyleId>
              </a:tblPr>
              <a:tblGrid>
                <a:gridCol w="1656184"/>
              </a:tblGrid>
              <a:tr h="370840">
                <a:tc>
                  <a:txBody>
                    <a:bodyPr/>
                    <a:lstStyle/>
                    <a:p>
                      <a:pPr algn="ctr"/>
                      <a:r>
                        <a:rPr lang="zh-TW" altLang="en-US" dirty="0" smtClean="0"/>
                        <a:t>日本</a:t>
                      </a:r>
                      <a:r>
                        <a:rPr lang="en-US" altLang="zh-TW" dirty="0" smtClean="0"/>
                        <a:t>N-star</a:t>
                      </a:r>
                      <a:endParaRPr lang="zh-TW" altLang="en-US" dirty="0"/>
                    </a:p>
                  </a:txBody>
                  <a:tcPr/>
                </a:tc>
              </a:tr>
              <a:tr h="370840">
                <a:tc>
                  <a:txBody>
                    <a:bodyPr/>
                    <a:lstStyle/>
                    <a:p>
                      <a:pPr algn="ctr"/>
                      <a:r>
                        <a:rPr lang="en-US" altLang="zh-TW" dirty="0" smtClean="0"/>
                        <a:t>Downlink</a:t>
                      </a:r>
                    </a:p>
                  </a:txBody>
                  <a:tcPr/>
                </a:tc>
              </a:tr>
            </a:tbl>
          </a:graphicData>
        </a:graphic>
      </p:graphicFrame>
      <p:cxnSp>
        <p:nvCxnSpPr>
          <p:cNvPr id="43" name="直線接點 42"/>
          <p:cNvCxnSpPr/>
          <p:nvPr/>
        </p:nvCxnSpPr>
        <p:spPr bwMode="auto">
          <a:xfrm>
            <a:off x="4572000" y="2420888"/>
            <a:ext cx="0" cy="792088"/>
          </a:xfrm>
          <a:prstGeom prst="line">
            <a:avLst/>
          </a:prstGeom>
          <a:gradFill rotWithShape="0">
            <a:gsLst>
              <a:gs pos="0">
                <a:srgbClr val="CCECFF"/>
              </a:gs>
              <a:gs pos="50000">
                <a:srgbClr val="CCECFF">
                  <a:gamma/>
                  <a:tint val="23529"/>
                  <a:invGamma/>
                </a:srgbClr>
              </a:gs>
              <a:gs pos="100000">
                <a:srgbClr val="CCECFF"/>
              </a:gs>
            </a:gsLst>
            <a:lin ang="5400000" scaled="1"/>
          </a:gradFill>
          <a:ln w="12700" cap="flat" cmpd="sng" algn="ctr">
            <a:solidFill>
              <a:schemeClr val="tx1"/>
            </a:solidFill>
            <a:prstDash val="dash"/>
            <a:round/>
            <a:headEnd type="none" w="med" len="med"/>
            <a:tailEnd type="none" w="med" len="med"/>
          </a:ln>
          <a:effectLst/>
        </p:spPr>
      </p:cxnSp>
      <p:cxnSp>
        <p:nvCxnSpPr>
          <p:cNvPr id="45" name="直線接點 44"/>
          <p:cNvCxnSpPr/>
          <p:nvPr/>
        </p:nvCxnSpPr>
        <p:spPr bwMode="auto">
          <a:xfrm>
            <a:off x="5940152" y="2420888"/>
            <a:ext cx="0" cy="792088"/>
          </a:xfrm>
          <a:prstGeom prst="line">
            <a:avLst/>
          </a:prstGeom>
          <a:gradFill rotWithShape="0">
            <a:gsLst>
              <a:gs pos="0">
                <a:srgbClr val="CCECFF"/>
              </a:gs>
              <a:gs pos="50000">
                <a:srgbClr val="CCECFF">
                  <a:gamma/>
                  <a:tint val="23529"/>
                  <a:invGamma/>
                </a:srgbClr>
              </a:gs>
              <a:gs pos="100000">
                <a:srgbClr val="CCECFF"/>
              </a:gs>
            </a:gsLst>
            <a:lin ang="5400000" scaled="1"/>
          </a:gradFill>
          <a:ln w="12700" cap="flat" cmpd="sng" algn="ctr">
            <a:solidFill>
              <a:schemeClr val="tx1"/>
            </a:solidFill>
            <a:prstDash val="dash"/>
            <a:round/>
            <a:headEnd type="none" w="med" len="med"/>
            <a:tailEnd type="none" w="med" len="med"/>
          </a:ln>
          <a:effectLst/>
        </p:spPr>
      </p:cxnSp>
      <p:cxnSp>
        <p:nvCxnSpPr>
          <p:cNvPr id="46" name="直線接點 45"/>
          <p:cNvCxnSpPr/>
          <p:nvPr/>
        </p:nvCxnSpPr>
        <p:spPr bwMode="auto">
          <a:xfrm>
            <a:off x="7164288" y="3789040"/>
            <a:ext cx="0" cy="792088"/>
          </a:xfrm>
          <a:prstGeom prst="line">
            <a:avLst/>
          </a:prstGeom>
          <a:gradFill rotWithShape="0">
            <a:gsLst>
              <a:gs pos="0">
                <a:srgbClr val="CCECFF"/>
              </a:gs>
              <a:gs pos="50000">
                <a:srgbClr val="CCECFF">
                  <a:gamma/>
                  <a:tint val="23529"/>
                  <a:invGamma/>
                </a:srgbClr>
              </a:gs>
              <a:gs pos="100000">
                <a:srgbClr val="CCECFF"/>
              </a:gs>
            </a:gsLst>
            <a:lin ang="5400000" scaled="1"/>
          </a:gradFill>
          <a:ln w="12700" cap="flat" cmpd="sng" algn="ctr">
            <a:solidFill>
              <a:schemeClr val="tx1"/>
            </a:solidFill>
            <a:prstDash val="dash"/>
            <a:round/>
            <a:headEnd type="none" w="med" len="med"/>
            <a:tailEnd type="none" w="med" len="med"/>
          </a:ln>
          <a:effectLst/>
        </p:spPr>
      </p:cxnSp>
      <p:cxnSp>
        <p:nvCxnSpPr>
          <p:cNvPr id="47" name="直線接點 46"/>
          <p:cNvCxnSpPr/>
          <p:nvPr/>
        </p:nvCxnSpPr>
        <p:spPr bwMode="auto">
          <a:xfrm>
            <a:off x="7452320" y="2420888"/>
            <a:ext cx="0" cy="792088"/>
          </a:xfrm>
          <a:prstGeom prst="line">
            <a:avLst/>
          </a:prstGeom>
          <a:gradFill rotWithShape="0">
            <a:gsLst>
              <a:gs pos="0">
                <a:srgbClr val="CCECFF"/>
              </a:gs>
              <a:gs pos="50000">
                <a:srgbClr val="CCECFF">
                  <a:gamma/>
                  <a:tint val="23529"/>
                  <a:invGamma/>
                </a:srgbClr>
              </a:gs>
              <a:gs pos="100000">
                <a:srgbClr val="CCECFF"/>
              </a:gs>
            </a:gsLst>
            <a:lin ang="5400000" scaled="1"/>
          </a:gradFill>
          <a:ln w="12700" cap="flat" cmpd="sng" algn="ctr">
            <a:solidFill>
              <a:schemeClr val="tx1"/>
            </a:solidFill>
            <a:prstDash val="dash"/>
            <a:round/>
            <a:headEnd type="none" w="med" len="med"/>
            <a:tailEnd type="none" w="med" len="med"/>
          </a:ln>
          <a:effectLst/>
        </p:spPr>
      </p:cxnSp>
      <p:cxnSp>
        <p:nvCxnSpPr>
          <p:cNvPr id="48" name="直線接點 47"/>
          <p:cNvCxnSpPr/>
          <p:nvPr/>
        </p:nvCxnSpPr>
        <p:spPr bwMode="auto">
          <a:xfrm>
            <a:off x="8820472" y="2420888"/>
            <a:ext cx="0" cy="792088"/>
          </a:xfrm>
          <a:prstGeom prst="line">
            <a:avLst/>
          </a:prstGeom>
          <a:gradFill rotWithShape="0">
            <a:gsLst>
              <a:gs pos="0">
                <a:srgbClr val="CCECFF"/>
              </a:gs>
              <a:gs pos="50000">
                <a:srgbClr val="CCECFF">
                  <a:gamma/>
                  <a:tint val="23529"/>
                  <a:invGamma/>
                </a:srgbClr>
              </a:gs>
              <a:gs pos="100000">
                <a:srgbClr val="CCECFF"/>
              </a:gs>
            </a:gsLst>
            <a:lin ang="5400000" scaled="1"/>
          </a:gradFill>
          <a:ln w="12700" cap="flat" cmpd="sng" algn="ctr">
            <a:solidFill>
              <a:schemeClr val="tx1"/>
            </a:solidFill>
            <a:prstDash val="dash"/>
            <a:round/>
            <a:headEnd type="none" w="med" len="med"/>
            <a:tailEnd type="none" w="med" len="med"/>
          </a:ln>
          <a:effectLst/>
        </p:spPr>
      </p:cxnSp>
      <p:cxnSp>
        <p:nvCxnSpPr>
          <p:cNvPr id="49" name="直線接點 48"/>
          <p:cNvCxnSpPr/>
          <p:nvPr/>
        </p:nvCxnSpPr>
        <p:spPr bwMode="auto">
          <a:xfrm>
            <a:off x="8820472" y="3789040"/>
            <a:ext cx="0" cy="792088"/>
          </a:xfrm>
          <a:prstGeom prst="line">
            <a:avLst/>
          </a:prstGeom>
          <a:gradFill rotWithShape="0">
            <a:gsLst>
              <a:gs pos="0">
                <a:srgbClr val="CCECFF"/>
              </a:gs>
              <a:gs pos="50000">
                <a:srgbClr val="CCECFF">
                  <a:gamma/>
                  <a:tint val="23529"/>
                  <a:invGamma/>
                </a:srgbClr>
              </a:gs>
              <a:gs pos="100000">
                <a:srgbClr val="CCECFF"/>
              </a:gs>
            </a:gsLst>
            <a:lin ang="5400000" scaled="1"/>
          </a:gradFill>
          <a:ln w="12700" cap="flat" cmpd="sng" algn="ctr">
            <a:solidFill>
              <a:schemeClr val="tx1"/>
            </a:solidFill>
            <a:prstDash val="dash"/>
            <a:round/>
            <a:headEnd type="none" w="med" len="med"/>
            <a:tailEnd type="none" w="med" len="med"/>
          </a:ln>
          <a:effectLst/>
        </p:spPr>
      </p:cxnSp>
      <p:cxnSp>
        <p:nvCxnSpPr>
          <p:cNvPr id="50" name="直線接點 49"/>
          <p:cNvCxnSpPr/>
          <p:nvPr/>
        </p:nvCxnSpPr>
        <p:spPr bwMode="auto">
          <a:xfrm>
            <a:off x="1979712" y="3789040"/>
            <a:ext cx="0" cy="792088"/>
          </a:xfrm>
          <a:prstGeom prst="line">
            <a:avLst/>
          </a:prstGeom>
          <a:gradFill rotWithShape="0">
            <a:gsLst>
              <a:gs pos="0">
                <a:srgbClr val="CCECFF"/>
              </a:gs>
              <a:gs pos="50000">
                <a:srgbClr val="CCECFF">
                  <a:gamma/>
                  <a:tint val="23529"/>
                  <a:invGamma/>
                </a:srgbClr>
              </a:gs>
              <a:gs pos="100000">
                <a:srgbClr val="CCECFF"/>
              </a:gs>
            </a:gsLst>
            <a:lin ang="5400000" scaled="1"/>
          </a:gradFill>
          <a:ln w="12700" cap="flat" cmpd="sng" algn="ctr">
            <a:solidFill>
              <a:schemeClr val="tx1"/>
            </a:solidFill>
            <a:prstDash val="dash"/>
            <a:round/>
            <a:headEnd type="none" w="med" len="med"/>
            <a:tailEnd type="none" w="med" len="med"/>
          </a:ln>
          <a:effectLst/>
        </p:spPr>
      </p:cxnSp>
      <p:cxnSp>
        <p:nvCxnSpPr>
          <p:cNvPr id="51" name="直線接點 50"/>
          <p:cNvCxnSpPr/>
          <p:nvPr/>
        </p:nvCxnSpPr>
        <p:spPr bwMode="auto">
          <a:xfrm>
            <a:off x="323528" y="3789040"/>
            <a:ext cx="0" cy="792088"/>
          </a:xfrm>
          <a:prstGeom prst="line">
            <a:avLst/>
          </a:prstGeom>
          <a:gradFill rotWithShape="0">
            <a:gsLst>
              <a:gs pos="0">
                <a:srgbClr val="CCECFF"/>
              </a:gs>
              <a:gs pos="50000">
                <a:srgbClr val="CCECFF">
                  <a:gamma/>
                  <a:tint val="23529"/>
                  <a:invGamma/>
                </a:srgbClr>
              </a:gs>
              <a:gs pos="100000">
                <a:srgbClr val="CCECFF"/>
              </a:gs>
            </a:gsLst>
            <a:lin ang="5400000" scaled="1"/>
          </a:gradFill>
          <a:ln w="12700" cap="flat" cmpd="sng" algn="ctr">
            <a:solidFill>
              <a:schemeClr val="tx1"/>
            </a:solidFill>
            <a:prstDash val="dash"/>
            <a:round/>
            <a:headEnd type="none" w="med" len="med"/>
            <a:tailEnd type="none" w="med" len="med"/>
          </a:ln>
          <a:effectLst/>
        </p:spPr>
      </p:cxnSp>
      <p:sp>
        <p:nvSpPr>
          <p:cNvPr id="35" name="文字方塊 34"/>
          <p:cNvSpPr txBox="1"/>
          <p:nvPr/>
        </p:nvSpPr>
        <p:spPr>
          <a:xfrm>
            <a:off x="285720" y="1000108"/>
            <a:ext cx="5357850" cy="1077218"/>
          </a:xfrm>
          <a:prstGeom prst="rect">
            <a:avLst/>
          </a:prstGeom>
          <a:noFill/>
        </p:spPr>
        <p:txBody>
          <a:bodyPr wrap="square" rtlCol="0">
            <a:spAutoFit/>
          </a:bodyPr>
          <a:lstStyle/>
          <a:p>
            <a:pPr marL="271463" indent="-271463">
              <a:buClr>
                <a:srgbClr val="FF0000"/>
              </a:buClr>
              <a:buSzPct val="70000"/>
              <a:buFont typeface="Wingdings" pitchFamily="2" charset="2"/>
              <a:buChar char="u"/>
            </a:pPr>
            <a:r>
              <a:rPr lang="zh-TW" altLang="en-US" sz="2400" dirty="0" smtClean="0">
                <a:solidFill>
                  <a:srgbClr val="0000FF"/>
                </a:solidFill>
                <a:latin typeface="+mj-lt"/>
                <a:ea typeface="+mj-ea"/>
              </a:rPr>
              <a:t>議題一：區塊模組及頻譜上限</a:t>
            </a:r>
            <a:endParaRPr lang="en-US" altLang="zh-TW" sz="2400" dirty="0" smtClean="0">
              <a:solidFill>
                <a:srgbClr val="0000FF"/>
              </a:solidFill>
              <a:latin typeface="+mj-lt"/>
              <a:ea typeface="+mj-ea"/>
            </a:endParaRPr>
          </a:p>
          <a:p>
            <a:pPr marL="728663" lvl="1" indent="-271463">
              <a:buClr>
                <a:srgbClr val="FF0000"/>
              </a:buClr>
              <a:buSzPct val="70000"/>
              <a:buFont typeface="Wingdings" pitchFamily="2" charset="2"/>
              <a:buChar char="Ø"/>
            </a:pPr>
            <a:r>
              <a:rPr lang="zh-TW" altLang="en-US" dirty="0" smtClean="0">
                <a:solidFill>
                  <a:srgbClr val="0000FF"/>
                </a:solidFill>
                <a:latin typeface="+mj-lt"/>
                <a:ea typeface="+mj-ea"/>
              </a:rPr>
              <a:t>綜整各界意見：採模組</a:t>
            </a:r>
            <a:r>
              <a:rPr lang="en-US" altLang="zh-TW" dirty="0" smtClean="0">
                <a:solidFill>
                  <a:srgbClr val="0000FF"/>
                </a:solidFill>
                <a:latin typeface="+mj-lt"/>
                <a:ea typeface="+mj-ea"/>
              </a:rPr>
              <a:t>4</a:t>
            </a:r>
          </a:p>
          <a:p>
            <a:pPr marL="728663" lvl="1" indent="-271463">
              <a:buClr>
                <a:srgbClr val="FF0000"/>
              </a:buClr>
              <a:buSzPct val="70000"/>
              <a:buFont typeface="Wingdings" pitchFamily="2" charset="2"/>
              <a:buChar char="Ø"/>
            </a:pPr>
            <a:r>
              <a:rPr lang="zh-TW" altLang="en-US" dirty="0" smtClean="0">
                <a:solidFill>
                  <a:srgbClr val="0000FF"/>
                </a:solidFill>
                <a:latin typeface="+mj-lt"/>
                <a:ea typeface="+mj-ea"/>
              </a:rPr>
              <a:t>可標得頻譜上限：</a:t>
            </a:r>
            <a:r>
              <a:rPr lang="en-US" altLang="zh-TW" dirty="0" smtClean="0">
                <a:solidFill>
                  <a:srgbClr val="0000FF"/>
                </a:solidFill>
                <a:latin typeface="+mj-lt"/>
                <a:ea typeface="+mj-ea"/>
              </a:rPr>
              <a:t>70MHz</a:t>
            </a:r>
            <a:endParaRPr lang="zh-TW" altLang="en-US" dirty="0">
              <a:solidFill>
                <a:srgbClr val="0000FF"/>
              </a:solidFill>
              <a:latin typeface="+mj-lt"/>
              <a:ea typeface="+mj-ea"/>
            </a:endParaRPr>
          </a:p>
        </p:txBody>
      </p:sp>
    </p:spTree>
  </p:cSld>
  <p:clrMapOvr>
    <a:masterClrMapping/>
  </p:clrMapOvr>
  <p:transition>
    <p:blinds/>
    <p:sndAc>
      <p:stSnd>
        <p:snd r:embed="rId2" name="CAMERA.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內容版面配置區 2"/>
          <p:cNvSpPr>
            <a:spLocks noGrp="1"/>
          </p:cNvSpPr>
          <p:nvPr>
            <p:ph idx="1"/>
          </p:nvPr>
        </p:nvSpPr>
        <p:spPr>
          <a:xfrm>
            <a:off x="500034" y="1000108"/>
            <a:ext cx="8286808" cy="5734990"/>
          </a:xfrm>
        </p:spPr>
        <p:txBody>
          <a:bodyPr/>
          <a:lstStyle/>
          <a:p>
            <a:r>
              <a:rPr lang="zh-TW" altLang="en-US" sz="2400" u="sng" kern="1200" dirty="0" smtClean="0">
                <a:solidFill>
                  <a:srgbClr val="0000FF"/>
                </a:solidFill>
                <a:latin typeface="+mj-lt"/>
                <a:ea typeface="+mj-ea"/>
              </a:rPr>
              <a:t>議題</a:t>
            </a:r>
            <a:r>
              <a:rPr lang="en-US" altLang="zh-TW" sz="2400" u="sng" kern="1200" dirty="0" smtClean="0">
                <a:solidFill>
                  <a:srgbClr val="0000FF"/>
                </a:solidFill>
                <a:latin typeface="+mj-lt"/>
                <a:ea typeface="+mj-ea"/>
              </a:rPr>
              <a:t>2</a:t>
            </a:r>
            <a:r>
              <a:rPr lang="zh-TW" altLang="en-US" sz="2400" u="sng" kern="1200" dirty="0" smtClean="0">
                <a:solidFill>
                  <a:srgbClr val="0000FF"/>
                </a:solidFill>
                <a:latin typeface="+mj-lt"/>
                <a:ea typeface="+mj-ea"/>
              </a:rPr>
              <a:t>：執照效期</a:t>
            </a:r>
            <a:r>
              <a:rPr lang="en-US" altLang="zh-TW" sz="2400" u="sng" kern="1200" dirty="0" smtClean="0">
                <a:solidFill>
                  <a:srgbClr val="0000FF"/>
                </a:solidFill>
                <a:latin typeface="+mj-lt"/>
                <a:ea typeface="+mj-ea"/>
              </a:rPr>
              <a:t>(</a:t>
            </a:r>
            <a:r>
              <a:rPr lang="zh-TW" altLang="en-US" sz="2400" u="sng" kern="1200" dirty="0" smtClean="0">
                <a:solidFill>
                  <a:srgbClr val="0000FF"/>
                </a:solidFill>
                <a:latin typeface="+mj-lt"/>
                <a:ea typeface="+mj-ea"/>
              </a:rPr>
              <a:t>維持原規劃</a:t>
            </a:r>
            <a:r>
              <a:rPr lang="en-US" altLang="zh-TW" sz="2400" u="sng" kern="1200" dirty="0" smtClean="0">
                <a:solidFill>
                  <a:srgbClr val="0000FF"/>
                </a:solidFill>
                <a:latin typeface="+mj-lt"/>
                <a:ea typeface="+mj-ea"/>
              </a:rPr>
              <a:t>)</a:t>
            </a:r>
          </a:p>
          <a:p>
            <a:pPr lvl="1"/>
            <a:r>
              <a:rPr lang="zh-TW" altLang="en-US" sz="2000" dirty="0" smtClean="0">
                <a:solidFill>
                  <a:srgbClr val="0000FF"/>
                </a:solidFill>
                <a:cs typeface="Times New Roman" pitchFamily="18" charset="0"/>
              </a:rPr>
              <a:t>執照效期至</a:t>
            </a:r>
            <a:r>
              <a:rPr lang="en-US" altLang="zh-TW" sz="2000" dirty="0" smtClean="0">
                <a:solidFill>
                  <a:srgbClr val="0000FF"/>
                </a:solidFill>
                <a:cs typeface="Times New Roman" pitchFamily="18" charset="0"/>
              </a:rPr>
              <a:t>122</a:t>
            </a:r>
            <a:r>
              <a:rPr lang="zh-TW" altLang="en-US" sz="2000" dirty="0" smtClean="0">
                <a:solidFill>
                  <a:srgbClr val="0000FF"/>
                </a:solidFill>
                <a:cs typeface="Times New Roman" pitchFamily="18" charset="0"/>
              </a:rPr>
              <a:t>年</a:t>
            </a:r>
            <a:r>
              <a:rPr lang="en-US" altLang="zh-TW" sz="2000" dirty="0" smtClean="0">
                <a:solidFill>
                  <a:srgbClr val="0000FF"/>
                </a:solidFill>
                <a:cs typeface="Times New Roman" pitchFamily="18" charset="0"/>
              </a:rPr>
              <a:t>12</a:t>
            </a:r>
            <a:r>
              <a:rPr lang="zh-TW" altLang="en-US" sz="2000" dirty="0" smtClean="0">
                <a:solidFill>
                  <a:srgbClr val="0000FF"/>
                </a:solidFill>
                <a:cs typeface="Times New Roman" pitchFamily="18" charset="0"/>
              </a:rPr>
              <a:t>月</a:t>
            </a:r>
            <a:r>
              <a:rPr lang="en-US" altLang="zh-TW" sz="2000" dirty="0" smtClean="0">
                <a:solidFill>
                  <a:srgbClr val="0000FF"/>
                </a:solidFill>
                <a:cs typeface="Times New Roman" pitchFamily="18" charset="0"/>
              </a:rPr>
              <a:t>31</a:t>
            </a:r>
            <a:r>
              <a:rPr lang="zh-TW" altLang="en-US" sz="2000" dirty="0" smtClean="0">
                <a:solidFill>
                  <a:srgbClr val="0000FF"/>
                </a:solidFill>
                <a:cs typeface="Times New Roman" pitchFamily="18" charset="0"/>
              </a:rPr>
              <a:t>日止。</a:t>
            </a:r>
            <a:endParaRPr lang="en-US" altLang="zh-TW" sz="2000" dirty="0" smtClean="0">
              <a:solidFill>
                <a:srgbClr val="0000FF"/>
              </a:solidFill>
              <a:cs typeface="Times New Roman" pitchFamily="18" charset="0"/>
            </a:endParaRPr>
          </a:p>
          <a:p>
            <a:r>
              <a:rPr lang="zh-TW" altLang="en-US" sz="2400" u="sng" kern="1200" dirty="0" smtClean="0">
                <a:solidFill>
                  <a:srgbClr val="0000FF"/>
                </a:solidFill>
                <a:latin typeface="+mj-lt"/>
                <a:ea typeface="+mj-ea"/>
              </a:rPr>
              <a:t>議題</a:t>
            </a:r>
            <a:r>
              <a:rPr lang="en-US" altLang="zh-TW" sz="2400" u="sng" kern="1200" dirty="0" smtClean="0">
                <a:solidFill>
                  <a:srgbClr val="0000FF"/>
                </a:solidFill>
                <a:latin typeface="+mj-lt"/>
                <a:ea typeface="+mj-ea"/>
              </a:rPr>
              <a:t>3</a:t>
            </a:r>
            <a:r>
              <a:rPr lang="zh-TW" altLang="en-US" sz="2400" u="sng" kern="1200" dirty="0" smtClean="0">
                <a:solidFill>
                  <a:srgbClr val="0000FF"/>
                </a:solidFill>
                <a:latin typeface="+mj-lt"/>
                <a:ea typeface="+mj-ea"/>
              </a:rPr>
              <a:t>：頻率使用權轉讓頻寬單位</a:t>
            </a:r>
            <a:r>
              <a:rPr lang="en-US" altLang="zh-TW" sz="2400" u="sng" kern="1200" dirty="0" smtClean="0">
                <a:solidFill>
                  <a:srgbClr val="0000FF"/>
                </a:solidFill>
                <a:latin typeface="+mj-lt"/>
                <a:ea typeface="+mj-ea"/>
              </a:rPr>
              <a:t>(</a:t>
            </a:r>
            <a:r>
              <a:rPr lang="zh-TW" altLang="en-US" sz="2400" u="sng" kern="1200" dirty="0" smtClean="0">
                <a:solidFill>
                  <a:srgbClr val="0000FF"/>
                </a:solidFill>
                <a:latin typeface="+mj-lt"/>
                <a:ea typeface="+mj-ea"/>
              </a:rPr>
              <a:t>維持原規劃</a:t>
            </a:r>
            <a:r>
              <a:rPr lang="en-US" altLang="zh-TW" sz="2400" u="sng" kern="1200" dirty="0" smtClean="0">
                <a:solidFill>
                  <a:srgbClr val="0000FF"/>
                </a:solidFill>
                <a:latin typeface="+mj-lt"/>
                <a:ea typeface="+mj-ea"/>
              </a:rPr>
              <a:t>)</a:t>
            </a:r>
          </a:p>
          <a:p>
            <a:pPr lvl="1"/>
            <a:r>
              <a:rPr lang="zh-TW" altLang="en-US" sz="2000" dirty="0" smtClean="0">
                <a:solidFill>
                  <a:srgbClr val="0000FF"/>
                </a:solidFill>
                <a:cs typeface="Times New Roman" pitchFamily="18" charset="0"/>
              </a:rPr>
              <a:t>配對區塊、單一區塊以</a:t>
            </a:r>
            <a:r>
              <a:rPr lang="en-US" altLang="zh-TW" sz="2000" dirty="0" smtClean="0">
                <a:solidFill>
                  <a:srgbClr val="0000FF"/>
                </a:solidFill>
                <a:cs typeface="Times New Roman" pitchFamily="18" charset="0"/>
              </a:rPr>
              <a:t>5MHz</a:t>
            </a:r>
            <a:r>
              <a:rPr lang="zh-TW" altLang="en-US" sz="2000" dirty="0" smtClean="0">
                <a:solidFill>
                  <a:srgbClr val="0000FF"/>
                </a:solidFill>
                <a:cs typeface="Times New Roman" pitchFamily="18" charset="0"/>
              </a:rPr>
              <a:t>之整數倍數轉讓。</a:t>
            </a:r>
            <a:endParaRPr lang="en-US" altLang="zh-TW" sz="2000" dirty="0" smtClean="0">
              <a:solidFill>
                <a:srgbClr val="0000FF"/>
              </a:solidFill>
              <a:cs typeface="Times New Roman" pitchFamily="18" charset="0"/>
            </a:endParaRPr>
          </a:p>
          <a:p>
            <a:pPr lvl="1"/>
            <a:r>
              <a:rPr lang="zh-TW" altLang="en-US" sz="2000" dirty="0" smtClean="0">
                <a:solidFill>
                  <a:srgbClr val="0000FF"/>
                </a:solidFill>
                <a:cs typeface="Times New Roman" pitchFamily="18" charset="0"/>
              </a:rPr>
              <a:t>讓與方之剩餘頻寬低於上下行各</a:t>
            </a:r>
            <a:r>
              <a:rPr lang="en-US" altLang="zh-TW" sz="2000" dirty="0" smtClean="0">
                <a:solidFill>
                  <a:srgbClr val="0000FF"/>
                </a:solidFill>
                <a:cs typeface="Times New Roman" pitchFamily="18" charset="0"/>
              </a:rPr>
              <a:t>10MHz(</a:t>
            </a:r>
            <a:r>
              <a:rPr lang="zh-TW" altLang="en-US" sz="2000" dirty="0" smtClean="0">
                <a:solidFill>
                  <a:srgbClr val="0000FF"/>
                </a:solidFill>
                <a:cs typeface="Times New Roman" pitchFamily="18" charset="0"/>
              </a:rPr>
              <a:t>配對區塊</a:t>
            </a:r>
            <a:r>
              <a:rPr lang="en-US" altLang="zh-TW" sz="2000" dirty="0" smtClean="0">
                <a:solidFill>
                  <a:srgbClr val="0000FF"/>
                </a:solidFill>
                <a:cs typeface="Times New Roman" pitchFamily="18" charset="0"/>
              </a:rPr>
              <a:t>)</a:t>
            </a:r>
            <a:r>
              <a:rPr lang="zh-TW" altLang="en-US" sz="2000" dirty="0" smtClean="0">
                <a:solidFill>
                  <a:srgbClr val="0000FF"/>
                </a:solidFill>
                <a:cs typeface="Times New Roman" pitchFamily="18" charset="0"/>
              </a:rPr>
              <a:t>或</a:t>
            </a:r>
            <a:r>
              <a:rPr lang="en-US" altLang="zh-TW" sz="2000" dirty="0" smtClean="0">
                <a:solidFill>
                  <a:srgbClr val="0000FF"/>
                </a:solidFill>
                <a:cs typeface="Times New Roman" pitchFamily="18" charset="0"/>
              </a:rPr>
              <a:t>10MHz(</a:t>
            </a:r>
            <a:r>
              <a:rPr lang="zh-TW" altLang="en-US" sz="2000" dirty="0" smtClean="0">
                <a:solidFill>
                  <a:srgbClr val="0000FF"/>
                </a:solidFill>
                <a:cs typeface="Times New Roman" pitchFamily="18" charset="0"/>
              </a:rPr>
              <a:t>單一區塊</a:t>
            </a:r>
            <a:r>
              <a:rPr lang="en-US" altLang="zh-TW" sz="2000" dirty="0" smtClean="0">
                <a:solidFill>
                  <a:srgbClr val="0000FF"/>
                </a:solidFill>
                <a:cs typeface="Times New Roman" pitchFamily="18" charset="0"/>
              </a:rPr>
              <a:t>)</a:t>
            </a:r>
            <a:r>
              <a:rPr lang="zh-TW" altLang="en-US" sz="2000" dirty="0" smtClean="0">
                <a:solidFill>
                  <a:srgbClr val="0000FF"/>
                </a:solidFill>
                <a:cs typeface="Times New Roman" pitchFamily="18" charset="0"/>
              </a:rPr>
              <a:t>，則不予同意轉讓。</a:t>
            </a:r>
            <a:endParaRPr lang="en-US" altLang="zh-TW" sz="2000" dirty="0" smtClean="0">
              <a:solidFill>
                <a:srgbClr val="0000FF"/>
              </a:solidFill>
              <a:cs typeface="Times New Roman" pitchFamily="18" charset="0"/>
            </a:endParaRPr>
          </a:p>
          <a:p>
            <a:r>
              <a:rPr lang="zh-TW" altLang="en-US" sz="2400" u="sng" kern="1200" dirty="0" smtClean="0">
                <a:solidFill>
                  <a:srgbClr val="0000FF"/>
                </a:solidFill>
                <a:latin typeface="+mj-lt"/>
                <a:ea typeface="+mj-ea"/>
              </a:rPr>
              <a:t>議題</a:t>
            </a:r>
            <a:r>
              <a:rPr lang="en-US" altLang="zh-TW" sz="2400" u="sng" kern="1200" dirty="0" smtClean="0">
                <a:solidFill>
                  <a:srgbClr val="0000FF"/>
                </a:solidFill>
                <a:latin typeface="+mj-lt"/>
                <a:ea typeface="+mj-ea"/>
              </a:rPr>
              <a:t>4</a:t>
            </a:r>
            <a:r>
              <a:rPr lang="zh-TW" altLang="en-US" sz="2400" u="sng" kern="1200" dirty="0" smtClean="0">
                <a:solidFill>
                  <a:srgbClr val="0000FF"/>
                </a:solidFill>
                <a:latin typeface="+mj-lt"/>
                <a:ea typeface="+mj-ea"/>
              </a:rPr>
              <a:t>：頻率干擾處理原則</a:t>
            </a:r>
            <a:endParaRPr lang="en-US" altLang="zh-TW" sz="2400" u="sng" kern="1200" dirty="0" smtClean="0">
              <a:solidFill>
                <a:srgbClr val="0000FF"/>
              </a:solidFill>
              <a:latin typeface="+mj-lt"/>
              <a:ea typeface="+mj-ea"/>
            </a:endParaRPr>
          </a:p>
          <a:p>
            <a:pPr lvl="1"/>
            <a:r>
              <a:rPr lang="zh-TW" altLang="en-US" sz="1800" u="sng" dirty="0" smtClean="0">
                <a:solidFill>
                  <a:srgbClr val="0000FF"/>
                </a:solidFill>
              </a:rPr>
              <a:t>單一區塊與配對區塊頻段間之干擾：</a:t>
            </a:r>
            <a:r>
              <a:rPr lang="zh-TW" altLang="en-US" sz="2000" dirty="0" smtClean="0">
                <a:solidFill>
                  <a:srgbClr val="0000FF"/>
                </a:solidFill>
              </a:rPr>
              <a:t>單一區塊頻段內含與配對區塊頻段間之護衛頻帶，超出部分自行協調。護衛頻段在不干擾其他業者前提下得申請使用，需支付頻率使用費。</a:t>
            </a:r>
            <a:endParaRPr lang="en-US" altLang="zh-TW" sz="2000" dirty="0" smtClean="0">
              <a:solidFill>
                <a:srgbClr val="0000FF"/>
              </a:solidFill>
            </a:endParaRPr>
          </a:p>
          <a:p>
            <a:pPr lvl="1"/>
            <a:r>
              <a:rPr lang="zh-TW" altLang="en-US" sz="1800" u="sng" dirty="0" smtClean="0">
                <a:solidFill>
                  <a:srgbClr val="0000FF"/>
                </a:solidFill>
              </a:rPr>
              <a:t>配對區塊頻段內採用不同技術之干擾：</a:t>
            </a:r>
            <a:r>
              <a:rPr lang="zh-TW" altLang="en-US" sz="2000" dirty="0" smtClean="0">
                <a:solidFill>
                  <a:srgbClr val="0000FF"/>
                </a:solidFill>
              </a:rPr>
              <a:t>採用不同雙工技術時所致之干擾，以自行協調為原則。協調不成時，分時雙工模式之得標者或經營者，應採取干擾預防措施，並容忍分頻雙工模式之得標者或經營者之干擾。</a:t>
            </a:r>
          </a:p>
          <a:p>
            <a:pPr lvl="1"/>
            <a:r>
              <a:rPr lang="zh-TW" altLang="en-US" sz="1800" u="sng" dirty="0" smtClean="0">
                <a:solidFill>
                  <a:srgbClr val="0000FF"/>
                </a:solidFill>
              </a:rPr>
              <a:t>單一區塊頻段內之干擾：業者自行協調解決。</a:t>
            </a:r>
            <a:endParaRPr lang="en-US" altLang="zh-TW" sz="1800" u="sng" dirty="0" smtClean="0">
              <a:solidFill>
                <a:srgbClr val="0000FF"/>
              </a:solidFill>
            </a:endParaRPr>
          </a:p>
          <a:p>
            <a:r>
              <a:rPr lang="zh-TW" altLang="en-US" sz="2400" u="sng" kern="1200" dirty="0" smtClean="0">
                <a:solidFill>
                  <a:srgbClr val="0000FF"/>
                </a:solidFill>
                <a:latin typeface="+mj-lt"/>
                <a:ea typeface="+mj-ea"/>
              </a:rPr>
              <a:t>議題</a:t>
            </a:r>
            <a:r>
              <a:rPr lang="en-US" altLang="zh-TW" sz="2400" u="sng" kern="1200" dirty="0" smtClean="0">
                <a:solidFill>
                  <a:srgbClr val="0000FF"/>
                </a:solidFill>
                <a:latin typeface="+mj-lt"/>
                <a:ea typeface="+mj-ea"/>
              </a:rPr>
              <a:t>5</a:t>
            </a:r>
            <a:r>
              <a:rPr lang="zh-TW" altLang="en-US" sz="2400" u="sng" kern="1200" dirty="0" smtClean="0">
                <a:solidFill>
                  <a:srgbClr val="0000FF"/>
                </a:solidFill>
                <a:latin typeface="+mj-lt"/>
                <a:ea typeface="+mj-ea"/>
              </a:rPr>
              <a:t>：競價方式規劃</a:t>
            </a:r>
            <a:r>
              <a:rPr lang="en-US" altLang="zh-TW" sz="2400" u="sng" kern="1200" dirty="0" smtClean="0">
                <a:solidFill>
                  <a:srgbClr val="0000FF"/>
                </a:solidFill>
              </a:rPr>
              <a:t>(</a:t>
            </a:r>
            <a:r>
              <a:rPr lang="zh-TW" altLang="en-US" sz="2400" u="sng" kern="1200" dirty="0" smtClean="0">
                <a:solidFill>
                  <a:srgbClr val="0000FF"/>
                </a:solidFill>
              </a:rPr>
              <a:t>維持原規劃</a:t>
            </a:r>
            <a:r>
              <a:rPr lang="en-US" altLang="zh-TW" sz="2400" u="sng" kern="1200" dirty="0" smtClean="0">
                <a:solidFill>
                  <a:srgbClr val="0000FF"/>
                </a:solidFill>
              </a:rPr>
              <a:t>)</a:t>
            </a:r>
            <a:endParaRPr lang="en-US" altLang="zh-TW" sz="2400" u="sng" kern="1200" dirty="0" smtClean="0">
              <a:solidFill>
                <a:srgbClr val="0000FF"/>
              </a:solidFill>
              <a:latin typeface="+mj-lt"/>
              <a:ea typeface="+mj-ea"/>
            </a:endParaRPr>
          </a:p>
        </p:txBody>
      </p:sp>
      <p:sp>
        <p:nvSpPr>
          <p:cNvPr id="6" name="標題 1"/>
          <p:cNvSpPr>
            <a:spLocks noGrp="1"/>
          </p:cNvSpPr>
          <p:nvPr>
            <p:ph type="title"/>
          </p:nvPr>
        </p:nvSpPr>
        <p:spPr>
          <a:xfrm>
            <a:off x="869950" y="217488"/>
            <a:ext cx="7374458" cy="763587"/>
          </a:xfrm>
        </p:spPr>
        <p:txBody>
          <a:bodyPr>
            <a:noAutofit/>
          </a:bodyPr>
          <a:lstStyle/>
          <a:p>
            <a:r>
              <a:rPr lang="en-US" altLang="zh-TW" sz="3200" dirty="0" smtClean="0"/>
              <a:t>2500MHz</a:t>
            </a:r>
            <a:r>
              <a:rPr lang="zh-TW" altLang="en-US" sz="3200" dirty="0" smtClean="0"/>
              <a:t>及</a:t>
            </a:r>
            <a:r>
              <a:rPr lang="en-US" altLang="zh-TW" sz="3200" dirty="0" smtClean="0"/>
              <a:t>2600MHz</a:t>
            </a:r>
            <a:r>
              <a:rPr lang="zh-TW" altLang="en-US" sz="3200" dirty="0" smtClean="0"/>
              <a:t>頻段釋照規劃</a:t>
            </a:r>
            <a:endParaRPr lang="zh-TW" altLang="en-US" sz="3200" dirty="0">
              <a:latin typeface="+mj-lt"/>
            </a:endParaRPr>
          </a:p>
        </p:txBody>
      </p:sp>
    </p:spTree>
  </p:cSld>
  <p:clrMapOvr>
    <a:masterClrMapping/>
  </p:clrMapOvr>
  <p:transition>
    <p:blinds/>
    <p:sndAc>
      <p:stSnd>
        <p:snd r:embed="rId2" name="CAMERA.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內容版面配置區 2"/>
          <p:cNvSpPr>
            <a:spLocks noGrp="1"/>
          </p:cNvSpPr>
          <p:nvPr>
            <p:ph idx="1"/>
          </p:nvPr>
        </p:nvSpPr>
        <p:spPr>
          <a:xfrm>
            <a:off x="500034" y="1000108"/>
            <a:ext cx="8286808" cy="5734990"/>
          </a:xfrm>
        </p:spPr>
        <p:txBody>
          <a:bodyPr/>
          <a:lstStyle/>
          <a:p>
            <a:r>
              <a:rPr lang="zh-TW" altLang="en-US" sz="2400" kern="1200" dirty="0" smtClean="0">
                <a:solidFill>
                  <a:srgbClr val="0000FF"/>
                </a:solidFill>
                <a:latin typeface="+mj-lt"/>
                <a:ea typeface="+mj-ea"/>
              </a:rPr>
              <a:t>議題六：無線寬頻接取業務後續處理原則</a:t>
            </a:r>
            <a:endParaRPr lang="en-US" altLang="zh-TW" sz="2400" kern="1200" dirty="0" smtClean="0">
              <a:solidFill>
                <a:srgbClr val="0000FF"/>
              </a:solidFill>
              <a:latin typeface="+mj-lt"/>
              <a:ea typeface="+mj-ea"/>
            </a:endParaRPr>
          </a:p>
          <a:p>
            <a:pPr lvl="1"/>
            <a:r>
              <a:rPr lang="zh-TW" altLang="en-US" u="sng" kern="1200" dirty="0" smtClean="0">
                <a:solidFill>
                  <a:srgbClr val="0000FF"/>
                </a:solidFill>
                <a:latin typeface="+mj-lt"/>
                <a:ea typeface="+mj-ea"/>
                <a:cs typeface="+mn-cs"/>
              </a:rPr>
              <a:t>維持</a:t>
            </a:r>
            <a:r>
              <a:rPr lang="en-US" altLang="zh-TW" u="sng" kern="1200" dirty="0" smtClean="0">
                <a:solidFill>
                  <a:srgbClr val="0000FF"/>
                </a:solidFill>
                <a:latin typeface="+mj-lt"/>
                <a:ea typeface="+mj-ea"/>
                <a:cs typeface="+mn-cs"/>
              </a:rPr>
              <a:t>WBA</a:t>
            </a:r>
            <a:r>
              <a:rPr lang="zh-TW" altLang="en-US" u="sng" kern="1200" dirty="0" smtClean="0">
                <a:solidFill>
                  <a:srgbClr val="0000FF"/>
                </a:solidFill>
                <a:latin typeface="+mj-lt"/>
                <a:ea typeface="+mj-ea"/>
                <a:cs typeface="+mn-cs"/>
              </a:rPr>
              <a:t>業者現有頻譜配置，不予移頻。</a:t>
            </a:r>
            <a:endParaRPr lang="en-US" altLang="zh-TW" u="sng" kern="1200" dirty="0" smtClean="0">
              <a:solidFill>
                <a:srgbClr val="0000FF"/>
              </a:solidFill>
              <a:latin typeface="+mj-lt"/>
              <a:ea typeface="+mj-ea"/>
              <a:cs typeface="+mn-cs"/>
            </a:endParaRPr>
          </a:p>
          <a:p>
            <a:pPr lvl="1">
              <a:buNone/>
            </a:pPr>
            <a:r>
              <a:rPr lang="en-US" altLang="zh-TW" kern="1200" dirty="0" smtClean="0">
                <a:solidFill>
                  <a:srgbClr val="0000FF"/>
                </a:solidFill>
                <a:latin typeface="+mj-lt"/>
                <a:ea typeface="+mj-ea"/>
                <a:cs typeface="+mn-cs"/>
              </a:rPr>
              <a:t>   (</a:t>
            </a:r>
            <a:r>
              <a:rPr lang="zh-TW" altLang="en-US" kern="1200" dirty="0" smtClean="0">
                <a:solidFill>
                  <a:srgbClr val="0000FF"/>
                </a:solidFill>
                <a:latin typeface="+mj-lt"/>
                <a:ea typeface="+mj-ea"/>
                <a:cs typeface="+mn-cs"/>
              </a:rPr>
              <a:t>綜整各界意見：行政院公告</a:t>
            </a:r>
            <a:r>
              <a:rPr lang="en-US" altLang="zh-TW" kern="1200" dirty="0" smtClean="0">
                <a:solidFill>
                  <a:srgbClr val="0000FF"/>
                </a:solidFill>
                <a:latin typeface="+mj-lt"/>
                <a:ea typeface="+mj-ea"/>
                <a:cs typeface="+mn-cs"/>
              </a:rPr>
              <a:t>2500MHz</a:t>
            </a:r>
            <a:r>
              <a:rPr lang="zh-TW" altLang="en-US" kern="1200" dirty="0" smtClean="0">
                <a:solidFill>
                  <a:srgbClr val="0000FF"/>
                </a:solidFill>
                <a:latin typeface="+mj-lt"/>
                <a:ea typeface="+mj-ea"/>
                <a:cs typeface="+mn-cs"/>
              </a:rPr>
              <a:t>及</a:t>
            </a:r>
            <a:r>
              <a:rPr lang="en-US" altLang="zh-TW" kern="1200" dirty="0" smtClean="0">
                <a:solidFill>
                  <a:srgbClr val="0000FF"/>
                </a:solidFill>
                <a:latin typeface="+mj-lt"/>
                <a:ea typeface="+mj-ea"/>
                <a:cs typeface="+mn-cs"/>
              </a:rPr>
              <a:t>2600MHz</a:t>
            </a:r>
            <a:r>
              <a:rPr lang="zh-TW" altLang="en-US" kern="1200" dirty="0" smtClean="0">
                <a:solidFill>
                  <a:srgbClr val="0000FF"/>
                </a:solidFill>
                <a:latin typeface="+mj-lt"/>
                <a:ea typeface="+mj-ea"/>
                <a:cs typeface="+mn-cs"/>
              </a:rPr>
              <a:t>頻段，採配對區塊及單一區塊規劃方式，未限制使用技術，</a:t>
            </a:r>
            <a:r>
              <a:rPr lang="en-US" altLang="zh-TW" kern="1200" dirty="0" smtClean="0">
                <a:solidFill>
                  <a:srgbClr val="0000FF"/>
                </a:solidFill>
                <a:latin typeface="+mj-lt"/>
                <a:ea typeface="+mj-ea"/>
                <a:cs typeface="+mn-cs"/>
              </a:rPr>
              <a:t>WBA</a:t>
            </a:r>
            <a:r>
              <a:rPr lang="zh-TW" altLang="en-US" kern="1200" dirty="0" smtClean="0">
                <a:solidFill>
                  <a:srgbClr val="0000FF"/>
                </a:solidFill>
                <a:latin typeface="+mj-lt"/>
                <a:ea typeface="+mj-ea"/>
                <a:cs typeface="+mn-cs"/>
              </a:rPr>
              <a:t>業者使用頻率並無不符</a:t>
            </a:r>
            <a:r>
              <a:rPr lang="en-US" altLang="zh-TW" kern="1200" dirty="0" smtClean="0">
                <a:solidFill>
                  <a:srgbClr val="0000FF"/>
                </a:solidFill>
                <a:latin typeface="+mj-lt"/>
                <a:ea typeface="+mj-ea"/>
                <a:cs typeface="+mn-cs"/>
              </a:rPr>
              <a:t>)</a:t>
            </a:r>
          </a:p>
          <a:p>
            <a:pPr lvl="1"/>
            <a:r>
              <a:rPr lang="zh-TW" altLang="en-US" u="sng" kern="1200" dirty="0" smtClean="0">
                <a:solidFill>
                  <a:srgbClr val="0000FF"/>
                </a:solidFill>
                <a:latin typeface="+mj-lt"/>
                <a:ea typeface="+mj-ea"/>
                <a:cs typeface="+mn-cs"/>
              </a:rPr>
              <a:t>換照後特許費：</a:t>
            </a:r>
            <a:endParaRPr lang="en-US" altLang="zh-TW" u="sng" kern="1200" dirty="0" smtClean="0">
              <a:solidFill>
                <a:srgbClr val="0000FF"/>
              </a:solidFill>
              <a:latin typeface="+mj-lt"/>
              <a:ea typeface="+mj-ea"/>
              <a:cs typeface="+mn-cs"/>
            </a:endParaRPr>
          </a:p>
          <a:p>
            <a:pPr lvl="2"/>
            <a:r>
              <a:rPr lang="zh-TW" altLang="en-US" kern="1200" dirty="0" smtClean="0">
                <a:solidFill>
                  <a:srgbClr val="0000FF"/>
                </a:solidFill>
                <a:latin typeface="+mj-lt"/>
                <a:ea typeface="+mj-ea"/>
                <a:cs typeface="+mn-cs"/>
              </a:rPr>
              <a:t>考量市場競爭性，調整換照後特許費。</a:t>
            </a:r>
            <a:endParaRPr lang="en-US" altLang="zh-TW" kern="1200" dirty="0" smtClean="0">
              <a:solidFill>
                <a:srgbClr val="0000FF"/>
              </a:solidFill>
              <a:latin typeface="+mj-lt"/>
              <a:ea typeface="+mj-ea"/>
              <a:cs typeface="+mn-cs"/>
            </a:endParaRPr>
          </a:p>
          <a:p>
            <a:pPr lvl="1">
              <a:buClr>
                <a:srgbClr val="FF0000"/>
              </a:buClr>
            </a:pPr>
            <a:r>
              <a:rPr lang="zh-TW" altLang="en-US" dirty="0" smtClean="0">
                <a:solidFill>
                  <a:srgbClr val="0000FF"/>
                </a:solidFill>
              </a:rPr>
              <a:t>行動寬頻業務</a:t>
            </a:r>
            <a:r>
              <a:rPr lang="en-US" altLang="zh-TW" dirty="0" smtClean="0">
                <a:solidFill>
                  <a:srgbClr val="0000FF"/>
                </a:solidFill>
              </a:rPr>
              <a:t>2500MHz</a:t>
            </a:r>
            <a:r>
              <a:rPr lang="zh-TW" altLang="en-US" dirty="0" smtClean="0">
                <a:solidFill>
                  <a:srgbClr val="0000FF"/>
                </a:solidFill>
              </a:rPr>
              <a:t>及</a:t>
            </a:r>
            <a:r>
              <a:rPr lang="en-US" altLang="zh-TW" dirty="0" smtClean="0">
                <a:solidFill>
                  <a:srgbClr val="0000FF"/>
                </a:solidFill>
              </a:rPr>
              <a:t>2600MHz</a:t>
            </a:r>
            <a:r>
              <a:rPr lang="zh-TW" altLang="en-US" dirty="0" smtClean="0">
                <a:solidFill>
                  <a:srgbClr val="0000FF"/>
                </a:solidFill>
              </a:rPr>
              <a:t>頻段釋出各區塊之頻率使用權，係自得標日起至</a:t>
            </a:r>
            <a:r>
              <a:rPr lang="en-US" altLang="zh-TW" dirty="0" smtClean="0">
                <a:solidFill>
                  <a:srgbClr val="0000FF"/>
                </a:solidFill>
              </a:rPr>
              <a:t>122</a:t>
            </a:r>
            <a:r>
              <a:rPr lang="zh-TW" altLang="en-US" dirty="0" smtClean="0">
                <a:solidFill>
                  <a:srgbClr val="0000FF"/>
                </a:solidFill>
              </a:rPr>
              <a:t>年</a:t>
            </a:r>
            <a:r>
              <a:rPr lang="en-US" altLang="zh-TW" dirty="0" smtClean="0">
                <a:solidFill>
                  <a:srgbClr val="0000FF"/>
                </a:solidFill>
              </a:rPr>
              <a:t>12</a:t>
            </a:r>
            <a:r>
              <a:rPr lang="zh-TW" altLang="en-US" dirty="0" smtClean="0">
                <a:solidFill>
                  <a:srgbClr val="0000FF"/>
                </a:solidFill>
              </a:rPr>
              <a:t>月</a:t>
            </a:r>
            <a:r>
              <a:rPr lang="en-US" altLang="zh-TW" dirty="0" smtClean="0">
                <a:solidFill>
                  <a:srgbClr val="0000FF"/>
                </a:solidFill>
              </a:rPr>
              <a:t>31</a:t>
            </a:r>
            <a:r>
              <a:rPr lang="zh-TW" altLang="en-US" dirty="0" smtClean="0">
                <a:solidFill>
                  <a:srgbClr val="0000FF"/>
                </a:solidFill>
              </a:rPr>
              <a:t>止，惟部分釋出區塊有</a:t>
            </a:r>
            <a:r>
              <a:rPr lang="en-US" altLang="zh-TW" dirty="0" smtClean="0">
                <a:solidFill>
                  <a:srgbClr val="0000FF"/>
                </a:solidFill>
              </a:rPr>
              <a:t>WBA</a:t>
            </a:r>
            <a:r>
              <a:rPr lang="zh-TW" altLang="en-US" dirty="0" smtClean="0">
                <a:solidFill>
                  <a:srgbClr val="0000FF"/>
                </a:solidFill>
              </a:rPr>
              <a:t>使用之情形，影響其開始使用時間。</a:t>
            </a:r>
            <a:endParaRPr lang="en-US" altLang="zh-TW" dirty="0" smtClean="0">
              <a:solidFill>
                <a:srgbClr val="0000FF"/>
              </a:solidFill>
            </a:endParaRPr>
          </a:p>
          <a:p>
            <a:pPr lvl="1">
              <a:buClr>
                <a:srgbClr val="FF0000"/>
              </a:buClr>
            </a:pPr>
            <a:r>
              <a:rPr lang="zh-TW" altLang="en-US" dirty="0" smtClean="0">
                <a:solidFill>
                  <a:srgbClr val="0000FF"/>
                </a:solidFill>
              </a:rPr>
              <a:t>行動寬頻業務得標者因</a:t>
            </a:r>
            <a:r>
              <a:rPr lang="en-US" altLang="zh-TW" dirty="0" smtClean="0">
                <a:solidFill>
                  <a:srgbClr val="0000FF"/>
                </a:solidFill>
              </a:rPr>
              <a:t>WBA</a:t>
            </a:r>
            <a:r>
              <a:rPr lang="zh-TW" altLang="en-US" dirty="0" smtClean="0">
                <a:solidFill>
                  <a:srgbClr val="0000FF"/>
                </a:solidFill>
              </a:rPr>
              <a:t>業者提前繳回執照，原未確定之障礙事由消失，行動寬頻業務得標者得順利於執照效期內使用頻率，不生補繳</a:t>
            </a:r>
            <a:r>
              <a:rPr lang="en-US" altLang="zh-TW" dirty="0" smtClean="0">
                <a:solidFill>
                  <a:srgbClr val="0000FF"/>
                </a:solidFill>
              </a:rPr>
              <a:t>WBA</a:t>
            </a:r>
            <a:r>
              <a:rPr lang="zh-TW" altLang="en-US" dirty="0" smtClean="0">
                <a:solidFill>
                  <a:srgbClr val="0000FF"/>
                </a:solidFill>
              </a:rPr>
              <a:t>業者原應繳特許費之問題。</a:t>
            </a:r>
            <a:endParaRPr lang="en-US" altLang="zh-TW" u="sng" kern="1200" dirty="0" smtClean="0">
              <a:solidFill>
                <a:srgbClr val="0000FF"/>
              </a:solidFill>
              <a:latin typeface="+mj-lt"/>
              <a:ea typeface="+mj-ea"/>
              <a:cs typeface="+mn-cs"/>
            </a:endParaRPr>
          </a:p>
        </p:txBody>
      </p:sp>
      <p:sp>
        <p:nvSpPr>
          <p:cNvPr id="6" name="標題 1"/>
          <p:cNvSpPr>
            <a:spLocks noGrp="1"/>
          </p:cNvSpPr>
          <p:nvPr>
            <p:ph type="title"/>
          </p:nvPr>
        </p:nvSpPr>
        <p:spPr>
          <a:xfrm>
            <a:off x="869950" y="217488"/>
            <a:ext cx="7374458" cy="763587"/>
          </a:xfrm>
        </p:spPr>
        <p:txBody>
          <a:bodyPr>
            <a:noAutofit/>
          </a:bodyPr>
          <a:lstStyle/>
          <a:p>
            <a:r>
              <a:rPr lang="en-US" altLang="zh-TW" sz="3200" dirty="0" smtClean="0"/>
              <a:t>2500MHz</a:t>
            </a:r>
            <a:r>
              <a:rPr lang="zh-TW" altLang="en-US" sz="3200" dirty="0" smtClean="0"/>
              <a:t>及</a:t>
            </a:r>
            <a:r>
              <a:rPr lang="en-US" altLang="zh-TW" sz="3200" dirty="0" smtClean="0"/>
              <a:t>2600MHz</a:t>
            </a:r>
            <a:r>
              <a:rPr lang="zh-TW" altLang="en-US" sz="3200" dirty="0" smtClean="0"/>
              <a:t>頻段釋照規劃</a:t>
            </a:r>
            <a:endParaRPr lang="zh-TW" altLang="en-US" sz="3200" dirty="0">
              <a:latin typeface="+mj-lt"/>
            </a:endParaRPr>
          </a:p>
        </p:txBody>
      </p:sp>
    </p:spTree>
  </p:cSld>
  <p:clrMapOvr>
    <a:masterClrMapping/>
  </p:clrMapOvr>
  <p:transition>
    <p:blinds/>
    <p:sndAc>
      <p:stSnd>
        <p:snd r:embed="rId2" name="CAMERA.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26"/>
          <p:cNvSpPr txBox="1">
            <a:spLocks noChangeArrowheads="1"/>
          </p:cNvSpPr>
          <p:nvPr/>
        </p:nvSpPr>
        <p:spPr bwMode="auto">
          <a:xfrm>
            <a:off x="714375" y="2428875"/>
            <a:ext cx="7632700" cy="1928813"/>
          </a:xfrm>
          <a:prstGeom prst="rect">
            <a:avLst/>
          </a:prstGeom>
          <a:noFill/>
          <a:ln w="9525">
            <a:noFill/>
            <a:miter lim="800000"/>
            <a:headEnd/>
            <a:tailEnd/>
          </a:ln>
        </p:spPr>
        <p:txBody>
          <a:bodyPr anchor="ctr"/>
          <a:lstStyle/>
          <a:p>
            <a:pPr marL="381000" indent="-540000" algn="ctr" eaLnBrk="0" fontAlgn="auto" hangingPunct="0">
              <a:spcBef>
                <a:spcPts val="2400"/>
              </a:spcBef>
              <a:spcAft>
                <a:spcPts val="2400"/>
              </a:spcAft>
              <a:defRPr/>
            </a:pPr>
            <a:r>
              <a:rPr kumimoji="0" lang="en-US" altLang="zh-TW" sz="3300" kern="0" dirty="0">
                <a:solidFill>
                  <a:srgbClr val="FF6600"/>
                </a:solidFill>
                <a:latin typeface="+mj-lt"/>
                <a:ea typeface="+mj-ea"/>
                <a:cs typeface="+mj-cs"/>
              </a:rPr>
              <a:t/>
            </a:r>
            <a:br>
              <a:rPr kumimoji="0" lang="en-US" altLang="zh-TW" sz="3300" kern="0" dirty="0">
                <a:solidFill>
                  <a:srgbClr val="FF6600"/>
                </a:solidFill>
                <a:latin typeface="+mj-lt"/>
                <a:ea typeface="+mj-ea"/>
                <a:cs typeface="+mj-cs"/>
              </a:rPr>
            </a:br>
            <a:r>
              <a:rPr kumimoji="0" lang="en-US" altLang="zh-TW" sz="3300" kern="0" dirty="0">
                <a:solidFill>
                  <a:srgbClr val="FF6600"/>
                </a:solidFill>
                <a:latin typeface="+mj-lt"/>
                <a:ea typeface="+mj-ea"/>
                <a:cs typeface="+mj-cs"/>
              </a:rPr>
              <a:t/>
            </a:r>
            <a:br>
              <a:rPr kumimoji="0" lang="en-US" altLang="zh-TW" sz="3300" kern="0" dirty="0">
                <a:solidFill>
                  <a:srgbClr val="FF6600"/>
                </a:solidFill>
                <a:latin typeface="+mj-lt"/>
                <a:ea typeface="+mj-ea"/>
                <a:cs typeface="+mj-cs"/>
              </a:rPr>
            </a:br>
            <a:r>
              <a:rPr kumimoji="0" lang="zh-TW" altLang="en-US" sz="4400" kern="0" dirty="0" smtClean="0">
                <a:solidFill>
                  <a:srgbClr val="FF6600"/>
                </a:solidFill>
                <a:latin typeface="+mj-lt"/>
                <a:ea typeface="+mj-ea"/>
                <a:cs typeface="+mj-cs"/>
              </a:rPr>
              <a:t>無線</a:t>
            </a:r>
            <a:r>
              <a:rPr kumimoji="0" lang="zh-TW" altLang="en-US" sz="4400" b="1" kern="0" dirty="0" smtClean="0">
                <a:solidFill>
                  <a:srgbClr val="FF6600"/>
                </a:solidFill>
                <a:latin typeface="+mj-lt"/>
                <a:ea typeface="+mj-ea"/>
                <a:cs typeface="+mj-cs"/>
              </a:rPr>
              <a:t>寬頻接取業務管理規則</a:t>
            </a:r>
            <a:r>
              <a:rPr kumimoji="0" lang="en-US" altLang="zh-TW" sz="4400" b="1" kern="0" dirty="0" smtClean="0">
                <a:solidFill>
                  <a:srgbClr val="FF6600"/>
                </a:solidFill>
                <a:latin typeface="+mj-lt"/>
                <a:ea typeface="+mj-ea"/>
                <a:cs typeface="+mj-cs"/>
              </a:rPr>
              <a:t/>
            </a:r>
            <a:br>
              <a:rPr kumimoji="0" lang="en-US" altLang="zh-TW" sz="4400" b="1" kern="0" dirty="0" smtClean="0">
                <a:solidFill>
                  <a:srgbClr val="FF6600"/>
                </a:solidFill>
                <a:latin typeface="+mj-lt"/>
                <a:ea typeface="+mj-ea"/>
                <a:cs typeface="+mj-cs"/>
              </a:rPr>
            </a:br>
            <a:r>
              <a:rPr kumimoji="0" lang="zh-TW" altLang="en-US" sz="4400" kern="0" dirty="0" smtClean="0">
                <a:solidFill>
                  <a:srgbClr val="FF6600"/>
                </a:solidFill>
                <a:latin typeface="+mj-lt"/>
                <a:ea typeface="+mj-ea"/>
                <a:cs typeface="+mj-cs"/>
              </a:rPr>
              <a:t>修正重點</a:t>
            </a:r>
            <a:r>
              <a:rPr kumimoji="0" lang="zh-TW" altLang="en-US" sz="4400" b="1" kern="0" dirty="0">
                <a:solidFill>
                  <a:srgbClr val="FF6600"/>
                </a:solidFill>
                <a:latin typeface="+mj-lt"/>
                <a:ea typeface="+mj-ea"/>
                <a:cs typeface="+mj-cs"/>
              </a:rPr>
              <a:t/>
            </a:r>
            <a:br>
              <a:rPr kumimoji="0" lang="zh-TW" altLang="en-US" sz="4400" b="1" kern="0" dirty="0">
                <a:solidFill>
                  <a:srgbClr val="FF6600"/>
                </a:solidFill>
                <a:latin typeface="+mj-lt"/>
                <a:ea typeface="+mj-ea"/>
                <a:cs typeface="+mj-cs"/>
              </a:rPr>
            </a:br>
            <a:r>
              <a:rPr kumimoji="0" lang="zh-TW" altLang="en-US" sz="3300" kern="0" dirty="0">
                <a:solidFill>
                  <a:srgbClr val="FF6600"/>
                </a:solidFill>
                <a:latin typeface="+mj-lt"/>
                <a:ea typeface="+mj-ea"/>
                <a:cs typeface="+mj-cs"/>
              </a:rPr>
              <a:t/>
            </a:r>
            <a:br>
              <a:rPr kumimoji="0" lang="zh-TW" altLang="en-US" sz="3300" kern="0" dirty="0">
                <a:solidFill>
                  <a:srgbClr val="FF6600"/>
                </a:solidFill>
                <a:latin typeface="+mj-lt"/>
                <a:ea typeface="+mj-ea"/>
                <a:cs typeface="+mj-cs"/>
              </a:rPr>
            </a:br>
            <a:r>
              <a:rPr kumimoji="0" lang="zh-TW" altLang="en-US" sz="3300" dirty="0">
                <a:solidFill>
                  <a:srgbClr val="FF6600"/>
                </a:solidFill>
                <a:latin typeface="+mj-lt"/>
                <a:ea typeface="+mj-ea"/>
              </a:rPr>
              <a:t/>
            </a:r>
            <a:br>
              <a:rPr kumimoji="0" lang="zh-TW" altLang="en-US" sz="3300" dirty="0">
                <a:solidFill>
                  <a:srgbClr val="FF6600"/>
                </a:solidFill>
                <a:latin typeface="+mj-lt"/>
                <a:ea typeface="+mj-ea"/>
              </a:rPr>
            </a:br>
            <a:endParaRPr kumimoji="0" lang="zh-TW" altLang="en-US" sz="3300" dirty="0">
              <a:solidFill>
                <a:srgbClr val="FF6600"/>
              </a:solidFill>
              <a:latin typeface="+mj-lt"/>
              <a:ea typeface="+mj-ea"/>
            </a:endParaRPr>
          </a:p>
        </p:txBody>
      </p:sp>
    </p:spTree>
  </p:cSld>
  <p:clrMapOvr>
    <a:masterClrMapping/>
  </p:clrMapOvr>
  <p:transition>
    <p:blinds/>
    <p:sndAc>
      <p:stSnd>
        <p:snd r:embed="rId3" name="CAMERA.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WBA</a:t>
            </a:r>
            <a:r>
              <a:rPr lang="zh-TW" altLang="en-US" dirty="0" smtClean="0"/>
              <a:t>換照後特許費</a:t>
            </a:r>
            <a:endParaRPr lang="zh-TW" altLang="en-US" dirty="0"/>
          </a:p>
        </p:txBody>
      </p:sp>
      <p:sp>
        <p:nvSpPr>
          <p:cNvPr id="6" name="文字方塊 5"/>
          <p:cNvSpPr txBox="1"/>
          <p:nvPr/>
        </p:nvSpPr>
        <p:spPr>
          <a:xfrm>
            <a:off x="571472" y="1214422"/>
            <a:ext cx="7888390" cy="4770537"/>
          </a:xfrm>
          <a:prstGeom prst="rect">
            <a:avLst/>
          </a:prstGeom>
          <a:noFill/>
        </p:spPr>
        <p:txBody>
          <a:bodyPr wrap="square" rtlCol="0">
            <a:spAutoFit/>
          </a:bodyPr>
          <a:lstStyle/>
          <a:p>
            <a:pPr marL="271463" indent="-271463">
              <a:buClr>
                <a:srgbClr val="FF0000"/>
              </a:buClr>
              <a:buSzPct val="70000"/>
              <a:buFont typeface="Wingdings" pitchFamily="2" charset="2"/>
              <a:buChar char="u"/>
            </a:pPr>
            <a:r>
              <a:rPr lang="en-US" altLang="zh-TW" sz="2400" dirty="0" smtClean="0">
                <a:solidFill>
                  <a:srgbClr val="0000FF"/>
                </a:solidFill>
                <a:latin typeface="+mj-lt"/>
                <a:ea typeface="+mj-ea"/>
              </a:rPr>
              <a:t>WBA</a:t>
            </a:r>
            <a:r>
              <a:rPr lang="zh-TW" altLang="en-US" sz="2400" dirty="0" smtClean="0">
                <a:solidFill>
                  <a:srgbClr val="0000FF"/>
                </a:solidFill>
                <a:latin typeface="+mj-lt"/>
                <a:ea typeface="+mj-ea"/>
              </a:rPr>
              <a:t>修正草案第</a:t>
            </a:r>
            <a:r>
              <a:rPr lang="en-US" altLang="zh-TW" sz="2400" dirty="0" smtClean="0">
                <a:solidFill>
                  <a:srgbClr val="0000FF"/>
                </a:solidFill>
                <a:latin typeface="+mj-lt"/>
                <a:ea typeface="+mj-ea"/>
              </a:rPr>
              <a:t>49</a:t>
            </a:r>
            <a:r>
              <a:rPr lang="zh-TW" altLang="en-US" sz="2400" dirty="0" smtClean="0">
                <a:solidFill>
                  <a:srgbClr val="0000FF"/>
                </a:solidFill>
                <a:latin typeface="+mj-lt"/>
                <a:ea typeface="+mj-ea"/>
              </a:rPr>
              <a:t>條及附件</a:t>
            </a:r>
            <a:endParaRPr lang="en-US" altLang="zh-TW" sz="2400" dirty="0" smtClean="0">
              <a:solidFill>
                <a:srgbClr val="0000FF"/>
              </a:solidFill>
              <a:latin typeface="+mj-lt"/>
              <a:ea typeface="+mj-ea"/>
            </a:endParaRPr>
          </a:p>
          <a:p>
            <a:pPr marL="728663" lvl="2" indent="-271463">
              <a:buClr>
                <a:srgbClr val="FF0000"/>
              </a:buClr>
              <a:buSzPct val="70000"/>
              <a:buFont typeface="Wingdings" pitchFamily="2" charset="2"/>
              <a:buChar char="Ø"/>
            </a:pPr>
            <a:r>
              <a:rPr lang="zh-TW" altLang="en-US" dirty="0" smtClean="0">
                <a:solidFill>
                  <a:srgbClr val="0000FF"/>
                </a:solidFill>
                <a:latin typeface="+mj-lt"/>
                <a:ea typeface="+mj-ea"/>
              </a:rPr>
              <a:t>特許費計算方式：</a:t>
            </a:r>
            <a:endParaRPr lang="en-US" altLang="zh-TW" dirty="0" smtClean="0">
              <a:solidFill>
                <a:srgbClr val="0000FF"/>
              </a:solidFill>
              <a:latin typeface="+mj-lt"/>
              <a:ea typeface="+mj-ea"/>
            </a:endParaRPr>
          </a:p>
          <a:p>
            <a:pPr marL="271463" indent="-271463"/>
            <a:r>
              <a:rPr lang="en-US" altLang="zh-TW" dirty="0" smtClean="0">
                <a:solidFill>
                  <a:schemeClr val="tx1"/>
                </a:solidFill>
                <a:latin typeface="+mj-lt"/>
                <a:ea typeface="+mn-ea"/>
              </a:rPr>
              <a:t>	</a:t>
            </a:r>
            <a:r>
              <a:rPr lang="zh-TW" altLang="en-US" dirty="0" smtClean="0">
                <a:solidFill>
                  <a:schemeClr val="tx1"/>
                </a:solidFill>
                <a:latin typeface="+mj-lt"/>
                <a:ea typeface="+mn-ea"/>
              </a:rPr>
              <a:t>    </a:t>
            </a:r>
            <a:r>
              <a:rPr lang="en-US" altLang="zh-TW" dirty="0" smtClean="0">
                <a:solidFill>
                  <a:schemeClr val="tx1"/>
                </a:solidFill>
                <a:latin typeface="+mj-lt"/>
                <a:ea typeface="+mn-ea"/>
              </a:rPr>
              <a:t>1.</a:t>
            </a:r>
            <a:r>
              <a:rPr lang="zh-TW" altLang="zh-TW" dirty="0" smtClean="0">
                <a:solidFill>
                  <a:schemeClr val="tx1"/>
                </a:solidFill>
                <a:latin typeface="+mj-lt"/>
                <a:ea typeface="+mn-ea"/>
              </a:rPr>
              <a:t>無線寬頻接取業務經營者換發特許執照每年之特許費</a:t>
            </a:r>
          </a:p>
          <a:p>
            <a:pPr marL="442913" indent="-171450"/>
            <a:r>
              <a:rPr lang="zh-TW" altLang="en-US" dirty="0" smtClean="0">
                <a:solidFill>
                  <a:schemeClr val="tx1"/>
                </a:solidFill>
                <a:latin typeface="+mj-lt"/>
                <a:ea typeface="+mn-ea"/>
              </a:rPr>
              <a:t>      </a:t>
            </a:r>
            <a:r>
              <a:rPr lang="en-US" altLang="zh-TW" dirty="0" smtClean="0">
                <a:solidFill>
                  <a:schemeClr val="tx1"/>
                </a:solidFill>
                <a:latin typeface="+mj-lt"/>
                <a:ea typeface="+mn-ea"/>
              </a:rPr>
              <a:t>=</a:t>
            </a:r>
            <a:r>
              <a:rPr lang="zh-TW" altLang="zh-TW" dirty="0" smtClean="0">
                <a:solidFill>
                  <a:schemeClr val="tx1"/>
                </a:solidFill>
                <a:latin typeface="+mj-lt"/>
                <a:ea typeface="+mn-ea"/>
              </a:rPr>
              <a:t>民國一百零四年依行動寬頻業務管理規則釋出之單一區塊</a:t>
            </a:r>
            <a:r>
              <a:rPr lang="zh-TW" altLang="en-US" dirty="0" smtClean="0">
                <a:solidFill>
                  <a:schemeClr val="tx1"/>
                </a:solidFill>
                <a:latin typeface="+mj-lt"/>
                <a:ea typeface="+mn-ea"/>
              </a:rPr>
              <a:t> </a:t>
            </a:r>
            <a:endParaRPr lang="en-US" altLang="zh-TW" dirty="0" smtClean="0">
              <a:solidFill>
                <a:schemeClr val="tx1"/>
              </a:solidFill>
              <a:latin typeface="+mj-lt"/>
              <a:ea typeface="+mn-ea"/>
            </a:endParaRPr>
          </a:p>
          <a:p>
            <a:pPr marL="442913" indent="-171450"/>
            <a:r>
              <a:rPr lang="zh-TW" altLang="en-US" dirty="0" smtClean="0">
                <a:solidFill>
                  <a:schemeClr val="tx1"/>
                </a:solidFill>
                <a:latin typeface="+mj-lt"/>
                <a:ea typeface="+mn-ea"/>
              </a:rPr>
              <a:t>       </a:t>
            </a:r>
            <a:r>
              <a:rPr lang="zh-TW" altLang="zh-TW" dirty="0" smtClean="0">
                <a:solidFill>
                  <a:schemeClr val="tx1"/>
                </a:solidFill>
                <a:latin typeface="+mj-lt"/>
                <a:ea typeface="+mn-ea"/>
              </a:rPr>
              <a:t>競價結果每年每</a:t>
            </a:r>
            <a:r>
              <a:rPr lang="en-US" altLang="zh-TW" dirty="0" smtClean="0">
                <a:solidFill>
                  <a:schemeClr val="tx1"/>
                </a:solidFill>
                <a:latin typeface="+mj-lt"/>
                <a:ea typeface="+mn-ea"/>
              </a:rPr>
              <a:t> MHz </a:t>
            </a:r>
            <a:r>
              <a:rPr lang="zh-TW" altLang="zh-TW" dirty="0" smtClean="0">
                <a:solidFill>
                  <a:schemeClr val="tx1"/>
                </a:solidFill>
                <a:latin typeface="+mj-lt"/>
                <a:ea typeface="+mn-ea"/>
              </a:rPr>
              <a:t>平均價值</a:t>
            </a:r>
            <a:r>
              <a:rPr lang="en-US" altLang="zh-TW" dirty="0" smtClean="0">
                <a:solidFill>
                  <a:schemeClr val="tx1"/>
                </a:solidFill>
                <a:latin typeface="+mj-lt"/>
                <a:ea typeface="+mn-ea"/>
              </a:rPr>
              <a:t> × </a:t>
            </a:r>
            <a:r>
              <a:rPr lang="zh-TW" altLang="zh-TW" dirty="0" smtClean="0">
                <a:solidFill>
                  <a:schemeClr val="tx1"/>
                </a:solidFill>
                <a:latin typeface="+mj-lt"/>
                <a:ea typeface="+mn-ea"/>
              </a:rPr>
              <a:t>頻寬</a:t>
            </a:r>
            <a:r>
              <a:rPr lang="en-US" altLang="zh-TW" dirty="0" smtClean="0">
                <a:solidFill>
                  <a:schemeClr val="tx1"/>
                </a:solidFill>
                <a:latin typeface="+mj-lt"/>
                <a:ea typeface="+mn-ea"/>
              </a:rPr>
              <a:t>(30MHz) ×</a:t>
            </a:r>
            <a:r>
              <a:rPr lang="zh-TW" altLang="zh-TW" dirty="0" smtClean="0">
                <a:solidFill>
                  <a:schemeClr val="tx1"/>
                </a:solidFill>
                <a:latin typeface="+mj-lt"/>
                <a:ea typeface="+mn-ea"/>
              </a:rPr>
              <a:t>區域係</a:t>
            </a:r>
            <a:endParaRPr lang="en-US" altLang="zh-TW" dirty="0" smtClean="0">
              <a:solidFill>
                <a:schemeClr val="tx1"/>
              </a:solidFill>
              <a:latin typeface="+mj-lt"/>
              <a:ea typeface="+mn-ea"/>
            </a:endParaRPr>
          </a:p>
          <a:p>
            <a:pPr marL="442913" indent="-171450"/>
            <a:r>
              <a:rPr lang="zh-TW" altLang="en-US" dirty="0" smtClean="0">
                <a:solidFill>
                  <a:schemeClr val="tx1"/>
                </a:solidFill>
                <a:latin typeface="+mj-lt"/>
                <a:ea typeface="+mn-ea"/>
              </a:rPr>
              <a:t>       </a:t>
            </a:r>
            <a:r>
              <a:rPr lang="zh-TW" altLang="zh-TW" dirty="0" smtClean="0">
                <a:solidFill>
                  <a:schemeClr val="tx1"/>
                </a:solidFill>
                <a:latin typeface="+mj-lt"/>
                <a:ea typeface="+mn-ea"/>
              </a:rPr>
              <a:t>數。</a:t>
            </a:r>
            <a:endParaRPr lang="en-US" altLang="zh-TW" dirty="0" smtClean="0">
              <a:solidFill>
                <a:schemeClr val="tx1"/>
              </a:solidFill>
              <a:latin typeface="+mj-lt"/>
              <a:ea typeface="+mn-ea"/>
            </a:endParaRPr>
          </a:p>
          <a:p>
            <a:pPr marL="442913" indent="-171450"/>
            <a:r>
              <a:rPr lang="zh-TW" altLang="en-US" dirty="0" smtClean="0">
                <a:solidFill>
                  <a:schemeClr val="tx1"/>
                </a:solidFill>
                <a:latin typeface="+mj-lt"/>
                <a:ea typeface="+mn-ea"/>
              </a:rPr>
              <a:t>    </a:t>
            </a:r>
            <a:r>
              <a:rPr lang="en-US" altLang="zh-TW" dirty="0" smtClean="0">
                <a:solidFill>
                  <a:schemeClr val="tx1"/>
                </a:solidFill>
                <a:latin typeface="+mj-lt"/>
                <a:ea typeface="+mn-ea"/>
              </a:rPr>
              <a:t>2.</a:t>
            </a:r>
            <a:r>
              <a:rPr lang="zh-TW" altLang="zh-TW" dirty="0" smtClean="0">
                <a:solidFill>
                  <a:schemeClr val="tx1"/>
                </a:solidFill>
                <a:latin typeface="+mj-lt"/>
                <a:ea typeface="+mn-ea"/>
              </a:rPr>
              <a:t>前項每年每</a:t>
            </a:r>
            <a:r>
              <a:rPr lang="en-US" altLang="zh-TW" dirty="0" smtClean="0">
                <a:solidFill>
                  <a:schemeClr val="tx1"/>
                </a:solidFill>
                <a:latin typeface="+mj-lt"/>
                <a:ea typeface="+mn-ea"/>
              </a:rPr>
              <a:t>MHz</a:t>
            </a:r>
            <a:r>
              <a:rPr lang="zh-TW" altLang="zh-TW" dirty="0" smtClean="0">
                <a:solidFill>
                  <a:schemeClr val="tx1"/>
                </a:solidFill>
                <a:latin typeface="+mj-lt"/>
                <a:ea typeface="+mn-ea"/>
              </a:rPr>
              <a:t>平均價值</a:t>
            </a:r>
          </a:p>
          <a:p>
            <a:pPr marL="533400" indent="-261938"/>
            <a:r>
              <a:rPr lang="zh-TW" altLang="en-US" dirty="0" smtClean="0">
                <a:solidFill>
                  <a:schemeClr val="tx1"/>
                </a:solidFill>
                <a:latin typeface="+mj-lt"/>
                <a:ea typeface="+mn-ea"/>
              </a:rPr>
              <a:t>      </a:t>
            </a:r>
            <a:r>
              <a:rPr lang="en-US" altLang="zh-TW" dirty="0" smtClean="0">
                <a:solidFill>
                  <a:schemeClr val="tx1"/>
                </a:solidFill>
                <a:latin typeface="+mj-lt"/>
                <a:ea typeface="+mn-ea"/>
              </a:rPr>
              <a:t>=</a:t>
            </a:r>
            <a:r>
              <a:rPr lang="zh-TW" altLang="zh-TW" dirty="0" smtClean="0">
                <a:solidFill>
                  <a:schemeClr val="tx1"/>
                </a:solidFill>
                <a:latin typeface="+mj-lt"/>
                <a:ea typeface="+mn-ea"/>
              </a:rPr>
              <a:t>（</a:t>
            </a:r>
            <a:r>
              <a:rPr lang="en-US" altLang="zh-TW" dirty="0" smtClean="0">
                <a:solidFill>
                  <a:schemeClr val="tx1"/>
                </a:solidFill>
                <a:latin typeface="+mj-lt"/>
                <a:ea typeface="+mn-ea"/>
              </a:rPr>
              <a:t>2570</a:t>
            </a:r>
            <a:r>
              <a:rPr lang="zh-TW" altLang="zh-TW" dirty="0" smtClean="0">
                <a:solidFill>
                  <a:schemeClr val="tx1"/>
                </a:solidFill>
                <a:latin typeface="+mj-lt"/>
                <a:ea typeface="+mn-ea"/>
              </a:rPr>
              <a:t>～</a:t>
            </a:r>
            <a:r>
              <a:rPr lang="en-US" altLang="zh-TW" dirty="0" smtClean="0">
                <a:solidFill>
                  <a:schemeClr val="tx1"/>
                </a:solidFill>
                <a:latin typeface="+mj-lt"/>
                <a:ea typeface="+mn-ea"/>
              </a:rPr>
              <a:t>2595MHz</a:t>
            </a:r>
            <a:r>
              <a:rPr lang="zh-TW" altLang="zh-TW" dirty="0" smtClean="0">
                <a:solidFill>
                  <a:schemeClr val="tx1"/>
                </a:solidFill>
                <a:latin typeface="+mj-lt"/>
                <a:ea typeface="+mn-ea"/>
              </a:rPr>
              <a:t>頻段得標價</a:t>
            </a:r>
            <a:r>
              <a:rPr lang="en-US" altLang="zh-TW" dirty="0" smtClean="0">
                <a:solidFill>
                  <a:schemeClr val="tx1"/>
                </a:solidFill>
                <a:latin typeface="+mj-lt"/>
                <a:ea typeface="+mn-ea"/>
              </a:rPr>
              <a:t> +</a:t>
            </a:r>
            <a:r>
              <a:rPr lang="zh-TW" altLang="en-US" dirty="0" smtClean="0">
                <a:solidFill>
                  <a:schemeClr val="tx1"/>
                </a:solidFill>
                <a:latin typeface="+mj-lt"/>
                <a:ea typeface="+mn-ea"/>
              </a:rPr>
              <a:t> </a:t>
            </a:r>
            <a:r>
              <a:rPr lang="en-US" altLang="zh-TW" dirty="0" smtClean="0">
                <a:solidFill>
                  <a:schemeClr val="tx1"/>
                </a:solidFill>
                <a:latin typeface="+mj-lt"/>
                <a:ea typeface="+mn-ea"/>
              </a:rPr>
              <a:t>2595</a:t>
            </a:r>
            <a:r>
              <a:rPr lang="zh-TW" altLang="zh-TW" dirty="0" smtClean="0">
                <a:solidFill>
                  <a:schemeClr val="tx1"/>
                </a:solidFill>
                <a:latin typeface="+mj-lt"/>
                <a:ea typeface="+mn-ea"/>
              </a:rPr>
              <a:t>～</a:t>
            </a:r>
            <a:r>
              <a:rPr lang="en-US" altLang="zh-TW" dirty="0" smtClean="0">
                <a:solidFill>
                  <a:schemeClr val="tx1"/>
                </a:solidFill>
                <a:latin typeface="+mj-lt"/>
                <a:ea typeface="+mn-ea"/>
              </a:rPr>
              <a:t>2620MHz</a:t>
            </a:r>
            <a:r>
              <a:rPr lang="zh-TW" altLang="zh-TW" dirty="0" smtClean="0">
                <a:solidFill>
                  <a:schemeClr val="tx1"/>
                </a:solidFill>
                <a:latin typeface="+mj-lt"/>
                <a:ea typeface="+mn-ea"/>
              </a:rPr>
              <a:t>頻段得標價）</a:t>
            </a:r>
            <a:r>
              <a:rPr lang="zh-TW" altLang="en-US" dirty="0" smtClean="0">
                <a:solidFill>
                  <a:schemeClr val="tx1"/>
                </a:solidFill>
                <a:latin typeface="+mj-lt"/>
                <a:ea typeface="+mn-ea"/>
              </a:rPr>
              <a:t> </a:t>
            </a:r>
            <a:endParaRPr lang="en-US" altLang="zh-TW" dirty="0" smtClean="0">
              <a:solidFill>
                <a:schemeClr val="tx1"/>
              </a:solidFill>
              <a:latin typeface="+mj-lt"/>
              <a:ea typeface="+mn-ea"/>
            </a:endParaRPr>
          </a:p>
          <a:p>
            <a:pPr marL="533400" indent="-261938"/>
            <a:r>
              <a:rPr lang="zh-TW" altLang="en-US" dirty="0" smtClean="0">
                <a:solidFill>
                  <a:schemeClr val="tx1"/>
                </a:solidFill>
                <a:latin typeface="+mj-lt"/>
                <a:ea typeface="+mn-ea"/>
              </a:rPr>
              <a:t>       </a:t>
            </a:r>
            <a:r>
              <a:rPr lang="en-US" altLang="zh-TW" dirty="0" smtClean="0">
                <a:solidFill>
                  <a:schemeClr val="tx1"/>
                </a:solidFill>
                <a:latin typeface="+mj-lt"/>
                <a:ea typeface="+mn-ea"/>
              </a:rPr>
              <a:t>÷</a:t>
            </a:r>
            <a:r>
              <a:rPr lang="zh-TW" altLang="en-US" dirty="0" smtClean="0">
                <a:solidFill>
                  <a:schemeClr val="tx1"/>
                </a:solidFill>
                <a:latin typeface="+mj-lt"/>
                <a:ea typeface="+mn-ea"/>
              </a:rPr>
              <a:t> </a:t>
            </a:r>
            <a:r>
              <a:rPr lang="en-US" altLang="zh-TW" dirty="0" smtClean="0">
                <a:solidFill>
                  <a:schemeClr val="tx1"/>
                </a:solidFill>
                <a:latin typeface="+mj-lt"/>
                <a:ea typeface="+mn-ea"/>
              </a:rPr>
              <a:t>15</a:t>
            </a:r>
            <a:r>
              <a:rPr lang="zh-TW" altLang="zh-TW" dirty="0" smtClean="0">
                <a:solidFill>
                  <a:schemeClr val="tx1"/>
                </a:solidFill>
                <a:latin typeface="+mj-lt"/>
                <a:ea typeface="+mn-ea"/>
              </a:rPr>
              <a:t>年</a:t>
            </a:r>
            <a:r>
              <a:rPr lang="zh-TW" altLang="en-US" dirty="0" smtClean="0">
                <a:solidFill>
                  <a:schemeClr val="tx1"/>
                </a:solidFill>
                <a:latin typeface="+mj-lt"/>
                <a:ea typeface="+mn-ea"/>
              </a:rPr>
              <a:t> </a:t>
            </a:r>
            <a:r>
              <a:rPr lang="en-US" altLang="zh-TW" dirty="0" smtClean="0">
                <a:solidFill>
                  <a:schemeClr val="tx1"/>
                </a:solidFill>
                <a:latin typeface="+mj-lt"/>
                <a:ea typeface="+mn-ea"/>
              </a:rPr>
              <a:t>÷</a:t>
            </a:r>
            <a:r>
              <a:rPr lang="zh-TW" altLang="en-US" dirty="0" smtClean="0">
                <a:solidFill>
                  <a:schemeClr val="tx1"/>
                </a:solidFill>
                <a:latin typeface="+mj-lt"/>
                <a:ea typeface="+mn-ea"/>
              </a:rPr>
              <a:t> </a:t>
            </a:r>
            <a:r>
              <a:rPr lang="en-US" altLang="zh-TW" dirty="0" smtClean="0">
                <a:solidFill>
                  <a:schemeClr val="tx1"/>
                </a:solidFill>
                <a:latin typeface="+mj-lt"/>
                <a:ea typeface="+mn-ea"/>
              </a:rPr>
              <a:t>50MHz</a:t>
            </a:r>
            <a:r>
              <a:rPr lang="zh-TW" altLang="zh-TW" dirty="0" smtClean="0">
                <a:solidFill>
                  <a:schemeClr val="tx1"/>
                </a:solidFill>
                <a:latin typeface="+mj-lt"/>
                <a:ea typeface="+mn-ea"/>
              </a:rPr>
              <a:t>。</a:t>
            </a:r>
            <a:endParaRPr lang="en-US" altLang="zh-TW" dirty="0" smtClean="0">
              <a:solidFill>
                <a:schemeClr val="tx1"/>
              </a:solidFill>
              <a:latin typeface="+mj-lt"/>
              <a:ea typeface="+mn-ea"/>
            </a:endParaRPr>
          </a:p>
          <a:p>
            <a:pPr marL="533400" indent="-261938"/>
            <a:r>
              <a:rPr lang="zh-TW" altLang="en-US" dirty="0" smtClean="0">
                <a:solidFill>
                  <a:schemeClr val="tx1"/>
                </a:solidFill>
                <a:latin typeface="+mj-lt"/>
                <a:ea typeface="+mn-ea"/>
              </a:rPr>
              <a:t>    </a:t>
            </a:r>
            <a:r>
              <a:rPr lang="en-US" altLang="zh-TW" dirty="0" smtClean="0">
                <a:solidFill>
                  <a:schemeClr val="tx1"/>
                </a:solidFill>
                <a:latin typeface="+mj-lt"/>
                <a:ea typeface="+mn-ea"/>
              </a:rPr>
              <a:t>3.</a:t>
            </a:r>
            <a:r>
              <a:rPr lang="zh-TW" altLang="zh-TW" dirty="0" smtClean="0">
                <a:solidFill>
                  <a:schemeClr val="tx1"/>
                </a:solidFill>
                <a:latin typeface="+mj-lt"/>
                <a:ea typeface="+mn-ea"/>
              </a:rPr>
              <a:t>前項頻段無得標價者，以其底價計算之。</a:t>
            </a:r>
            <a:endParaRPr lang="en-US" altLang="zh-TW" dirty="0" smtClean="0">
              <a:solidFill>
                <a:schemeClr val="tx1"/>
              </a:solidFill>
              <a:latin typeface="+mj-lt"/>
              <a:ea typeface="+mn-ea"/>
            </a:endParaRPr>
          </a:p>
          <a:p>
            <a:pPr marL="728663" lvl="2" indent="-271463" hangingPunct="1">
              <a:buClr>
                <a:srgbClr val="FF0000"/>
              </a:buClr>
              <a:buSzPct val="70000"/>
              <a:buFont typeface="Wingdings" pitchFamily="2" charset="2"/>
              <a:buChar char="Ø"/>
            </a:pPr>
            <a:r>
              <a:rPr lang="zh-TW" altLang="en-US" dirty="0" smtClean="0">
                <a:solidFill>
                  <a:srgbClr val="0000FF"/>
                </a:solidFill>
                <a:latin typeface="+mj-lt"/>
                <a:ea typeface="+mj-ea"/>
              </a:rPr>
              <a:t>繳交期限：</a:t>
            </a:r>
            <a:endParaRPr lang="en-US" altLang="zh-TW" dirty="0" smtClean="0">
              <a:solidFill>
                <a:srgbClr val="0000FF"/>
              </a:solidFill>
              <a:latin typeface="+mj-lt"/>
              <a:ea typeface="+mj-ea"/>
            </a:endParaRPr>
          </a:p>
          <a:p>
            <a:pPr lvl="2" hangingPunct="1"/>
            <a:r>
              <a:rPr lang="en-US" altLang="zh-TW" dirty="0" smtClean="0">
                <a:solidFill>
                  <a:schemeClr val="tx1"/>
                </a:solidFill>
                <a:latin typeface="+mj-lt"/>
                <a:ea typeface="+mn-ea"/>
              </a:rPr>
              <a:t>1.</a:t>
            </a:r>
            <a:r>
              <a:rPr lang="zh-TW" altLang="zh-TW" dirty="0" smtClean="0">
                <a:solidFill>
                  <a:schemeClr val="tx1"/>
                </a:solidFill>
                <a:latin typeface="+mj-lt"/>
                <a:ea typeface="+mn-ea"/>
              </a:rPr>
              <a:t>本會核准換發特許執照通知到達之翌日起</a:t>
            </a:r>
            <a:r>
              <a:rPr lang="en-US" altLang="zh-TW" dirty="0" smtClean="0">
                <a:solidFill>
                  <a:schemeClr val="tx1"/>
                </a:solidFill>
                <a:latin typeface="+mj-lt"/>
                <a:ea typeface="+mn-ea"/>
              </a:rPr>
              <a:t>30</a:t>
            </a:r>
            <a:r>
              <a:rPr lang="zh-TW" altLang="zh-TW" dirty="0" smtClean="0">
                <a:solidFill>
                  <a:schemeClr val="tx1"/>
                </a:solidFill>
                <a:latin typeface="+mj-lt"/>
                <a:ea typeface="+mn-ea"/>
              </a:rPr>
              <a:t>日內，繳交特</a:t>
            </a:r>
            <a:endParaRPr lang="en-US" altLang="zh-TW" dirty="0" smtClean="0">
              <a:solidFill>
                <a:schemeClr val="tx1"/>
              </a:solidFill>
              <a:latin typeface="+mj-lt"/>
              <a:ea typeface="+mn-ea"/>
            </a:endParaRPr>
          </a:p>
          <a:p>
            <a:pPr lvl="2" hangingPunct="1"/>
            <a:r>
              <a:rPr lang="zh-TW" altLang="en-US" dirty="0" smtClean="0">
                <a:solidFill>
                  <a:schemeClr val="tx1"/>
                </a:solidFill>
                <a:latin typeface="+mj-lt"/>
                <a:ea typeface="+mn-ea"/>
              </a:rPr>
              <a:t>  </a:t>
            </a:r>
            <a:r>
              <a:rPr lang="zh-TW" altLang="zh-TW" dirty="0" smtClean="0">
                <a:solidFill>
                  <a:schemeClr val="tx1"/>
                </a:solidFill>
                <a:latin typeface="+mj-lt"/>
                <a:ea typeface="+mn-ea"/>
              </a:rPr>
              <a:t>許費預收保證金。</a:t>
            </a:r>
            <a:endParaRPr lang="en-US" altLang="zh-TW" dirty="0" smtClean="0">
              <a:solidFill>
                <a:schemeClr val="tx1"/>
              </a:solidFill>
              <a:latin typeface="+mj-lt"/>
              <a:ea typeface="+mn-ea"/>
            </a:endParaRPr>
          </a:p>
          <a:p>
            <a:pPr lvl="2" hangingPunct="1"/>
            <a:r>
              <a:rPr lang="en-US" altLang="zh-TW" dirty="0" smtClean="0">
                <a:solidFill>
                  <a:schemeClr val="tx1"/>
                </a:solidFill>
                <a:latin typeface="+mj-lt"/>
                <a:ea typeface="+mn-ea"/>
              </a:rPr>
              <a:t>2.</a:t>
            </a:r>
            <a:r>
              <a:rPr lang="zh-TW" altLang="zh-TW" dirty="0" smtClean="0">
                <a:solidFill>
                  <a:schemeClr val="tx1"/>
                </a:solidFill>
                <a:latin typeface="+mj-lt"/>
                <a:ea typeface="+mn-ea"/>
              </a:rPr>
              <a:t>繳交時如競價程序尚未結束，則預收特許費保證金</a:t>
            </a:r>
            <a:r>
              <a:rPr lang="en-US" altLang="zh-TW" dirty="0" smtClean="0">
                <a:solidFill>
                  <a:schemeClr val="tx1"/>
                </a:solidFill>
                <a:latin typeface="+mj-lt"/>
                <a:ea typeface="+mn-ea"/>
              </a:rPr>
              <a:t>2</a:t>
            </a:r>
            <a:r>
              <a:rPr lang="zh-TW" altLang="zh-TW" dirty="0" smtClean="0">
                <a:solidFill>
                  <a:schemeClr val="tx1"/>
                </a:solidFill>
                <a:latin typeface="+mj-lt"/>
                <a:ea typeface="+mn-ea"/>
              </a:rPr>
              <a:t>億</a:t>
            </a:r>
            <a:endParaRPr lang="en-US" altLang="zh-TW" dirty="0" smtClean="0">
              <a:solidFill>
                <a:schemeClr val="tx1"/>
              </a:solidFill>
              <a:latin typeface="+mj-lt"/>
              <a:ea typeface="+mn-ea"/>
            </a:endParaRPr>
          </a:p>
          <a:p>
            <a:pPr lvl="2" hangingPunct="1"/>
            <a:r>
              <a:rPr lang="zh-TW" altLang="en-US" dirty="0" smtClean="0">
                <a:solidFill>
                  <a:schemeClr val="tx1"/>
                </a:solidFill>
                <a:latin typeface="+mj-lt"/>
                <a:ea typeface="+mn-ea"/>
              </a:rPr>
              <a:t>  </a:t>
            </a:r>
            <a:r>
              <a:rPr lang="en-US" altLang="zh-TW" dirty="0" smtClean="0">
                <a:solidFill>
                  <a:schemeClr val="tx1"/>
                </a:solidFill>
                <a:latin typeface="+mj-lt"/>
                <a:ea typeface="+mn-ea"/>
              </a:rPr>
              <a:t>4,000</a:t>
            </a:r>
            <a:r>
              <a:rPr lang="zh-TW" altLang="zh-TW" dirty="0" smtClean="0">
                <a:solidFill>
                  <a:schemeClr val="tx1"/>
                </a:solidFill>
                <a:latin typeface="+mj-lt"/>
                <a:ea typeface="+mn-ea"/>
              </a:rPr>
              <a:t>萬元，並於競價程序結束後翌日起</a:t>
            </a:r>
            <a:r>
              <a:rPr lang="en-US" altLang="zh-TW" dirty="0" smtClean="0">
                <a:solidFill>
                  <a:schemeClr val="tx1"/>
                </a:solidFill>
                <a:latin typeface="+mj-lt"/>
                <a:ea typeface="+mn-ea"/>
              </a:rPr>
              <a:t>30</a:t>
            </a:r>
            <a:r>
              <a:rPr lang="zh-TW" altLang="zh-TW" dirty="0" smtClean="0">
                <a:solidFill>
                  <a:schemeClr val="tx1"/>
                </a:solidFill>
                <a:latin typeface="+mj-lt"/>
                <a:ea typeface="+mn-ea"/>
              </a:rPr>
              <a:t>日內追繳差額。</a:t>
            </a:r>
            <a:endParaRPr lang="en-US" altLang="zh-TW" dirty="0" smtClean="0">
              <a:solidFill>
                <a:schemeClr val="tx1"/>
              </a:solidFill>
              <a:latin typeface="+mj-lt"/>
              <a:ea typeface="+mn-ea"/>
              <a:sym typeface="Wingdings" pitchFamily="2" charset="2"/>
            </a:endParaRPr>
          </a:p>
        </p:txBody>
      </p:sp>
    </p:spTree>
  </p:cSld>
  <p:clrMapOvr>
    <a:masterClrMapping/>
  </p:clrMapOvr>
  <p:transition>
    <p:blinds/>
    <p:sndAc>
      <p:stSnd>
        <p:snd r:embed="rId2" name="CAMERA.WAV"/>
      </p:stSnd>
    </p:sndAc>
  </p:transition>
  <p:timing>
    <p:tnLst>
      <p:par>
        <p:cTn id="1" dur="indefinite" restart="never" nodeType="tmRoot"/>
      </p:par>
    </p:tnLst>
  </p:timing>
</p:sld>
</file>

<file path=ppt/theme/theme1.xml><?xml version="1.0" encoding="utf-8"?>
<a:theme xmlns:a="http://schemas.openxmlformats.org/drawingml/2006/main" name="委員會議：簡報檔 統一格式">
  <a:themeElements>
    <a:clrScheme name="Vicky1">
      <a:dk1>
        <a:sysClr val="windowText" lastClr="000000"/>
      </a:dk1>
      <a:lt1>
        <a:sysClr val="window" lastClr="FFFFFF"/>
      </a:lt1>
      <a:dk2>
        <a:srgbClr val="1F497D"/>
      </a:dk2>
      <a:lt2>
        <a:srgbClr val="EEECE1"/>
      </a:lt2>
      <a:accent1>
        <a:srgbClr val="0070C0"/>
      </a:accent1>
      <a:accent2>
        <a:srgbClr val="01AF01"/>
      </a:accent2>
      <a:accent3>
        <a:srgbClr val="FFC000"/>
      </a:accent3>
      <a:accent4>
        <a:srgbClr val="FF0000"/>
      </a:accent4>
      <a:accent5>
        <a:srgbClr val="23ABEF"/>
      </a:accent5>
      <a:accent6>
        <a:srgbClr val="F57E1B"/>
      </a:accent6>
      <a:hlink>
        <a:srgbClr val="0000FF"/>
      </a:hlink>
      <a:folHlink>
        <a:srgbClr val="800080"/>
      </a:folHlink>
    </a:clrScheme>
    <a:fontScheme name="預設簡報設計">
      <a:majorFont>
        <a:latin typeface="Times New Roman"/>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2800" b="1" i="0" u="none" strike="noStrike" cap="none" normalizeH="0" baseline="0" smtClean="0">
            <a:ln>
              <a:noFill/>
            </a:ln>
            <a:solidFill>
              <a:srgbClr val="FF0000"/>
            </a:solidFill>
            <a:effectLst/>
            <a:latin typeface="新細明體" pitchFamily="18" charset="-120"/>
            <a:ea typeface="新細明體" pitchFamily="18" charset="-120"/>
          </a:defRPr>
        </a:defPPr>
      </a:lstStyle>
    </a:spDef>
    <a:lnDef>
      <a:spPr bwMode="auto">
        <a:xfrm>
          <a:off x="0" y="0"/>
          <a:ext cx="1" cy="1"/>
        </a:xfrm>
        <a:custGeom>
          <a:avLst/>
          <a:gdLst/>
          <a:ahLst/>
          <a:cxnLst/>
          <a:rect l="0" t="0" r="0" b="0"/>
          <a:pathLst/>
        </a:custGeom>
        <a:gradFill rotWithShape="0">
          <a:gsLst>
            <a:gs pos="0">
              <a:srgbClr val="CCECFF"/>
            </a:gs>
            <a:gs pos="50000">
              <a:srgbClr val="CCECFF">
                <a:gamma/>
                <a:tint val="23529"/>
                <a:invGamma/>
              </a:srgbClr>
            </a:gs>
            <a:gs pos="100000">
              <a:srgbClr val="CCECFF"/>
            </a:gs>
          </a:gsLst>
          <a:lin ang="5400000" scaled="1"/>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2800" b="1" i="0" u="none" strike="noStrike" cap="none" normalizeH="0" baseline="0" smtClean="0">
            <a:ln>
              <a:noFill/>
            </a:ln>
            <a:solidFill>
              <a:srgbClr val="FF0000"/>
            </a:solidFill>
            <a:effectLst/>
            <a:latin typeface="新細明體" pitchFamily="18" charset="-120"/>
            <a:ea typeface="新細明體" pitchFamily="18" charset="-120"/>
          </a:defRPr>
        </a:defPPr>
      </a:lstStyle>
    </a:lnDef>
  </a:objectDefaults>
  <a:extraClrSchemeLst>
    <a:extraClrScheme>
      <a:clrScheme name="預設簡報設計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預設簡報設計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預設簡報設計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預設簡報設計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預設簡報設計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預設簡報設計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預設簡報設計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預設簡報設計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預設簡報設計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clrMap bg1="lt1" tx1="dk1" bg2="lt2" tx2="dk2" accent1="accent1" accent2="accent2" accent3="accent3" accent4="accent4" accent5="accent5" accent6="accent6" hlink="hlink" folHlink="folHlink"/>
    </a:extraClrScheme>
    <a:extraClrScheme>
      <a:clrScheme name="預設簡報設計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66"/>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Plum">
      <a:dk1>
        <a:srgbClr val="464749"/>
      </a:dk1>
      <a:lt1>
        <a:srgbClr val="FFFFFF"/>
      </a:lt1>
      <a:dk2>
        <a:srgbClr val="6D6F72"/>
      </a:dk2>
      <a:lt2>
        <a:srgbClr val="313133"/>
      </a:lt2>
      <a:accent1>
        <a:srgbClr val="4F2683"/>
      </a:accent1>
      <a:accent2>
        <a:srgbClr val="E60F87"/>
      </a:accent2>
      <a:accent3>
        <a:srgbClr val="F38F1D"/>
      </a:accent3>
      <a:accent4>
        <a:srgbClr val="FDB924"/>
      </a:accent4>
      <a:accent5>
        <a:srgbClr val="97999C"/>
      </a:accent5>
      <a:accent6>
        <a:srgbClr val="C7C9CB"/>
      </a:accent6>
      <a:hlink>
        <a:srgbClr val="6D6F72"/>
      </a:hlink>
      <a:folHlink>
        <a:srgbClr val="6D6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Custom Design">
  <a:themeElements>
    <a:clrScheme name="Plum">
      <a:dk1>
        <a:srgbClr val="464749"/>
      </a:dk1>
      <a:lt1>
        <a:srgbClr val="FFFFFF"/>
      </a:lt1>
      <a:dk2>
        <a:srgbClr val="6D6F72"/>
      </a:dk2>
      <a:lt2>
        <a:srgbClr val="313133"/>
      </a:lt2>
      <a:accent1>
        <a:srgbClr val="4F2683"/>
      </a:accent1>
      <a:accent2>
        <a:srgbClr val="E60F87"/>
      </a:accent2>
      <a:accent3>
        <a:srgbClr val="F38F1D"/>
      </a:accent3>
      <a:accent4>
        <a:srgbClr val="FDB924"/>
      </a:accent4>
      <a:accent5>
        <a:srgbClr val="97999C"/>
      </a:accent5>
      <a:accent6>
        <a:srgbClr val="C7C9CB"/>
      </a:accent6>
      <a:hlink>
        <a:srgbClr val="6D6F72"/>
      </a:hlink>
      <a:folHlink>
        <a:srgbClr val="6D6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委員會議：簡報檔 統一格式</Template>
  <TotalTime>17327</TotalTime>
  <Words>3737</Words>
  <Application>Microsoft Office PowerPoint</Application>
  <PresentationFormat>如螢幕大小 (4:3)</PresentationFormat>
  <Paragraphs>428</Paragraphs>
  <Slides>32</Slides>
  <Notes>6</Notes>
  <HiddenSlides>0</HiddenSlides>
  <MMClips>0</MMClips>
  <ScaleCrop>false</ScaleCrop>
  <HeadingPairs>
    <vt:vector size="4" baseType="variant">
      <vt:variant>
        <vt:lpstr>佈景主題</vt:lpstr>
      </vt:variant>
      <vt:variant>
        <vt:i4>3</vt:i4>
      </vt:variant>
      <vt:variant>
        <vt:lpstr>投影片標題</vt:lpstr>
      </vt:variant>
      <vt:variant>
        <vt:i4>32</vt:i4>
      </vt:variant>
    </vt:vector>
  </HeadingPairs>
  <TitlesOfParts>
    <vt:vector size="35" baseType="lpstr">
      <vt:lpstr>委員會議：簡報檔 統一格式</vt:lpstr>
      <vt:lpstr>1_Custom Design</vt:lpstr>
      <vt:lpstr>2_Custom Design</vt:lpstr>
      <vt:lpstr>行動寬頻業務管理規則暨無線寬頻接取業務管理規則修正草案 公開說明會</vt:lpstr>
      <vt:lpstr>大綱</vt:lpstr>
      <vt:lpstr>前言</vt:lpstr>
      <vt:lpstr>2500MHz及2600MHz頻段現況</vt:lpstr>
      <vt:lpstr>2500MHz及2600MHz頻段規劃</vt:lpstr>
      <vt:lpstr>2500MHz及2600MHz頻段釋照規劃</vt:lpstr>
      <vt:lpstr>2500MHz及2600MHz頻段釋照規劃</vt:lpstr>
      <vt:lpstr>投影片 7</vt:lpstr>
      <vt:lpstr>WBA換照後特許費</vt:lpstr>
      <vt:lpstr>刪除第二階段釋照相關條文</vt:lpstr>
      <vt:lpstr>投影片 10</vt:lpstr>
      <vt:lpstr>管理規則修正重點</vt:lpstr>
      <vt:lpstr>重要修正條文</vt:lpstr>
      <vt:lpstr>同一申請人關係之規定與解除(第9條)</vt:lpstr>
      <vt:lpstr>同一申請人關係之規定與解除(第9條)</vt:lpstr>
      <vt:lpstr>同一申請人各階段法律效果說明</vt:lpstr>
      <vt:lpstr>聯合申請人關係之規定與解除(第10條)</vt:lpstr>
      <vt:lpstr>聯合申請人各階段法律效果說明</vt:lpstr>
      <vt:lpstr>總頻寬限制規定(第18條)</vt:lpstr>
      <vt:lpstr>競價連線及競價方式(第19-23條及第26之1條)</vt:lpstr>
      <vt:lpstr>建設程序(第40、42、43條)</vt:lpstr>
      <vt:lpstr>建設程序(第40、42、43條)</vt:lpstr>
      <vt:lpstr>事業計畫書相關規定(第40條)</vt:lpstr>
      <vt:lpstr>特許執照有效期間規定(第51條)</vt:lpstr>
      <vt:lpstr>頻率干擾處理原則(第57條之1)</vt:lpstr>
      <vt:lpstr>得標者間同頻段同頻寬使用權轉讓(第81條)</vt:lpstr>
      <vt:lpstr>頻率使用權轉讓(第81條)</vt:lpstr>
      <vt:lpstr>經營者間頻率使用權轉讓圖示說明</vt:lpstr>
      <vt:lpstr>頻率使用權轉讓(第82條)</vt:lpstr>
      <vt:lpstr>無線電頻率使用費(第85條)</vt:lpstr>
      <vt:lpstr>投影片 30</vt:lpstr>
      <vt:lpstr>投影片 31</vt:lpstr>
    </vt:vector>
  </TitlesOfParts>
  <Manager>陳國龍</Manager>
  <Company>國家通訊傳播委員會</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電視內容管理政策面面觀</dc:title>
  <dc:creator>巫國豪(keith)</dc:creator>
  <cp:lastModifiedBy>綜合規劃處匯流政策科林永裕</cp:lastModifiedBy>
  <cp:revision>1303</cp:revision>
  <cp:lastPrinted>2002-11-02T06:16:07Z</cp:lastPrinted>
  <dcterms:created xsi:type="dcterms:W3CDTF">2010-08-16T06:48:45Z</dcterms:created>
  <dcterms:modified xsi:type="dcterms:W3CDTF">2015-06-29T10:57:25Z</dcterms:modified>
</cp:coreProperties>
</file>