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7825" r:id="rId1"/>
    <p:sldMasterId id="2147487839" r:id="rId2"/>
    <p:sldMasterId id="2147487852" r:id="rId3"/>
  </p:sldMasterIdLst>
  <p:notesMasterIdLst>
    <p:notesMasterId r:id="rId18"/>
  </p:notesMasterIdLst>
  <p:handoutMasterIdLst>
    <p:handoutMasterId r:id="rId19"/>
  </p:handoutMasterIdLst>
  <p:sldIdLst>
    <p:sldId id="1607" r:id="rId4"/>
    <p:sldId id="1587" r:id="rId5"/>
    <p:sldId id="1588" r:id="rId6"/>
    <p:sldId id="1605" r:id="rId7"/>
    <p:sldId id="1593" r:id="rId8"/>
    <p:sldId id="1595" r:id="rId9"/>
    <p:sldId id="1580" r:id="rId10"/>
    <p:sldId id="1598" r:id="rId11"/>
    <p:sldId id="1583" r:id="rId12"/>
    <p:sldId id="1600" r:id="rId13"/>
    <p:sldId id="1589" r:id="rId14"/>
    <p:sldId id="1590" r:id="rId15"/>
    <p:sldId id="1591" r:id="rId16"/>
    <p:sldId id="1592" r:id="rId17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  <a:srgbClr val="FF99CC"/>
    <a:srgbClr val="CCFF66"/>
    <a:srgbClr val="000066"/>
    <a:srgbClr val="9966FF"/>
    <a:srgbClr val="CC9900"/>
    <a:srgbClr val="CCCC00"/>
    <a:srgbClr val="9EEF31"/>
    <a:srgbClr val="00CC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971" autoAdjust="0"/>
    <p:restoredTop sz="99116" autoAdjust="0"/>
  </p:normalViewPr>
  <p:slideViewPr>
    <p:cSldViewPr snapToGrid="0">
      <p:cViewPr varScale="1">
        <p:scale>
          <a:sx n="67" d="100"/>
          <a:sy n="67" d="100"/>
        </p:scale>
        <p:origin x="-99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10" y="1632"/>
      </p:cViewPr>
      <p:guideLst>
        <p:guide orient="horz" pos="3108"/>
        <p:guide pos="212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CEE7B-11A6-470E-9FD8-8AB8770BCBB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3BCE50E-9FBF-48EC-A055-457CB34F2091}">
      <dgm:prSet phldrT="[文字]" custT="1"/>
      <dgm:spPr/>
      <dgm:t>
        <a:bodyPr/>
        <a:lstStyle/>
        <a:p>
          <a:pPr algn="r"/>
          <a:r>
            <a:rPr lang="zh-TW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漸進匯流</a:t>
          </a:r>
          <a:endParaRPr lang="en-US" altLang="zh-TW" sz="24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zh-TW" altLang="en-US" sz="2200" dirty="0" smtClean="0"/>
            <a:t>逐步建構</a:t>
          </a:r>
          <a:endParaRPr lang="en-US" altLang="zh-TW" sz="2200" dirty="0" smtClean="0"/>
        </a:p>
        <a:p>
          <a:pPr algn="l"/>
          <a:r>
            <a:rPr lang="zh-TW" altLang="en-US" sz="2200" dirty="0" smtClean="0"/>
            <a:t>匯流框架</a:t>
          </a:r>
          <a:endParaRPr lang="zh-TW" altLang="en-US" sz="2200" dirty="0"/>
        </a:p>
      </dgm:t>
    </dgm:pt>
    <dgm:pt modelId="{AE0BFFC8-8D98-4923-9783-936A1F5BC629}" type="sibTrans" cxnId="{C3F4321D-6A32-4E78-91A5-0DCA007CCD8D}">
      <dgm:prSet/>
      <dgm:spPr/>
      <dgm:t>
        <a:bodyPr/>
        <a:lstStyle/>
        <a:p>
          <a:endParaRPr lang="zh-TW" altLang="en-US"/>
        </a:p>
      </dgm:t>
    </dgm:pt>
    <dgm:pt modelId="{559382C3-6E7F-46F8-A1D9-7977B529D4EA}" type="parTrans" cxnId="{C3F4321D-6A32-4E78-91A5-0DCA007CCD8D}">
      <dgm:prSet/>
      <dgm:spPr/>
      <dgm:t>
        <a:bodyPr/>
        <a:lstStyle/>
        <a:p>
          <a:endParaRPr lang="zh-TW" altLang="en-US"/>
        </a:p>
      </dgm:t>
    </dgm:pt>
    <dgm:pt modelId="{FAFC0D2B-810A-4C68-9E70-1516772ACA80}" type="pres">
      <dgm:prSet presAssocID="{E1FCEE7B-11A6-470E-9FD8-8AB8770BCBB6}" presName="arrowDiagram" presStyleCnt="0">
        <dgm:presLayoutVars>
          <dgm:chMax val="5"/>
          <dgm:dir/>
          <dgm:resizeHandles val="exact"/>
        </dgm:presLayoutVars>
      </dgm:prSet>
      <dgm:spPr/>
    </dgm:pt>
    <dgm:pt modelId="{8B2369A7-CB4D-4A2A-AA8A-AD3E252C1D77}" type="pres">
      <dgm:prSet presAssocID="{E1FCEE7B-11A6-470E-9FD8-8AB8770BCBB6}" presName="arrow" presStyleLbl="bgShp" presStyleIdx="0" presStyleCnt="1" custAng="2545588" custFlipVert="1" custScaleX="91705" custScaleY="87067" custLinFactNeighborX="1107" custLinFactNeighborY="2509"/>
      <dgm:spPr>
        <a:solidFill>
          <a:srgbClr val="FF6600">
            <a:alpha val="80000"/>
          </a:srgbClr>
        </a:solidFill>
        <a:effectLst>
          <a:outerShdw blurRad="50800" dist="38100" dir="5400000" sx="105000" sy="105000" algn="t" rotWithShape="0">
            <a:prstClr val="black">
              <a:alpha val="40000"/>
            </a:prstClr>
          </a:outerShdw>
        </a:effectLst>
      </dgm:spPr>
    </dgm:pt>
    <dgm:pt modelId="{38AFEEC6-89E2-4E6E-BA90-BF06437E5F40}" type="pres">
      <dgm:prSet presAssocID="{E1FCEE7B-11A6-470E-9FD8-8AB8770BCBB6}" presName="arrowDiagram1" presStyleCnt="0">
        <dgm:presLayoutVars>
          <dgm:bulletEnabled val="1"/>
        </dgm:presLayoutVars>
      </dgm:prSet>
      <dgm:spPr/>
    </dgm:pt>
    <dgm:pt modelId="{5D791B34-804E-4E63-BF70-E0544AE2DCD5}" type="pres">
      <dgm:prSet presAssocID="{53BCE50E-9FBF-48EC-A055-457CB34F2091}" presName="bullet1" presStyleLbl="node1" presStyleIdx="0" presStyleCnt="1" custLinFactX="34068" custLinFactY="-53043" custLinFactNeighborX="100000" custLinFactNeighborY="-100000"/>
      <dgm:spPr/>
    </dgm:pt>
    <dgm:pt modelId="{0DAA00F0-C667-495D-9B46-2C155001EA24}" type="pres">
      <dgm:prSet presAssocID="{53BCE50E-9FBF-48EC-A055-457CB34F2091}" presName="textBox1" presStyleLbl="revTx" presStyleIdx="0" presStyleCnt="1" custLinFactNeighborX="52595" custLinFactNeighborY="-99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3F4321D-6A32-4E78-91A5-0DCA007CCD8D}" srcId="{E1FCEE7B-11A6-470E-9FD8-8AB8770BCBB6}" destId="{53BCE50E-9FBF-48EC-A055-457CB34F2091}" srcOrd="0" destOrd="0" parTransId="{559382C3-6E7F-46F8-A1D9-7977B529D4EA}" sibTransId="{AE0BFFC8-8D98-4923-9783-936A1F5BC629}"/>
    <dgm:cxn modelId="{E1507A58-0D6C-4112-964D-414FDDB3AC7A}" type="presOf" srcId="{E1FCEE7B-11A6-470E-9FD8-8AB8770BCBB6}" destId="{FAFC0D2B-810A-4C68-9E70-1516772ACA80}" srcOrd="0" destOrd="0" presId="urn:microsoft.com/office/officeart/2005/8/layout/arrow2"/>
    <dgm:cxn modelId="{A642A160-DEA6-42B3-9875-4654836ECEC8}" type="presOf" srcId="{53BCE50E-9FBF-48EC-A055-457CB34F2091}" destId="{0DAA00F0-C667-495D-9B46-2C155001EA24}" srcOrd="0" destOrd="0" presId="urn:microsoft.com/office/officeart/2005/8/layout/arrow2"/>
    <dgm:cxn modelId="{6B87FA74-CD23-4B46-938D-6F9291D1D32E}" type="presParOf" srcId="{FAFC0D2B-810A-4C68-9E70-1516772ACA80}" destId="{8B2369A7-CB4D-4A2A-AA8A-AD3E252C1D77}" srcOrd="0" destOrd="0" presId="urn:microsoft.com/office/officeart/2005/8/layout/arrow2"/>
    <dgm:cxn modelId="{CED9DA1B-37D8-41AA-A2CF-6C7395275CAA}" type="presParOf" srcId="{FAFC0D2B-810A-4C68-9E70-1516772ACA80}" destId="{38AFEEC6-89E2-4E6E-BA90-BF06437E5F40}" srcOrd="1" destOrd="0" presId="urn:microsoft.com/office/officeart/2005/8/layout/arrow2"/>
    <dgm:cxn modelId="{61E4414D-CF10-413E-9348-4AD89668F1E4}" type="presParOf" srcId="{38AFEEC6-89E2-4E6E-BA90-BF06437E5F40}" destId="{5D791B34-804E-4E63-BF70-E0544AE2DCD5}" srcOrd="0" destOrd="0" presId="urn:microsoft.com/office/officeart/2005/8/layout/arrow2"/>
    <dgm:cxn modelId="{6B9E7737-3EBA-4187-8795-F69B664068AC}" type="presParOf" srcId="{38AFEEC6-89E2-4E6E-BA90-BF06437E5F40}" destId="{0DAA00F0-C667-495D-9B46-2C155001EA24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CEE7B-11A6-470E-9FD8-8AB8770BCBB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</dgm:pt>
    <dgm:pt modelId="{53BCE50E-9FBF-48EC-A055-457CB34F209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前瞻匯流</a:t>
          </a:r>
          <a:endParaRPr lang="en-US" altLang="zh-TW" sz="24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zh-TW" altLang="en-US" sz="2000" b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由高度匯流回推　階段性匯流框架</a:t>
          </a:r>
          <a:endParaRPr lang="zh-TW" altLang="en-US" sz="2000" b="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0BFFC8-8D98-4923-9783-936A1F5BC629}" type="sibTrans" cxnId="{C3F4321D-6A32-4E78-91A5-0DCA007CCD8D}">
      <dgm:prSet/>
      <dgm:spPr/>
      <dgm:t>
        <a:bodyPr/>
        <a:lstStyle/>
        <a:p>
          <a:endParaRPr lang="zh-TW" altLang="en-US"/>
        </a:p>
      </dgm:t>
    </dgm:pt>
    <dgm:pt modelId="{559382C3-6E7F-46F8-A1D9-7977B529D4EA}" type="parTrans" cxnId="{C3F4321D-6A32-4E78-91A5-0DCA007CCD8D}">
      <dgm:prSet/>
      <dgm:spPr/>
      <dgm:t>
        <a:bodyPr/>
        <a:lstStyle/>
        <a:p>
          <a:endParaRPr lang="zh-TW" altLang="en-US"/>
        </a:p>
      </dgm:t>
    </dgm:pt>
    <dgm:pt modelId="{21289EFD-2F5A-4506-A0BC-7BA9999B7100}" type="pres">
      <dgm:prSet presAssocID="{E1FCEE7B-11A6-470E-9FD8-8AB8770BCBB6}" presName="Name0" presStyleCnt="0">
        <dgm:presLayoutVars>
          <dgm:chMax val="4"/>
          <dgm:resizeHandles val="exact"/>
        </dgm:presLayoutVars>
      </dgm:prSet>
      <dgm:spPr/>
    </dgm:pt>
    <dgm:pt modelId="{8BA0CF13-43E5-4B64-AF09-49507BA75FC0}" type="pres">
      <dgm:prSet presAssocID="{E1FCEE7B-11A6-470E-9FD8-8AB8770BCBB6}" presName="ellipse" presStyleLbl="trBgShp" presStyleIdx="0" presStyleCnt="1"/>
      <dgm:spPr/>
    </dgm:pt>
    <dgm:pt modelId="{EC5FEB00-888D-4271-95B2-254141F08F60}" type="pres">
      <dgm:prSet presAssocID="{E1FCEE7B-11A6-470E-9FD8-8AB8770BCBB6}" presName="arrow1" presStyleLbl="fgShp" presStyleIdx="0" presStyleCnt="1" custLinFactY="-25740" custLinFactNeighborX="27366" custLinFactNeighborY="-100000"/>
      <dgm:spPr>
        <a:solidFill>
          <a:srgbClr val="C00000"/>
        </a:solidFill>
      </dgm:spPr>
    </dgm:pt>
    <dgm:pt modelId="{89302898-82F5-4C5B-8FB5-CEFFA3C9197F}" type="pres">
      <dgm:prSet presAssocID="{E1FCEE7B-11A6-470E-9FD8-8AB8770BCBB6}" presName="rectangle" presStyleLbl="revTx" presStyleIdx="0" presStyleCnt="1" custLinFactY="-71175" custLinFactNeighborX="-44105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35E304-08B6-4725-BA67-5A4BF0F4B496}" type="pres">
      <dgm:prSet presAssocID="{E1FCEE7B-11A6-470E-9FD8-8AB8770BCBB6}" presName="funnel" presStyleLbl="trAlignAcc1" presStyleIdx="0" presStyleCnt="1" custScaleX="98307" custScaleY="65097" custLinFactNeighborX="4576" custLinFactNeighborY="-417"/>
      <dgm:spPr>
        <a:solidFill>
          <a:srgbClr val="FFC000">
            <a:alpha val="40000"/>
          </a:srgbClr>
        </a:solidFill>
      </dgm:spPr>
    </dgm:pt>
  </dgm:ptLst>
  <dgm:cxnLst>
    <dgm:cxn modelId="{8ECBDA2B-485E-4A33-ADBC-8613736B2707}" type="presOf" srcId="{E1FCEE7B-11A6-470E-9FD8-8AB8770BCBB6}" destId="{21289EFD-2F5A-4506-A0BC-7BA9999B7100}" srcOrd="0" destOrd="0" presId="urn:microsoft.com/office/officeart/2005/8/layout/funnel1"/>
    <dgm:cxn modelId="{C3F4321D-6A32-4E78-91A5-0DCA007CCD8D}" srcId="{E1FCEE7B-11A6-470E-9FD8-8AB8770BCBB6}" destId="{53BCE50E-9FBF-48EC-A055-457CB34F2091}" srcOrd="0" destOrd="0" parTransId="{559382C3-6E7F-46F8-A1D9-7977B529D4EA}" sibTransId="{AE0BFFC8-8D98-4923-9783-936A1F5BC629}"/>
    <dgm:cxn modelId="{F0593CF8-F8CE-4416-961B-F96813CEE365}" type="presOf" srcId="{53BCE50E-9FBF-48EC-A055-457CB34F2091}" destId="{89302898-82F5-4C5B-8FB5-CEFFA3C9197F}" srcOrd="0" destOrd="0" presId="urn:microsoft.com/office/officeart/2005/8/layout/funnel1"/>
    <dgm:cxn modelId="{AD6E2CAE-D0F6-49EF-A6A7-65FC8C0E2BE0}" type="presParOf" srcId="{21289EFD-2F5A-4506-A0BC-7BA9999B7100}" destId="{8BA0CF13-43E5-4B64-AF09-49507BA75FC0}" srcOrd="0" destOrd="0" presId="urn:microsoft.com/office/officeart/2005/8/layout/funnel1"/>
    <dgm:cxn modelId="{06A57894-09EA-440D-9EE2-D95FC731BDBC}" type="presParOf" srcId="{21289EFD-2F5A-4506-A0BC-7BA9999B7100}" destId="{EC5FEB00-888D-4271-95B2-254141F08F60}" srcOrd="1" destOrd="0" presId="urn:microsoft.com/office/officeart/2005/8/layout/funnel1"/>
    <dgm:cxn modelId="{CBD68DDE-3430-4373-A966-D16CEF9D3568}" type="presParOf" srcId="{21289EFD-2F5A-4506-A0BC-7BA9999B7100}" destId="{89302898-82F5-4C5B-8FB5-CEFFA3C9197F}" srcOrd="2" destOrd="0" presId="urn:microsoft.com/office/officeart/2005/8/layout/funnel1"/>
    <dgm:cxn modelId="{B9B8F99C-CF0E-47F2-A1DE-BE450861F2D6}" type="presParOf" srcId="{21289EFD-2F5A-4506-A0BC-7BA9999B7100}" destId="{9A35E304-08B6-4725-BA67-5A4BF0F4B496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2369A7-CB4D-4A2A-AA8A-AD3E252C1D77}">
      <dsp:nvSpPr>
        <dsp:cNvPr id="0" name=""/>
        <dsp:cNvSpPr/>
      </dsp:nvSpPr>
      <dsp:spPr>
        <a:xfrm rot="19054412" flipV="1">
          <a:off x="729407" y="144590"/>
          <a:ext cx="6561658" cy="3893625"/>
        </a:xfrm>
        <a:prstGeom prst="swooshArrow">
          <a:avLst>
            <a:gd name="adj1" fmla="val 25000"/>
            <a:gd name="adj2" fmla="val 25000"/>
          </a:avLst>
        </a:prstGeom>
        <a:solidFill>
          <a:srgbClr val="FF6600">
            <a:alpha val="80000"/>
          </a:srgbClr>
        </a:solidFill>
        <a:ln>
          <a:noFill/>
        </a:ln>
        <a:effectLst>
          <a:outerShdw blurRad="50800" dist="38100" dir="5400000" sx="105000" sy="105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91B34-804E-4E63-BF70-E0544AE2DCD5}">
      <dsp:nvSpPr>
        <dsp:cNvPr id="0" name=""/>
        <dsp:cNvSpPr/>
      </dsp:nvSpPr>
      <dsp:spPr>
        <a:xfrm>
          <a:off x="6522708" y="0"/>
          <a:ext cx="529483" cy="529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A00F0-C667-495D-9B46-2C155001EA24}">
      <dsp:nvSpPr>
        <dsp:cNvPr id="0" name=""/>
        <dsp:cNvSpPr/>
      </dsp:nvSpPr>
      <dsp:spPr>
        <a:xfrm>
          <a:off x="4720817" y="700073"/>
          <a:ext cx="2862072" cy="3300327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0562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漸進匯流</a:t>
          </a:r>
          <a:endParaRPr lang="en-US" altLang="zh-TW" sz="24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逐步建構</a:t>
          </a:r>
          <a:endParaRPr lang="en-US" altLang="zh-TW" sz="22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匯流框架</a:t>
          </a:r>
          <a:endParaRPr lang="zh-TW" altLang="en-US" sz="2200" kern="1200" dirty="0"/>
        </a:p>
      </dsp:txBody>
      <dsp:txXfrm>
        <a:off x="4720817" y="700073"/>
        <a:ext cx="2862072" cy="3300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A0CF13-43E5-4B64-AF09-49507BA75FC0}">
      <dsp:nvSpPr>
        <dsp:cNvPr id="0" name=""/>
        <dsp:cNvSpPr/>
      </dsp:nvSpPr>
      <dsp:spPr>
        <a:xfrm>
          <a:off x="1818084" y="133945"/>
          <a:ext cx="4607719" cy="160020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FEB00-888D-4271-95B2-254141F08F60}">
      <dsp:nvSpPr>
        <dsp:cNvPr id="0" name=""/>
        <dsp:cNvSpPr/>
      </dsp:nvSpPr>
      <dsp:spPr>
        <a:xfrm>
          <a:off x="3926973" y="3333688"/>
          <a:ext cx="892968" cy="571500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02898-82F5-4C5B-8FB5-CEFFA3C9197F}">
      <dsp:nvSpPr>
        <dsp:cNvPr id="0" name=""/>
        <dsp:cNvSpPr/>
      </dsp:nvSpPr>
      <dsp:spPr>
        <a:xfrm>
          <a:off x="95511" y="2675245"/>
          <a:ext cx="4286250" cy="107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前瞻匯流</a:t>
          </a:r>
          <a:endParaRPr lang="en-US" altLang="zh-TW" sz="24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由高度匯流回推　階段性匯流框架</a:t>
          </a:r>
          <a:endParaRPr lang="zh-TW" altLang="en-US" sz="2000" b="0" kern="120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511" y="2675245"/>
        <a:ext cx="4286250" cy="1071562"/>
      </dsp:txXfrm>
    </dsp:sp>
    <dsp:sp modelId="{9A35E304-08B6-4725-BA67-5A4BF0F4B496}">
      <dsp:nvSpPr>
        <dsp:cNvPr id="0" name=""/>
        <dsp:cNvSpPr/>
      </dsp:nvSpPr>
      <dsp:spPr>
        <a:xfrm>
          <a:off x="1899934" y="618957"/>
          <a:ext cx="4915965" cy="2604205"/>
        </a:xfrm>
        <a:prstGeom prst="funnel">
          <a:avLst/>
        </a:prstGeom>
        <a:solidFill>
          <a:srgbClr val="FFC00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t" anchorCtr="0" compatLnSpc="1">
            <a:prstTxWarp prst="textNoShape">
              <a:avLst/>
            </a:prstTxWarp>
          </a:bodyPr>
          <a:lstStyle>
            <a:lvl1pPr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851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t" anchorCtr="0" compatLnSpc="1">
            <a:prstTxWarp prst="textNoShape">
              <a:avLst/>
            </a:prstTxWarp>
          </a:bodyPr>
          <a:lstStyle>
            <a:lvl1pPr algn="r"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927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b" anchorCtr="0" compatLnSpc="1">
            <a:prstTxWarp prst="textNoShape">
              <a:avLst/>
            </a:prstTxWarp>
          </a:bodyPr>
          <a:lstStyle>
            <a:lvl1pPr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39263"/>
            <a:ext cx="28511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b" anchorCtr="0" compatLnSpc="1">
            <a:prstTxWarp prst="textNoShape">
              <a:avLst/>
            </a:prstTxWarp>
          </a:bodyPr>
          <a:lstStyle>
            <a:lvl1pPr algn="r"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EC255E3F-7597-4F1C-B6A1-9597CB379E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t" anchorCtr="0" compatLnSpc="1">
            <a:prstTxWarp prst="textNoShape">
              <a:avLst/>
            </a:prstTxWarp>
          </a:bodyPr>
          <a:lstStyle>
            <a:lvl1pPr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t" anchorCtr="0" compatLnSpc="1">
            <a:prstTxWarp prst="textNoShape">
              <a:avLst/>
            </a:prstTxWarp>
          </a:bodyPr>
          <a:lstStyle>
            <a:lvl1pPr algn="r"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26013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My presentation today is to give you an overall picture on the telecommunications development of Taiwan.  I hope that this presentation will be helpful for your understanding of our telecom sector.</a:t>
            </a:r>
          </a:p>
          <a:p>
            <a:pPr lvl="0"/>
            <a:endParaRPr lang="en-US" altLang="zh-TW" noProof="0" smtClean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b" anchorCtr="0" compatLnSpc="1">
            <a:prstTxWarp prst="textNoShape">
              <a:avLst/>
            </a:prstTxWarp>
          </a:bodyPr>
          <a:lstStyle>
            <a:lvl1pPr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7" tIns="46045" rIns="92087" bIns="46045" numCol="1" anchor="b" anchorCtr="0" compatLnSpc="1">
            <a:prstTxWarp prst="textNoShape">
              <a:avLst/>
            </a:prstTxWarp>
          </a:bodyPr>
          <a:lstStyle>
            <a:lvl1pPr algn="r" defTabSz="915684" eaLnBrk="1" fontAlgn="base" hangingPunct="1">
              <a:defRPr kumimoji="1"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53C7C5-0162-4E88-A961-A0157EC5DB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30000"/>
      </a:spcAft>
      <a:defRPr kumimoji="1" sz="13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11430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6002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20574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15571" y="9376228"/>
            <a:ext cx="2920192" cy="49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 defTabSz="915887"/>
            <a:fld id="{744667D8-8E01-4BC7-A824-E0284F8016E0}" type="slidenum">
              <a:rPr lang="en-US" altLang="zh-TW" sz="1200">
                <a:latin typeface="Times New Roman" pitchFamily="18" charset="0"/>
              </a:rPr>
              <a:pPr algn="r" defTabSz="915887"/>
              <a:t>0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3181" indent="-623181"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53C7C5-0162-4E88-A961-A0157EC5DBC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100" name="投影片編號版面配置區 3"/>
          <p:cNvSpPr txBox="1">
            <a:spLocks noGrp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87" tIns="46045" rIns="92087" bIns="46045" anchor="b"/>
          <a:lstStyle/>
          <a:p>
            <a:pPr algn="r" defTabSz="912813"/>
            <a:fld id="{B8D1D78F-D835-4C14-BC62-EE19B57422EF}" type="slidenum">
              <a:rPr lang="en-US" altLang="zh-TW" sz="1200">
                <a:latin typeface="Times New Roman" pitchFamily="18" charset="0"/>
              </a:rPr>
              <a:pPr algn="r" defTabSz="912813"/>
              <a:t>3</a:t>
            </a:fld>
            <a:endParaRPr lang="en-US" altLang="zh-TW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8" tIns="46051" rIns="92098" bIns="46051" anchor="b"/>
          <a:lstStyle/>
          <a:p>
            <a:pPr algn="r"/>
            <a:fld id="{87E2698D-B10D-467F-8F9E-29F75BB9C229}" type="slidenum">
              <a:rPr lang="en-US" altLang="zh-TW" sz="1200">
                <a:latin typeface="Times New Roman" pitchFamily="18" charset="0"/>
              </a:rPr>
              <a:pPr algn="r"/>
              <a:t>4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0713" indent="-620713"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8" tIns="46051" rIns="92098" bIns="46051" anchor="b"/>
          <a:lstStyle/>
          <a:p>
            <a:pPr algn="r"/>
            <a:fld id="{9BB43394-6B10-459B-A70D-1A607396B2BA}" type="slidenum">
              <a:rPr lang="en-US" altLang="zh-TW" sz="1200">
                <a:solidFill>
                  <a:prstClr val="black"/>
                </a:solidFill>
                <a:latin typeface="Times New Roman" pitchFamily="18" charset="0"/>
                <a:ea typeface="新細明體"/>
              </a:rPr>
              <a:pPr algn="r"/>
              <a:t>7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  <a:ea typeface="新細明體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0713" indent="-620713"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8" tIns="46051" rIns="92098" bIns="46051" anchor="b"/>
          <a:lstStyle/>
          <a:p>
            <a:pPr algn="r"/>
            <a:fld id="{9BB43394-6B10-459B-A70D-1A607396B2BA}" type="slidenum">
              <a:rPr lang="en-US" altLang="zh-TW" sz="1200">
                <a:latin typeface="Times New Roman" pitchFamily="18" charset="0"/>
              </a:rPr>
              <a:pPr algn="r"/>
              <a:t>8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0713" indent="-620713" eaLnBrk="1" hangingPunct="1"/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8" tIns="46051" rIns="92098" bIns="46051" anchor="b"/>
          <a:lstStyle/>
          <a:p>
            <a:pPr algn="r"/>
            <a:fld id="{87E2698D-B10D-467F-8F9E-29F75BB9C229}" type="slidenum">
              <a:rPr lang="en-US" altLang="zh-TW" sz="1200">
                <a:latin typeface="Times New Roman" pitchFamily="18" charset="0"/>
              </a:rPr>
              <a:pPr algn="r"/>
              <a:t>10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0713" indent="-620713"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A783-F5BD-4996-AEAB-A42B822E3198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2080-18AA-46CA-A9D5-B1096EFD9F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AFD1-1C1C-4B79-B100-E37091C15A14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AC67-65F8-41A9-BD38-2EEF399E55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15125" y="0"/>
            <a:ext cx="2105025" cy="584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167437" cy="584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9DEC-8878-4E68-B89C-B5F0F8D3467A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6146C-FF51-4005-8485-037D741DE3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981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77850" y="1011238"/>
            <a:ext cx="8070850" cy="483076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58EE-70E6-42D3-9E81-D098DFCEB2A0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F831-ED69-47FD-9237-2843019102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9" descr="A6-01-4B"/>
          <p:cNvPicPr>
            <a:picLocks noChangeAspect="1" noChangeArrowheads="1"/>
          </p:cNvPicPr>
          <p:nvPr userDrawn="1"/>
        </p:nvPicPr>
        <p:blipFill>
          <a:blip r:embed="rId2" cstate="print">
            <a:lum bright="76000" contrast="-82000"/>
          </a:blip>
          <a:srcRect/>
          <a:stretch>
            <a:fillRect/>
          </a:stretch>
        </p:blipFill>
        <p:spPr bwMode="auto">
          <a:xfrm>
            <a:off x="1692275" y="620713"/>
            <a:ext cx="575945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defRPr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fontAlgn="base">
              <a:buSzPct val="120000"/>
              <a:defRPr/>
            </a:pPr>
            <a:endParaRPr lang="zh-TW" altLang="zh-TW" sz="1000" b="0">
              <a:solidFill>
                <a:srgbClr val="000099"/>
              </a:solidFill>
              <a:latin typeface="Times New Roman" pitchFamily="18" charset="0"/>
              <a:ea typeface="全真中圓體" pitchFamily="49" charset="-12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defRPr/>
            </a:pPr>
            <a:endParaRPr lang="zh-TW" alt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27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3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3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35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33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3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3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40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41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39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4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4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42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46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47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45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4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5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48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52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53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grpSp>
        <p:nvGrpSpPr>
          <p:cNvPr id="51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5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  <p:sp>
          <p:nvSpPr>
            <p:cNvPr id="5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defRPr/>
              </a:pPr>
              <a:endParaRPr lang="zh-TW" altLang="en-US"/>
            </a:p>
          </p:txBody>
        </p:sp>
      </p:grpSp>
      <p:pic>
        <p:nvPicPr>
          <p:cNvPr id="57" name="Picture 79" descr="A6-01-4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rgbClr val="0000FF"/>
                </a:solidFill>
              </a:defRPr>
            </a:lvl1pPr>
          </a:lstStyle>
          <a:p>
            <a:endParaRPr lang="zh-TW" altLang="en-US" smtClean="0"/>
          </a:p>
        </p:txBody>
      </p:sp>
      <p:sp>
        <p:nvSpPr>
          <p:cNvPr id="5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DAB81E-1ABB-400A-B162-F0EF34C6B3D4}" type="datetime1">
              <a:rPr lang="zh-TW" altLang="en-US"/>
              <a:pPr>
                <a:defRPr/>
              </a:pPr>
              <a:t>2014/7/2</a:t>
            </a:fld>
            <a:endParaRPr lang="en-US" altLang="zh-TW"/>
          </a:p>
        </p:txBody>
      </p:sp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2E50C-4DBD-48AF-9393-4689993A4D3F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2080-18AA-46CA-A9D5-B1096EFD9FB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2E952-5CDF-4208-A68C-2674B893847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E5B4-690B-421A-A94F-BC0A49E0E1B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C35B-F0DB-40B0-AFEC-1A6F12E97336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F7F0-3660-44C9-B4CF-D5618B70E80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7850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9475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0669-BBFB-4A2B-95F8-EA55DD00E1D4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0630-4DA1-4D19-9E2F-06939EE2384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BCFF-B4A4-42F9-AEBA-3596666183F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73D9D-DDC9-41DA-8882-96B2B1AB7F4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D3C9-2D83-4D49-AEA7-6B411A0E24BC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89BF-1F76-4F71-B7C8-E7B239893B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27118-D147-4507-AC8C-316859D3584F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E5B4-690B-421A-A94F-BC0A49E0E1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8547-3255-4E62-B887-B8095CEAECE1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3142-EFA4-4748-893A-40564FDC061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FFC0-F352-4DDA-A729-4F180296A7D3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BFB6-C277-4669-A8CC-DC0733474AB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49370-6A74-4D68-9F0F-6106E21E4164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A46B-161A-4FDC-8DD5-0E90D7AD269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B28E-87AF-480B-9161-455B8483B13E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AC67-65F8-41A9-BD38-2EEF399E55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15125" y="0"/>
            <a:ext cx="2105025" cy="584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167437" cy="584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D912-C94A-42C6-A704-1197742612E9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6146C-FF51-4005-8485-037D741DE39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981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77850" y="1011238"/>
            <a:ext cx="8070850" cy="483076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509ED-B266-45A3-BAFE-705B51CC0058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F831-ED69-47FD-9237-28430191022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8F60D-AF74-44CF-8C3F-9CB1693C55AD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2080-18AA-46CA-A9D5-B1096EFD9FB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A5E6A-5581-41D2-ABAE-9A600FBFD71E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E5B4-690B-421A-A94F-BC0A49E0E1B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EFCF-B1DF-4785-A6D6-1240695BD7D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F7F0-3660-44C9-B4CF-D5618B70E80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7850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9475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33059-6FD4-42BB-8584-C4F401D54748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0630-4DA1-4D19-9E2F-06939EE2384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5400E-A875-4EB7-9E51-DF2976B68CFB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F7F0-3660-44C9-B4CF-D5618B70E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372A-60FD-458D-9737-5746055C96F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73D9D-DDC9-41DA-8882-96B2B1AB7F4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1438-F4E5-482A-9157-43CD82658AF6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89BF-1F76-4F71-B7C8-E7B239893B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CED5-D77E-4A61-9E91-9E7CBEFA1F2F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3142-EFA4-4748-893A-40564FDC061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3FFF-58E0-4922-8650-529256873612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BFB6-C277-4669-A8CC-DC0733474AB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9A6E-E34A-4DD1-9CBE-1909233FD162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A46B-161A-4FDC-8DD5-0E90D7AD269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325AD-04A5-4216-A35F-91EF0A71A7EB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AC67-65F8-41A9-BD38-2EEF399E55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15125" y="0"/>
            <a:ext cx="2105025" cy="584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167437" cy="584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7BF04-A641-420D-8603-F47F55CA934A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6146C-FF51-4005-8485-037D741DE39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981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77850" y="1011238"/>
            <a:ext cx="8070850" cy="483076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35EF-ABE8-4865-9F65-C6A0307E222E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F831-ED69-47FD-9237-28430191022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7850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9475" y="1011238"/>
            <a:ext cx="3959225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FBA5C-2FA3-4E23-B844-2DABC9181FEB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0630-4DA1-4D19-9E2F-06939EE238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499A-1878-483A-9B7F-042552C2DAE4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73D9D-DDC9-41DA-8882-96B2B1AB7F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DDDD4-5D21-4E8D-89B4-9B794DEB4DEB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89BF-1F76-4F71-B7C8-E7B239893B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4A4E-E3BD-42EF-B2F0-F2186E2914A6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3142-EFA4-4748-893A-40564FDC06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794C-FE08-4394-9F8E-6BD0D53562E1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BFB6-C277-4669-A8CC-DC0733474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0104-58F8-4447-8006-0958BD9B0D3A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A46B-161A-4FDC-8DD5-0E90D7AD26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audio" Target="../media/audio1.wav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zh-TW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>
              <a:solidFill>
                <a:srgbClr val="000099"/>
              </a:solidFill>
              <a:latin typeface="Times New Roman" pitchFamily="18" charset="0"/>
              <a:ea typeface="全真中圓體"/>
              <a:cs typeface="全真中圓體"/>
            </a:endParaRPr>
          </a:p>
        </p:txBody>
      </p:sp>
      <p:sp>
        <p:nvSpPr>
          <p:cNvPr id="1029" name="Line 17"/>
          <p:cNvSpPr>
            <a:spLocks noChangeShapeType="1"/>
          </p:cNvSpPr>
          <p:nvPr/>
        </p:nvSpPr>
        <p:spPr bwMode="auto">
          <a:xfrm flipV="1">
            <a:off x="950913" y="884238"/>
            <a:ext cx="7416800" cy="0"/>
          </a:xfrm>
          <a:prstGeom prst="line">
            <a:avLst/>
          </a:prstGeom>
          <a:noFill/>
          <a:ln w="2857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5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6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7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8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9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0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2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4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5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6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7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8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9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grpSp>
        <p:nvGrpSpPr>
          <p:cNvPr id="1050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1083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4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1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108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2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1079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3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4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1075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6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5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107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6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1071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2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7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106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8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1067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8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59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pic>
        <p:nvPicPr>
          <p:cNvPr id="1060" name="Picture 79" descr="A6-01-4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4248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011238"/>
            <a:ext cx="8070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2558163F-1D4A-4E0F-BC92-9D1885822B0F}" type="datetime1">
              <a:rPr lang="zh-TW" altLang="en-US" smtClean="0"/>
              <a:pPr>
                <a:defRPr/>
              </a:pPr>
              <a:t>2014/7/2</a:t>
            </a:fld>
            <a:endParaRPr lang="en-US" altLang="zh-TW"/>
          </a:p>
        </p:txBody>
      </p:sp>
      <p:sp>
        <p:nvSpPr>
          <p:cNvPr id="6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4688" y="622458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fld id="{5C843F4C-43A5-4595-BF89-1854E880A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7" r:id="rId1"/>
    <p:sldLayoutId id="2147487828" r:id="rId2"/>
    <p:sldLayoutId id="2147487829" r:id="rId3"/>
    <p:sldLayoutId id="2147487830" r:id="rId4"/>
    <p:sldLayoutId id="2147487831" r:id="rId5"/>
    <p:sldLayoutId id="2147487832" r:id="rId6"/>
    <p:sldLayoutId id="2147487833" r:id="rId7"/>
    <p:sldLayoutId id="2147487834" r:id="rId8"/>
    <p:sldLayoutId id="2147487835" r:id="rId9"/>
    <p:sldLayoutId id="2147487836" r:id="rId10"/>
    <p:sldLayoutId id="2147487837" r:id="rId11"/>
    <p:sldLayoutId id="2147487838" r:id="rId12"/>
    <p:sldLayoutId id="2147487904" r:id="rId13"/>
  </p:sldLayoutIdLst>
  <p:transition>
    <p:blinds/>
    <p:sndAc>
      <p:stSnd>
        <p:snd r:embed="rId15" name="CAMERA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u"/>
        <a:defRPr kumimoji="1" sz="2400" b="1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Ø"/>
        <a:defRPr kumimoji="1" sz="2200" b="1">
          <a:solidFill>
            <a:srgbClr val="3333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rgbClr val="0099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rgbClr val="FF47A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zh-TW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>
              <a:solidFill>
                <a:srgbClr val="000099"/>
              </a:solidFill>
              <a:latin typeface="Times New Roman" pitchFamily="18" charset="0"/>
              <a:ea typeface="全真中圓體"/>
              <a:cs typeface="全真中圓體"/>
            </a:endParaRPr>
          </a:p>
        </p:txBody>
      </p:sp>
      <p:sp>
        <p:nvSpPr>
          <p:cNvPr id="1029" name="Line 17"/>
          <p:cNvSpPr>
            <a:spLocks noChangeShapeType="1"/>
          </p:cNvSpPr>
          <p:nvPr/>
        </p:nvSpPr>
        <p:spPr bwMode="auto">
          <a:xfrm flipV="1">
            <a:off x="950913" y="884238"/>
            <a:ext cx="7416800" cy="0"/>
          </a:xfrm>
          <a:prstGeom prst="line">
            <a:avLst/>
          </a:prstGeom>
          <a:noFill/>
          <a:ln w="2857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5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6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7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8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9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0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2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4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5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6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7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8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9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1083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4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108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1079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1075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6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107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1071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2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106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1067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8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pic>
        <p:nvPicPr>
          <p:cNvPr id="1060" name="Picture 79" descr="A6-01-4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4248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011238"/>
            <a:ext cx="8070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34CA13C2-FBDC-4324-A294-A2E41C06DFA9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4688" y="622458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fld id="{5C843F4C-43A5-4595-BF89-1854E880AA1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0" r:id="rId1"/>
    <p:sldLayoutId id="2147487841" r:id="rId2"/>
    <p:sldLayoutId id="2147487842" r:id="rId3"/>
    <p:sldLayoutId id="2147487843" r:id="rId4"/>
    <p:sldLayoutId id="2147487844" r:id="rId5"/>
    <p:sldLayoutId id="2147487845" r:id="rId6"/>
    <p:sldLayoutId id="2147487846" r:id="rId7"/>
    <p:sldLayoutId id="2147487847" r:id="rId8"/>
    <p:sldLayoutId id="2147487848" r:id="rId9"/>
    <p:sldLayoutId id="2147487849" r:id="rId10"/>
    <p:sldLayoutId id="2147487850" r:id="rId11"/>
    <p:sldLayoutId id="2147487851" r:id="rId12"/>
  </p:sldLayoutIdLst>
  <p:transition>
    <p:blinds/>
    <p:sndAc>
      <p:stSnd>
        <p:snd r:embed="rId14" name="CAMERA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u"/>
        <a:defRPr kumimoji="1" sz="2400" b="1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Ø"/>
        <a:defRPr kumimoji="1" sz="2200" b="1">
          <a:solidFill>
            <a:srgbClr val="3333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rgbClr val="0099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rgbClr val="FF47A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TW" altLang="zh-TW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>
              <a:solidFill>
                <a:srgbClr val="000099"/>
              </a:solidFill>
              <a:latin typeface="Times New Roman" pitchFamily="18" charset="0"/>
              <a:ea typeface="全真中圓體"/>
              <a:cs typeface="全真中圓體"/>
            </a:endParaRPr>
          </a:p>
        </p:txBody>
      </p:sp>
      <p:sp>
        <p:nvSpPr>
          <p:cNvPr id="1029" name="Line 17"/>
          <p:cNvSpPr>
            <a:spLocks noChangeShapeType="1"/>
          </p:cNvSpPr>
          <p:nvPr/>
        </p:nvSpPr>
        <p:spPr bwMode="auto">
          <a:xfrm flipV="1">
            <a:off x="950913" y="884238"/>
            <a:ext cx="7416800" cy="0"/>
          </a:xfrm>
          <a:prstGeom prst="line">
            <a:avLst/>
          </a:prstGeom>
          <a:noFill/>
          <a:ln w="2857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5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6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7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8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39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0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2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4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5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6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7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8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1049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 sz="2800" b="1">
              <a:solidFill>
                <a:srgbClr val="FF0000"/>
              </a:solidFill>
              <a:latin typeface="新細明體" pitchFamily="18" charset="-12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1083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4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108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1079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1075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6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107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1071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2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106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7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1067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8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sz="2800" b="1">
                <a:solidFill>
                  <a:srgbClr val="FF0000"/>
                </a:solidFill>
                <a:latin typeface="新細明體" pitchFamily="18" charset="-120"/>
              </a:endParaRPr>
            </a:p>
          </p:txBody>
        </p:sp>
      </p:grpSp>
      <p:pic>
        <p:nvPicPr>
          <p:cNvPr id="1060" name="Picture 79" descr="A6-01-4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4248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011238"/>
            <a:ext cx="8070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D9378CCB-E841-4FF5-8421-4A6C57969C1C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2014/7/2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4688" y="622458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fld id="{5C843F4C-43A5-4595-BF89-1854E880AA1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53" r:id="rId1"/>
    <p:sldLayoutId id="2147487854" r:id="rId2"/>
    <p:sldLayoutId id="2147487855" r:id="rId3"/>
    <p:sldLayoutId id="2147487856" r:id="rId4"/>
    <p:sldLayoutId id="2147487857" r:id="rId5"/>
    <p:sldLayoutId id="2147487858" r:id="rId6"/>
    <p:sldLayoutId id="2147487859" r:id="rId7"/>
    <p:sldLayoutId id="2147487860" r:id="rId8"/>
    <p:sldLayoutId id="2147487861" r:id="rId9"/>
    <p:sldLayoutId id="2147487862" r:id="rId10"/>
    <p:sldLayoutId id="2147487863" r:id="rId11"/>
    <p:sldLayoutId id="2147487864" r:id="rId12"/>
  </p:sldLayoutIdLst>
  <p:transition>
    <p:blinds/>
    <p:sndAc>
      <p:stSnd>
        <p:snd r:embed="rId14" name="CAMERA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u"/>
        <a:defRPr kumimoji="1" sz="2400" b="1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Ø"/>
        <a:defRPr kumimoji="1" sz="2200" b="1">
          <a:solidFill>
            <a:srgbClr val="3333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rgbClr val="0099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rgbClr val="FF47A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FF33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885071"/>
            <a:ext cx="8424863" cy="1759829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4800" dirty="0" smtClean="0">
                <a:ea typeface="標楷體" pitchFamily="65" charset="-120"/>
              </a:rPr>
              <a:t>「通訊傳播匯流修法建議架構」</a:t>
            </a:r>
            <a:r>
              <a:rPr lang="en-US" altLang="zh-TW" sz="4800" dirty="0" smtClean="0">
                <a:ea typeface="標楷體" pitchFamily="65" charset="-120"/>
              </a:rPr>
              <a:t/>
            </a:r>
            <a:br>
              <a:rPr lang="en-US" altLang="zh-TW" sz="4800" dirty="0" smtClean="0">
                <a:ea typeface="標楷體" pitchFamily="65" charset="-120"/>
              </a:rPr>
            </a:br>
            <a:r>
              <a:rPr kumimoji="0" lang="en-US" altLang="zh-TW" sz="2000" dirty="0" smtClean="0"/>
              <a:t/>
            </a:r>
            <a:br>
              <a:rPr kumimoji="0" lang="en-US" altLang="zh-TW" sz="2000" dirty="0" smtClean="0"/>
            </a:br>
            <a:r>
              <a:rPr kumimoji="0" lang="zh-TW" altLang="en-US" sz="1600" dirty="0" smtClean="0"/>
              <a:t/>
            </a:r>
            <a:br>
              <a:rPr kumimoji="0" lang="zh-TW" altLang="en-US" sz="1600" dirty="0" smtClean="0"/>
            </a:br>
            <a:endParaRPr kumimoji="0" lang="zh-TW" altLang="en-US" sz="16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323850" y="4868863"/>
            <a:ext cx="86407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611188" y="476250"/>
            <a:ext cx="8208962" cy="461963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標楷體" pitchFamily="65" charset="-120"/>
              </a:rPr>
              <a:t>加值服務（隨選視訊服務、資料傳輸等</a:t>
            </a:r>
            <a:r>
              <a:rPr lang="en-US" altLang="zh-TW" sz="2400" dirty="0">
                <a:solidFill>
                  <a:srgbClr val="FFFFFF"/>
                </a:solidFill>
                <a:latin typeface="標楷體" pitchFamily="65" charset="-120"/>
              </a:rPr>
              <a:t>...)</a:t>
            </a:r>
            <a:endParaRPr lang="zh-TW" altLang="en-US" dirty="0">
              <a:solidFill>
                <a:srgbClr val="FFFFFF"/>
              </a:solidFill>
              <a:latin typeface="標楷體" pitchFamily="65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3708400" y="4868863"/>
            <a:ext cx="2303463" cy="0"/>
          </a:xfrm>
          <a:prstGeom prst="line">
            <a:avLst/>
          </a:prstGeom>
          <a:ln w="254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文字方塊 7"/>
          <p:cNvSpPr txBox="1">
            <a:spLocks noChangeArrowheads="1"/>
          </p:cNvSpPr>
          <p:nvPr/>
        </p:nvSpPr>
        <p:spPr bwMode="auto">
          <a:xfrm>
            <a:off x="69988" y="943582"/>
            <a:ext cx="430887" cy="1303507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內容應用層</a:t>
            </a:r>
          </a:p>
        </p:txBody>
      </p:sp>
      <p:sp>
        <p:nvSpPr>
          <p:cNvPr id="14344" name="文字方塊 10"/>
          <p:cNvSpPr txBox="1">
            <a:spLocks noChangeArrowheads="1"/>
          </p:cNvSpPr>
          <p:nvPr/>
        </p:nvSpPr>
        <p:spPr bwMode="auto">
          <a:xfrm>
            <a:off x="69988" y="2976664"/>
            <a:ext cx="430887" cy="134241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營運管理層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35000" y="2944813"/>
            <a:ext cx="2120900" cy="190821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無線廣播平台經營者</a:t>
            </a:r>
            <a:endParaRPr lang="en-US" altLang="zh-TW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zh-TW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可自主選擇自建、租用或受讓他人已建置之基礎網路、委託他事業播送、與他人共同建置及經營基礎網路</a:t>
            </a:r>
            <a:r>
              <a:rPr lang="en-US" altLang="zh-TW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48100" y="2965450"/>
            <a:ext cx="2095500" cy="190821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無線電視平台經營者</a:t>
            </a:r>
            <a:endParaRPr lang="en-US" altLang="zh-TW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zh-TW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可自主</a:t>
            </a:r>
            <a:r>
              <a:rPr lang="zh-TW" alt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選擇自建、租用或受讓他人已建置之基礎網路、委託他事業播送、與他人共同建置及經營基礎網路</a:t>
            </a:r>
            <a:r>
              <a:rPr lang="en-US" altLang="zh-TW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27088" y="5300663"/>
            <a:ext cx="1657350" cy="83185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廣播傳輸網路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4067175" y="5300663"/>
            <a:ext cx="1584325" cy="83185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無線電視傳輸網路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7019925" y="5300663"/>
            <a:ext cx="1655763" cy="83185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衛星</a:t>
            </a:r>
            <a:endParaRPr lang="en-US" altLang="zh-TW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傳輸網路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3995738" y="1125538"/>
            <a:ext cx="1728787" cy="584200"/>
          </a:xfrm>
          <a:prstGeom prst="rect">
            <a:avLst/>
          </a:prstGeom>
          <a:ln w="1270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無線電視應自營一頻道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直線接點 43"/>
          <p:cNvCxnSpPr/>
          <p:nvPr/>
        </p:nvCxnSpPr>
        <p:spPr>
          <a:xfrm>
            <a:off x="611188" y="4868863"/>
            <a:ext cx="2016125" cy="0"/>
          </a:xfrm>
          <a:prstGeom prst="line">
            <a:avLst/>
          </a:prstGeom>
          <a:ln w="25400">
            <a:solidFill>
              <a:srgbClr val="FF99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611188" y="1858963"/>
            <a:ext cx="8208962" cy="461962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</a:rPr>
              <a:t>頻道服務內容</a:t>
            </a:r>
            <a:r>
              <a:rPr lang="zh-TW" altLang="en-US" sz="2400" dirty="0">
                <a:solidFill>
                  <a:srgbClr val="FFFFFF"/>
                </a:solidFill>
                <a:latin typeface="標楷體" pitchFamily="65" charset="-120"/>
              </a:rPr>
              <a:t>管理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623888" y="2439988"/>
            <a:ext cx="8208962" cy="461962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FFFFFF"/>
                </a:solidFill>
                <a:latin typeface="標楷體" pitchFamily="65" charset="-120"/>
              </a:rPr>
              <a:t>頻道服務營運管理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6869113" y="2992438"/>
            <a:ext cx="1800225" cy="1415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直播衛星廣播電視平台</a:t>
            </a:r>
            <a:r>
              <a:rPr lang="zh-TW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經營者</a:t>
            </a:r>
            <a:endParaRPr lang="en-US" altLang="zh-TW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維持現行規範</a:t>
            </a:r>
            <a:r>
              <a:rPr lang="en-US" altLang="zh-TW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244475" y="2389188"/>
            <a:ext cx="864235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 bwMode="auto">
          <a:xfrm>
            <a:off x="6731000" y="4883150"/>
            <a:ext cx="2076450" cy="0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圓角矩形 34"/>
          <p:cNvSpPr/>
          <p:nvPr/>
        </p:nvSpPr>
        <p:spPr>
          <a:xfrm>
            <a:off x="3708400" y="58368"/>
            <a:ext cx="2376488" cy="6524625"/>
          </a:xfrm>
          <a:prstGeom prst="round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4000" dirty="0">
              <a:solidFill>
                <a:srgbClr val="000000"/>
              </a:solidFill>
              <a:latin typeface="標楷體" pitchFamily="65" charset="-120"/>
            </a:endParaRPr>
          </a:p>
          <a:p>
            <a:pPr algn="ctr">
              <a:defRPr/>
            </a:pPr>
            <a:endParaRPr lang="en-US" altLang="zh-TW" sz="4000" dirty="0">
              <a:solidFill>
                <a:srgbClr val="000000"/>
              </a:solidFill>
              <a:latin typeface="標楷體" pitchFamily="65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611188" y="58368"/>
            <a:ext cx="2157412" cy="6524625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2000" dirty="0">
              <a:solidFill>
                <a:srgbClr val="000000"/>
              </a:solidFill>
              <a:latin typeface="標楷體" pitchFamily="65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6732588" y="48640"/>
            <a:ext cx="2087562" cy="6524625"/>
          </a:xfrm>
          <a:prstGeom prst="roundRect">
            <a:avLst/>
          </a:prstGeom>
          <a:solidFill>
            <a:srgbClr val="FEA88A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4000" dirty="0">
              <a:solidFill>
                <a:srgbClr val="000000"/>
              </a:solidFill>
              <a:latin typeface="標楷體" pitchFamily="65" charset="-120"/>
            </a:endParaRPr>
          </a:p>
          <a:p>
            <a:pPr algn="ctr">
              <a:defRPr/>
            </a:pPr>
            <a:endParaRPr lang="en-US" altLang="zh-TW" sz="4000" dirty="0">
              <a:solidFill>
                <a:srgbClr val="000000"/>
              </a:solidFill>
              <a:latin typeface="標楷體" pitchFamily="65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sz="36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投影片編號版面配置區 24"/>
          <p:cNvSpPr>
            <a:spLocks noGrp="1"/>
          </p:cNvSpPr>
          <p:nvPr>
            <p:ph type="sldNum" sz="quarter" idx="11"/>
          </p:nvPr>
        </p:nvSpPr>
        <p:spPr>
          <a:xfrm>
            <a:off x="7073328" y="6428876"/>
            <a:ext cx="1905000" cy="457200"/>
          </a:xfrm>
        </p:spPr>
        <p:txBody>
          <a:bodyPr/>
          <a:lstStyle/>
          <a:p>
            <a:pPr>
              <a:defRPr/>
            </a:pPr>
            <a:fld id="{B381E5B4-690B-421A-A94F-BC0A49E0E1B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4343" name="文字方塊 9"/>
          <p:cNvSpPr txBox="1">
            <a:spLocks noChangeArrowheads="1"/>
          </p:cNvSpPr>
          <p:nvPr/>
        </p:nvSpPr>
        <p:spPr bwMode="auto">
          <a:xfrm>
            <a:off x="60260" y="4970830"/>
            <a:ext cx="430887" cy="1352144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基礎網路層</a:t>
            </a:r>
            <a:endParaRPr kumimoji="0" lang="en-US" altLang="zh-TW" sz="1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61484" y="992221"/>
            <a:ext cx="8151776" cy="830997"/>
          </a:xfrm>
          <a:prstGeom prst="rect">
            <a:avLst/>
          </a:prstGeom>
          <a:noFill/>
          <a:ln w="38100">
            <a:solidFill>
              <a:srgbClr val="7030A0"/>
            </a:solidFill>
            <a:prstDash val="dash"/>
          </a:ln>
        </p:spPr>
        <p:txBody>
          <a:bodyPr wrap="square" rtlCol="0" anchor="b">
            <a:spAutoFit/>
          </a:bodyPr>
          <a:lstStyle/>
          <a:p>
            <a:r>
              <a:rPr lang="zh-TW" altLang="en-US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      頻</a:t>
            </a:r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      道</a:t>
            </a:r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C84256-9CAC-42EC-AF9A-B1735521DD47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122363"/>
            <a:ext cx="8424862" cy="2778125"/>
          </a:xfrm>
        </p:spPr>
        <p:txBody>
          <a:bodyPr/>
          <a:lstStyle/>
          <a:p>
            <a:r>
              <a:rPr lang="zh-TW" altLang="en-US" sz="4800" dirty="0" smtClean="0"/>
              <a:t/>
            </a:r>
            <a:br>
              <a:rPr lang="zh-TW" altLang="en-US" sz="4800" dirty="0" smtClean="0"/>
            </a:br>
            <a:r>
              <a:rPr lang="zh-TW" altLang="en-US" sz="4800" dirty="0" smtClean="0"/>
              <a:t> 「匯流」法草案構想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7313" y="4714875"/>
            <a:ext cx="6400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  <a:defRPr/>
            </a:pPr>
            <a:endParaRPr lang="zh-TW" altLang="en-US" sz="24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60316" y="6167336"/>
            <a:ext cx="659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註：法典名稱尚未定案，僅為架構草案。</a:t>
            </a:r>
            <a:endParaRPr lang="zh-TW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479425" y="165100"/>
            <a:ext cx="8229600" cy="796925"/>
          </a:xfrm>
        </p:spPr>
        <p:txBody>
          <a:bodyPr/>
          <a:lstStyle/>
          <a:p>
            <a:r>
              <a:rPr lang="zh-TW" altLang="en-US" dirty="0" smtClean="0"/>
              <a:t>「匯流」法草案與相關法律關係圖</a:t>
            </a:r>
          </a:p>
        </p:txBody>
      </p:sp>
      <p:grpSp>
        <p:nvGrpSpPr>
          <p:cNvPr id="2" name="群組 35"/>
          <p:cNvGrpSpPr>
            <a:grpSpLocks/>
          </p:cNvGrpSpPr>
          <p:nvPr/>
        </p:nvGrpSpPr>
        <p:grpSpPr bwMode="auto">
          <a:xfrm>
            <a:off x="357187" y="2586029"/>
            <a:ext cx="585787" cy="1543050"/>
            <a:chOff x="488950" y="1294241"/>
            <a:chExt cx="571500" cy="1563212"/>
          </a:xfrm>
        </p:grpSpPr>
        <p:sp>
          <p:nvSpPr>
            <p:cNvPr id="10" name="矩形 9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7212" name="文字方塊 11"/>
            <p:cNvSpPr txBox="1">
              <a:spLocks noChangeArrowheads="1"/>
            </p:cNvSpPr>
            <p:nvPr/>
          </p:nvSpPr>
          <p:spPr bwMode="auto">
            <a:xfrm>
              <a:off x="582613" y="1337873"/>
              <a:ext cx="366650" cy="92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公權力準據法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" name="群組 37"/>
          <p:cNvGrpSpPr>
            <a:grpSpLocks/>
          </p:cNvGrpSpPr>
          <p:nvPr/>
        </p:nvGrpSpPr>
        <p:grpSpPr bwMode="auto">
          <a:xfrm>
            <a:off x="357189" y="4471988"/>
            <a:ext cx="590550" cy="1920762"/>
            <a:chOff x="477838" y="4610100"/>
            <a:chExt cx="571500" cy="1752452"/>
          </a:xfrm>
        </p:grpSpPr>
        <p:sp>
          <p:nvSpPr>
            <p:cNvPr id="11" name="矩形 10"/>
            <p:cNvSpPr/>
            <p:nvPr/>
          </p:nvSpPr>
          <p:spPr>
            <a:xfrm>
              <a:off x="477838" y="4610100"/>
              <a:ext cx="571500" cy="17524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7210" name="文字方塊 12"/>
            <p:cNvSpPr txBox="1">
              <a:spLocks noChangeArrowheads="1"/>
            </p:cNvSpPr>
            <p:nvPr/>
          </p:nvSpPr>
          <p:spPr bwMode="auto">
            <a:xfrm>
              <a:off x="573088" y="4710303"/>
              <a:ext cx="352482" cy="1460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目的事業管理法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圓角矩形 19"/>
          <p:cNvSpPr/>
          <p:nvPr/>
        </p:nvSpPr>
        <p:spPr>
          <a:xfrm>
            <a:off x="1114425" y="2386013"/>
            <a:ext cx="7507288" cy="4359275"/>
          </a:xfrm>
          <a:prstGeom prst="roundRect">
            <a:avLst/>
          </a:prstGeom>
          <a:solidFill>
            <a:schemeClr val="bg1"/>
          </a:solidFill>
          <a:ln w="69850">
            <a:solidFill>
              <a:srgbClr val="FF0000">
                <a:alpha val="3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4" name="群組 35"/>
          <p:cNvGrpSpPr>
            <a:grpSpLocks/>
          </p:cNvGrpSpPr>
          <p:nvPr/>
        </p:nvGrpSpPr>
        <p:grpSpPr bwMode="auto">
          <a:xfrm>
            <a:off x="371474" y="1116021"/>
            <a:ext cx="557213" cy="1127121"/>
            <a:chOff x="503236" y="1392371"/>
            <a:chExt cx="557213" cy="1509537"/>
          </a:xfrm>
        </p:grpSpPr>
        <p:sp>
          <p:nvSpPr>
            <p:cNvPr id="51" name="矩形 50"/>
            <p:cNvSpPr/>
            <p:nvPr/>
          </p:nvSpPr>
          <p:spPr>
            <a:xfrm>
              <a:off x="503236" y="1392371"/>
              <a:ext cx="557213" cy="1509537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7190" name="文字方塊 11"/>
            <p:cNvSpPr txBox="1">
              <a:spLocks noChangeArrowheads="1"/>
            </p:cNvSpPr>
            <p:nvPr/>
          </p:nvSpPr>
          <p:spPr bwMode="auto">
            <a:xfrm>
              <a:off x="611189" y="1478744"/>
              <a:ext cx="285750" cy="1277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一般法律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56" name="圓角矩形 55"/>
          <p:cNvSpPr/>
          <p:nvPr/>
        </p:nvSpPr>
        <p:spPr>
          <a:xfrm>
            <a:off x="1128713" y="1092200"/>
            <a:ext cx="7493000" cy="1150938"/>
          </a:xfrm>
          <a:prstGeom prst="roundRect">
            <a:avLst/>
          </a:prstGeom>
          <a:noFill/>
          <a:ln w="6985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46" name="直線接點 54"/>
          <p:cNvCxnSpPr>
            <a:cxnSpLocks noChangeShapeType="1"/>
          </p:cNvCxnSpPr>
          <p:nvPr/>
        </p:nvCxnSpPr>
        <p:spPr bwMode="auto">
          <a:xfrm>
            <a:off x="0" y="4340199"/>
            <a:ext cx="9144000" cy="11113"/>
          </a:xfrm>
          <a:prstGeom prst="line">
            <a:avLst/>
          </a:prstGeom>
          <a:noFill/>
          <a:ln w="381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grpSp>
        <p:nvGrpSpPr>
          <p:cNvPr id="5" name="群組 43"/>
          <p:cNvGrpSpPr>
            <a:grpSpLocks/>
          </p:cNvGrpSpPr>
          <p:nvPr/>
        </p:nvGrpSpPr>
        <p:grpSpPr bwMode="auto">
          <a:xfrm>
            <a:off x="1365119" y="1204849"/>
            <a:ext cx="3160713" cy="873125"/>
            <a:chOff x="4980934" y="4137025"/>
            <a:chExt cx="3050416" cy="889000"/>
          </a:xfrm>
        </p:grpSpPr>
        <p:sp>
          <p:nvSpPr>
            <p:cNvPr id="50" name="文字方塊 43"/>
            <p:cNvSpPr txBox="1">
              <a:spLocks noChangeArrowheads="1"/>
            </p:cNvSpPr>
            <p:nvPr/>
          </p:nvSpPr>
          <p:spPr bwMode="auto">
            <a:xfrm>
              <a:off x="4981305" y="4138613"/>
              <a:ext cx="2554512" cy="34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一般人利用通訊傳播之行為</a:t>
              </a:r>
              <a:endParaRPr lang="zh-TW" altLang="en-US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2" name="矩形 45"/>
            <p:cNvSpPr>
              <a:spLocks noChangeArrowheads="1"/>
            </p:cNvSpPr>
            <p:nvPr/>
          </p:nvSpPr>
          <p:spPr bwMode="auto">
            <a:xfrm>
              <a:off x="4980934" y="4400749"/>
              <a:ext cx="2257476" cy="532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 u="sng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經由</a:t>
              </a:r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通訊傳播為意思表示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通訊傳播相關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無體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財產權</a:t>
              </a:r>
              <a:endParaRPr lang="zh-TW" altLang="en-US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999319" y="4137025"/>
              <a:ext cx="3032031" cy="889000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6" name="群組 43"/>
          <p:cNvGrpSpPr>
            <a:grpSpLocks/>
          </p:cNvGrpSpPr>
          <p:nvPr/>
        </p:nvGrpSpPr>
        <p:grpSpPr bwMode="auto">
          <a:xfrm>
            <a:off x="5086347" y="1214368"/>
            <a:ext cx="3294563" cy="843031"/>
            <a:chOff x="4867561" y="4137025"/>
            <a:chExt cx="3179597" cy="858359"/>
          </a:xfrm>
        </p:grpSpPr>
        <p:sp>
          <p:nvSpPr>
            <p:cNvPr id="55" name="文字方塊 43"/>
            <p:cNvSpPr txBox="1">
              <a:spLocks noChangeArrowheads="1"/>
            </p:cNvSpPr>
            <p:nvPr/>
          </p:nvSpPr>
          <p:spPr bwMode="auto">
            <a:xfrm>
              <a:off x="4898571" y="4138614"/>
              <a:ext cx="3148587" cy="34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妨害他人通訊傳播或其他有害行為</a:t>
              </a:r>
              <a:endParaRPr lang="zh-TW" altLang="en-US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7" name="矩形 45"/>
            <p:cNvSpPr>
              <a:spLocks noChangeArrowheads="1"/>
            </p:cNvSpPr>
            <p:nvPr/>
          </p:nvSpPr>
          <p:spPr bwMode="auto">
            <a:xfrm>
              <a:off x="4980938" y="4400750"/>
              <a:ext cx="1217850" cy="532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民事侵權行為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刑事犯罪行為</a:t>
              </a:r>
              <a:endParaRPr lang="zh-TW" altLang="en-US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4867561" y="4137025"/>
              <a:ext cx="3163790" cy="858359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59" name="矩形 45"/>
          <p:cNvSpPr>
            <a:spLocks noChangeArrowheads="1"/>
          </p:cNvSpPr>
          <p:nvPr/>
        </p:nvSpPr>
        <p:spPr bwMode="auto">
          <a:xfrm>
            <a:off x="6527839" y="1454328"/>
            <a:ext cx="18004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妨害社會秩序行為</a:t>
            </a:r>
            <a:endParaRPr lang="en-US" altLang="zh-TW" sz="14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即時性法益侵害行為</a:t>
            </a:r>
            <a:endParaRPr lang="zh-TW" altLang="en-US" sz="14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" name="群組 44"/>
          <p:cNvGrpSpPr>
            <a:grpSpLocks/>
          </p:cNvGrpSpPr>
          <p:nvPr/>
        </p:nvGrpSpPr>
        <p:grpSpPr bwMode="auto">
          <a:xfrm>
            <a:off x="1514475" y="2628900"/>
            <a:ext cx="3168650" cy="1538305"/>
            <a:chOff x="5084766" y="2530475"/>
            <a:chExt cx="3033714" cy="1317130"/>
          </a:xfrm>
          <a:solidFill>
            <a:srgbClr val="FFFFFF"/>
          </a:solidFill>
        </p:grpSpPr>
        <p:sp>
          <p:nvSpPr>
            <p:cNvPr id="61" name="矩形 60"/>
            <p:cNvSpPr/>
            <p:nvPr/>
          </p:nvSpPr>
          <p:spPr>
            <a:xfrm>
              <a:off x="5084766" y="2530475"/>
              <a:ext cx="3033714" cy="1317130"/>
            </a:xfrm>
            <a:prstGeom prst="rect">
              <a:avLst/>
            </a:prstGeom>
            <a:grp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2" name="矩形 41"/>
            <p:cNvSpPr>
              <a:spLocks noChangeArrowheads="1"/>
            </p:cNvSpPr>
            <p:nvPr/>
          </p:nvSpPr>
          <p:spPr bwMode="auto">
            <a:xfrm>
              <a:off x="5091113" y="2530475"/>
              <a:ext cx="3005137" cy="338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政府干涉人民自由權利相關措施</a:t>
              </a:r>
              <a:endParaRPr lang="zh-TW" altLang="en-US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3" name="文字方塊 42"/>
            <p:cNvSpPr txBox="1">
              <a:spLocks noChangeArrowheads="1"/>
            </p:cNvSpPr>
            <p:nvPr/>
          </p:nvSpPr>
          <p:spPr bwMode="auto">
            <a:xfrm>
              <a:off x="5150629" y="2802326"/>
              <a:ext cx="2902496" cy="10013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黨政投資媒體限制，國家安全考量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…</a:t>
              </a: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通訊傳播基礎設施安全維護管制措施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緊急應變及災難防救相關管制措施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維護路權相關之第三人容忍義務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維護電波秩序相關之射頻器材管制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zh-TW" altLang="en-US" sz="14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群組 44"/>
          <p:cNvGrpSpPr>
            <a:grpSpLocks/>
          </p:cNvGrpSpPr>
          <p:nvPr/>
        </p:nvGrpSpPr>
        <p:grpSpPr bwMode="auto">
          <a:xfrm>
            <a:off x="5010267" y="2624132"/>
            <a:ext cx="3168650" cy="1538305"/>
            <a:chOff x="5084766" y="2530475"/>
            <a:chExt cx="3033714" cy="1317130"/>
          </a:xfrm>
          <a:solidFill>
            <a:srgbClr val="FFFFFF"/>
          </a:solidFill>
        </p:grpSpPr>
        <p:sp>
          <p:nvSpPr>
            <p:cNvPr id="65" name="矩形 64"/>
            <p:cNvSpPr/>
            <p:nvPr/>
          </p:nvSpPr>
          <p:spPr>
            <a:xfrm>
              <a:off x="5084766" y="2530475"/>
              <a:ext cx="3033714" cy="1317130"/>
            </a:xfrm>
            <a:prstGeom prst="rect">
              <a:avLst/>
            </a:prstGeom>
            <a:grp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6" name="矩形 41"/>
            <p:cNvSpPr>
              <a:spLocks noChangeArrowheads="1"/>
            </p:cNvSpPr>
            <p:nvPr/>
          </p:nvSpPr>
          <p:spPr bwMode="auto">
            <a:xfrm>
              <a:off x="5091113" y="2530475"/>
              <a:ext cx="3005137" cy="2898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政府重大授益措施涉及平等問題</a:t>
              </a:r>
              <a:endParaRPr lang="zh-TW" altLang="en-US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7" name="文字方塊 42"/>
            <p:cNvSpPr txBox="1">
              <a:spLocks noChangeArrowheads="1"/>
            </p:cNvSpPr>
            <p:nvPr/>
          </p:nvSpPr>
          <p:spPr bwMode="auto">
            <a:xfrm>
              <a:off x="5108575" y="2756387"/>
              <a:ext cx="2817679" cy="10013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產業補助及輔導獎勵相關措施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貸款或信用擔保等相關措施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稅捐及規費減免相關措施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通訊傳播</a:t>
              </a:r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資源分配優惠相關措施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en-US" altLang="zh-TW" sz="1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400" b="1" u="sng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弱勢及特定團體優惠性差別待遇</a:t>
              </a:r>
              <a:r>
                <a:rPr lang="en-US" altLang="zh-TW" sz="1400" b="1" u="sng" dirty="0" smtClean="0">
                  <a:solidFill>
                    <a:srgbClr val="FF0000"/>
                  </a:solidFill>
                  <a:latin typeface="新細明體"/>
                  <a:ea typeface="新細明體"/>
                </a:rPr>
                <a:t>…</a:t>
              </a:r>
              <a:endParaRPr lang="zh-TW" altLang="en-US" sz="1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9" name="文字方塊 68"/>
          <p:cNvSpPr txBox="1"/>
          <p:nvPr/>
        </p:nvSpPr>
        <p:spPr>
          <a:xfrm>
            <a:off x="1260238" y="4557713"/>
            <a:ext cx="461665" cy="175842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參進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業別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)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861389" y="4566174"/>
            <a:ext cx="461665" cy="1758426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市場力濫用管制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459330" y="4566167"/>
            <a:ext cx="461665" cy="1919299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稀有資源使用管制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3068929" y="4566168"/>
            <a:ext cx="461665" cy="1919298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事業內部治理規範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3678529" y="4574634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營業行為常規框架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4288147" y="4583096"/>
            <a:ext cx="461665" cy="17330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消費者保護規範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4889304" y="4591562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基礎設施監督管理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5481988" y="4600023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通訊傳播技術標準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091606" y="4591550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通訊傳播內容標準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692757" y="4591544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消費者與公民培力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276974" y="4600005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行政</a:t>
            </a:r>
            <a:r>
              <a:rPr lang="zh-TW" altLang="en-US" b="1" dirty="0">
                <a:solidFill>
                  <a:srgbClr val="C00000"/>
                </a:solidFill>
                <a:latin typeface="+mn-ea"/>
                <a:ea typeface="+mn-ea"/>
              </a:rPr>
              <a:t>監督與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調查權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7869658" y="4608466"/>
            <a:ext cx="461665" cy="19108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行政罰　　　附則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cxnSp>
        <p:nvCxnSpPr>
          <p:cNvPr id="82" name="直線接點 81"/>
          <p:cNvCxnSpPr/>
          <p:nvPr/>
        </p:nvCxnSpPr>
        <p:spPr bwMode="auto">
          <a:xfrm>
            <a:off x="7882467" y="5850467"/>
            <a:ext cx="457200" cy="84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投影片編號版面配置區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81E5B4-690B-421A-A94F-BC0A49E0E1BC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479425" y="165100"/>
            <a:ext cx="8229600" cy="796925"/>
          </a:xfrm>
        </p:spPr>
        <p:txBody>
          <a:bodyPr/>
          <a:lstStyle/>
          <a:p>
            <a:r>
              <a:rPr lang="zh-TW" altLang="en-US" dirty="0" smtClean="0"/>
              <a:t>「匯流」法草案層級化規範架構圖</a:t>
            </a:r>
            <a:r>
              <a:rPr lang="en-US" altLang="zh-TW" sz="2800" dirty="0" smtClean="0"/>
              <a:t>(I)</a:t>
            </a:r>
            <a:endParaRPr lang="zh-TW" altLang="en-US" sz="2800" dirty="0" smtClean="0"/>
          </a:p>
        </p:txBody>
      </p:sp>
      <p:grpSp>
        <p:nvGrpSpPr>
          <p:cNvPr id="2" name="群組 35"/>
          <p:cNvGrpSpPr>
            <a:grpSpLocks/>
          </p:cNvGrpSpPr>
          <p:nvPr/>
        </p:nvGrpSpPr>
        <p:grpSpPr bwMode="auto">
          <a:xfrm>
            <a:off x="348720" y="3060181"/>
            <a:ext cx="585787" cy="1543050"/>
            <a:chOff x="488950" y="1294241"/>
            <a:chExt cx="571500" cy="1563212"/>
          </a:xfrm>
        </p:grpSpPr>
        <p:sp>
          <p:nvSpPr>
            <p:cNvPr id="10" name="矩形 9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7212" name="文字方塊 11"/>
            <p:cNvSpPr txBox="1">
              <a:spLocks noChangeArrowheads="1"/>
            </p:cNvSpPr>
            <p:nvPr/>
          </p:nvSpPr>
          <p:spPr bwMode="auto">
            <a:xfrm>
              <a:off x="582613" y="1449382"/>
              <a:ext cx="366650" cy="1184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營運管理層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" name="群組 37"/>
          <p:cNvGrpSpPr>
            <a:grpSpLocks/>
          </p:cNvGrpSpPr>
          <p:nvPr/>
        </p:nvGrpSpPr>
        <p:grpSpPr bwMode="auto">
          <a:xfrm>
            <a:off x="347134" y="5054613"/>
            <a:ext cx="592666" cy="1557871"/>
            <a:chOff x="484494" y="4817220"/>
            <a:chExt cx="564844" cy="1545332"/>
          </a:xfrm>
        </p:grpSpPr>
        <p:sp>
          <p:nvSpPr>
            <p:cNvPr id="11" name="矩形 10"/>
            <p:cNvSpPr/>
            <p:nvPr/>
          </p:nvSpPr>
          <p:spPr>
            <a:xfrm>
              <a:off x="484494" y="4817220"/>
              <a:ext cx="564844" cy="15453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7210" name="文字方塊 12"/>
            <p:cNvSpPr txBox="1">
              <a:spLocks noChangeArrowheads="1"/>
            </p:cNvSpPr>
            <p:nvPr/>
          </p:nvSpPr>
          <p:spPr bwMode="auto">
            <a:xfrm>
              <a:off x="573088" y="4980680"/>
              <a:ext cx="352482" cy="116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基礎網路層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圓角矩形 19"/>
          <p:cNvSpPr/>
          <p:nvPr/>
        </p:nvSpPr>
        <p:spPr>
          <a:xfrm>
            <a:off x="1109133" y="2853267"/>
            <a:ext cx="7512580" cy="3892021"/>
          </a:xfrm>
          <a:prstGeom prst="roundRect">
            <a:avLst/>
          </a:prstGeom>
          <a:solidFill>
            <a:schemeClr val="bg1"/>
          </a:solidFill>
          <a:ln w="69850">
            <a:solidFill>
              <a:srgbClr val="FF0000">
                <a:alpha val="3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6" name="圓角矩形 55"/>
          <p:cNvSpPr/>
          <p:nvPr/>
        </p:nvSpPr>
        <p:spPr>
          <a:xfrm>
            <a:off x="1126067" y="1007533"/>
            <a:ext cx="7495645" cy="2048933"/>
          </a:xfrm>
          <a:prstGeom prst="roundRect">
            <a:avLst/>
          </a:prstGeom>
          <a:noFill/>
          <a:ln w="6985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46" name="直線接點 54"/>
          <p:cNvCxnSpPr>
            <a:cxnSpLocks noChangeShapeType="1"/>
          </p:cNvCxnSpPr>
          <p:nvPr/>
        </p:nvCxnSpPr>
        <p:spPr bwMode="auto">
          <a:xfrm>
            <a:off x="0" y="4839752"/>
            <a:ext cx="9144000" cy="11113"/>
          </a:xfrm>
          <a:prstGeom prst="line">
            <a:avLst/>
          </a:prstGeom>
          <a:noFill/>
          <a:ln w="381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grpSp>
        <p:nvGrpSpPr>
          <p:cNvPr id="4" name="群組 35"/>
          <p:cNvGrpSpPr>
            <a:grpSpLocks/>
          </p:cNvGrpSpPr>
          <p:nvPr/>
        </p:nvGrpSpPr>
        <p:grpSpPr bwMode="auto">
          <a:xfrm>
            <a:off x="348714" y="1121232"/>
            <a:ext cx="585787" cy="1543050"/>
            <a:chOff x="488950" y="1294241"/>
            <a:chExt cx="571500" cy="1563212"/>
          </a:xfrm>
        </p:grpSpPr>
        <p:sp>
          <p:nvSpPr>
            <p:cNvPr id="47" name="矩形 46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48" name="文字方塊 11"/>
            <p:cNvSpPr txBox="1">
              <a:spLocks noChangeArrowheads="1"/>
            </p:cNvSpPr>
            <p:nvPr/>
          </p:nvSpPr>
          <p:spPr bwMode="auto">
            <a:xfrm>
              <a:off x="582613" y="1449382"/>
              <a:ext cx="366650" cy="1184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內容應用層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1346603" y="2131907"/>
            <a:ext cx="461665" cy="2508673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參進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業別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)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462018" y="1159896"/>
            <a:ext cx="461665" cy="1566371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內容編審機制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083402" y="1159890"/>
            <a:ext cx="461665" cy="1566371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內容責任歸屬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632212" y="1159890"/>
            <a:ext cx="461665" cy="239611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不當內容篩檢攔阻義務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187611" y="2109041"/>
            <a:ext cx="461665" cy="2981119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消費者保護規範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891867" y="2472275"/>
            <a:ext cx="461665" cy="279399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市場力濫用管制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453539" y="3750786"/>
            <a:ext cx="461665" cy="279399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稀有資源使用管制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016602" y="2057400"/>
            <a:ext cx="461665" cy="2490041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事業內部治理規範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550002" y="2362200"/>
            <a:ext cx="461665" cy="269748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營業行為常規框架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091839" y="3392646"/>
            <a:ext cx="461665" cy="279399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基礎設施監督管理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632859" y="3773646"/>
            <a:ext cx="461665" cy="279399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通訊傳播技術標準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cxnSp>
        <p:nvCxnSpPr>
          <p:cNvPr id="31" name="直線接點 30"/>
          <p:cNvCxnSpPr>
            <a:stCxn id="19" idx="2"/>
            <a:endCxn id="27" idx="0"/>
          </p:cNvCxnSpPr>
          <p:nvPr/>
        </p:nvCxnSpPr>
        <p:spPr bwMode="auto">
          <a:xfrm>
            <a:off x="4863045" y="3556000"/>
            <a:ext cx="647" cy="2176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6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文字方塊 31"/>
          <p:cNvSpPr txBox="1"/>
          <p:nvPr/>
        </p:nvSpPr>
        <p:spPr>
          <a:xfrm>
            <a:off x="5721872" y="1167510"/>
            <a:ext cx="461665" cy="205575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通訊傳播內容標準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262032" y="1318260"/>
            <a:ext cx="461665" cy="2491739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消費者與公民培力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825911" y="2072640"/>
            <a:ext cx="461665" cy="3216487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行政監督與調查權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359312" y="2385060"/>
            <a:ext cx="461665" cy="268986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行政罰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7915572" y="1249680"/>
            <a:ext cx="461665" cy="511302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附則：與其他法律適用關係，機關間協力</a:t>
            </a:r>
            <a:r>
              <a:rPr lang="en-US" altLang="zh-TW" b="1" dirty="0" smtClean="0">
                <a:solidFill>
                  <a:srgbClr val="C00000"/>
                </a:solidFill>
                <a:latin typeface="新細明體"/>
                <a:ea typeface="新細明體"/>
              </a:rPr>
              <a:t>…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7" name="投影片編號版面配置區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81E5B4-690B-421A-A94F-BC0A49E0E1BC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479425" y="165100"/>
            <a:ext cx="8229600" cy="796925"/>
          </a:xfrm>
        </p:spPr>
        <p:txBody>
          <a:bodyPr/>
          <a:lstStyle/>
          <a:p>
            <a:r>
              <a:rPr lang="zh-TW" altLang="en-US" dirty="0" smtClean="0"/>
              <a:t>「匯流」法草案層級化規範架構圖</a:t>
            </a:r>
            <a:r>
              <a:rPr lang="en-US" altLang="zh-TW" sz="2800" dirty="0" smtClean="0"/>
              <a:t>(II)</a:t>
            </a:r>
            <a:endParaRPr lang="zh-TW" altLang="en-US" sz="2800" dirty="0" smtClean="0"/>
          </a:p>
        </p:txBody>
      </p:sp>
      <p:grpSp>
        <p:nvGrpSpPr>
          <p:cNvPr id="2" name="群組 35"/>
          <p:cNvGrpSpPr>
            <a:grpSpLocks/>
          </p:cNvGrpSpPr>
          <p:nvPr/>
        </p:nvGrpSpPr>
        <p:grpSpPr bwMode="auto">
          <a:xfrm>
            <a:off x="348720" y="3060181"/>
            <a:ext cx="585787" cy="1543050"/>
            <a:chOff x="488950" y="1294241"/>
            <a:chExt cx="571500" cy="1563212"/>
          </a:xfrm>
        </p:grpSpPr>
        <p:sp>
          <p:nvSpPr>
            <p:cNvPr id="10" name="矩形 9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7212" name="文字方塊 11"/>
            <p:cNvSpPr txBox="1">
              <a:spLocks noChangeArrowheads="1"/>
            </p:cNvSpPr>
            <p:nvPr/>
          </p:nvSpPr>
          <p:spPr bwMode="auto">
            <a:xfrm>
              <a:off x="582613" y="1449382"/>
              <a:ext cx="366650" cy="1184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營運管理層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" name="群組 37"/>
          <p:cNvGrpSpPr>
            <a:grpSpLocks/>
          </p:cNvGrpSpPr>
          <p:nvPr/>
        </p:nvGrpSpPr>
        <p:grpSpPr bwMode="auto">
          <a:xfrm>
            <a:off x="347134" y="5054613"/>
            <a:ext cx="592666" cy="1557871"/>
            <a:chOff x="484494" y="4817220"/>
            <a:chExt cx="564844" cy="1545332"/>
          </a:xfrm>
        </p:grpSpPr>
        <p:sp>
          <p:nvSpPr>
            <p:cNvPr id="11" name="矩形 10"/>
            <p:cNvSpPr/>
            <p:nvPr/>
          </p:nvSpPr>
          <p:spPr>
            <a:xfrm>
              <a:off x="484494" y="4817220"/>
              <a:ext cx="564844" cy="15453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7210" name="文字方塊 12"/>
            <p:cNvSpPr txBox="1">
              <a:spLocks noChangeArrowheads="1"/>
            </p:cNvSpPr>
            <p:nvPr/>
          </p:nvSpPr>
          <p:spPr bwMode="auto">
            <a:xfrm>
              <a:off x="573088" y="4980680"/>
              <a:ext cx="352482" cy="116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基礎網路層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圓角矩形 19"/>
          <p:cNvSpPr/>
          <p:nvPr/>
        </p:nvSpPr>
        <p:spPr>
          <a:xfrm>
            <a:off x="1109133" y="2853267"/>
            <a:ext cx="7512580" cy="3892021"/>
          </a:xfrm>
          <a:prstGeom prst="roundRect">
            <a:avLst/>
          </a:prstGeom>
          <a:solidFill>
            <a:schemeClr val="bg1"/>
          </a:solidFill>
          <a:ln w="69850">
            <a:solidFill>
              <a:srgbClr val="FF0000">
                <a:alpha val="3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6" name="圓角矩形 55"/>
          <p:cNvSpPr/>
          <p:nvPr/>
        </p:nvSpPr>
        <p:spPr>
          <a:xfrm>
            <a:off x="1126067" y="1007533"/>
            <a:ext cx="7495645" cy="2048933"/>
          </a:xfrm>
          <a:prstGeom prst="roundRect">
            <a:avLst/>
          </a:prstGeom>
          <a:noFill/>
          <a:ln w="6985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46" name="直線接點 54"/>
          <p:cNvCxnSpPr>
            <a:cxnSpLocks noChangeShapeType="1"/>
          </p:cNvCxnSpPr>
          <p:nvPr/>
        </p:nvCxnSpPr>
        <p:spPr bwMode="auto">
          <a:xfrm>
            <a:off x="0" y="4839752"/>
            <a:ext cx="9144000" cy="11113"/>
          </a:xfrm>
          <a:prstGeom prst="line">
            <a:avLst/>
          </a:prstGeom>
          <a:noFill/>
          <a:ln w="381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grpSp>
        <p:nvGrpSpPr>
          <p:cNvPr id="4" name="群組 35"/>
          <p:cNvGrpSpPr>
            <a:grpSpLocks/>
          </p:cNvGrpSpPr>
          <p:nvPr/>
        </p:nvGrpSpPr>
        <p:grpSpPr bwMode="auto">
          <a:xfrm>
            <a:off x="348714" y="1121232"/>
            <a:ext cx="585787" cy="1543050"/>
            <a:chOff x="488950" y="1294241"/>
            <a:chExt cx="571500" cy="1563212"/>
          </a:xfrm>
        </p:grpSpPr>
        <p:sp>
          <p:nvSpPr>
            <p:cNvPr id="47" name="矩形 46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48" name="文字方塊 11"/>
            <p:cNvSpPr txBox="1">
              <a:spLocks noChangeArrowheads="1"/>
            </p:cNvSpPr>
            <p:nvPr/>
          </p:nvSpPr>
          <p:spPr bwMode="auto">
            <a:xfrm>
              <a:off x="582613" y="1449382"/>
              <a:ext cx="366650" cy="1184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 dirty="0" smtClean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內容應用層</a:t>
              </a:r>
              <a:endParaRPr lang="zh-TW" altLang="en-US" sz="14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1346603" y="1135380"/>
            <a:ext cx="461665" cy="211074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黨政投資媒體管制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997198" y="1159896"/>
            <a:ext cx="461665" cy="1566371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政黨法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預算法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7" name="向右箭號 36"/>
          <p:cNvSpPr/>
          <p:nvPr/>
        </p:nvSpPr>
        <p:spPr bwMode="auto">
          <a:xfrm>
            <a:off x="1828800" y="1912620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346599" y="3943964"/>
            <a:ext cx="461665" cy="2317136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基礎設施安全維護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2609511" y="2072640"/>
            <a:ext cx="461665" cy="3216487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緊急應變及災難防救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1996127" y="4009274"/>
            <a:ext cx="461665" cy="211074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專法或納入匯流法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1" name="向右箭號 50"/>
          <p:cNvSpPr/>
          <p:nvPr/>
        </p:nvSpPr>
        <p:spPr bwMode="auto">
          <a:xfrm>
            <a:off x="1828796" y="4721204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272135" y="2161540"/>
            <a:ext cx="461665" cy="2842259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全動法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災防法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匯流法配套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3" name="向右箭號 52"/>
          <p:cNvSpPr/>
          <p:nvPr/>
        </p:nvSpPr>
        <p:spPr bwMode="auto">
          <a:xfrm>
            <a:off x="3111496" y="3489304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856335" y="4191000"/>
            <a:ext cx="461665" cy="242570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維護路權之第三人義務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4510727" y="4364874"/>
            <a:ext cx="461665" cy="211074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納入匯流法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7" name="向右箭號 56"/>
          <p:cNvSpPr/>
          <p:nvPr/>
        </p:nvSpPr>
        <p:spPr bwMode="auto">
          <a:xfrm>
            <a:off x="4343396" y="5076804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075535" y="3924300"/>
            <a:ext cx="461665" cy="267970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維護電波秩序之射頻管制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5742627" y="4352174"/>
            <a:ext cx="461665" cy="211074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納入匯流法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0" name="向右箭號 59"/>
          <p:cNvSpPr/>
          <p:nvPr/>
        </p:nvSpPr>
        <p:spPr bwMode="auto">
          <a:xfrm>
            <a:off x="5575296" y="5064104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3861203" y="1397000"/>
            <a:ext cx="461665" cy="233172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弱勢團體優惠近用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511798" y="1642496"/>
            <a:ext cx="461665" cy="1566371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衛生福利法規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3" name="向右箭號 62"/>
          <p:cNvSpPr/>
          <p:nvPr/>
        </p:nvSpPr>
        <p:spPr bwMode="auto">
          <a:xfrm>
            <a:off x="4343400" y="2395220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5080403" y="1244600"/>
            <a:ext cx="461665" cy="233172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本土製作補助及優惠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5730998" y="1490096"/>
            <a:ext cx="461665" cy="188971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專法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匯流法配套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9" name="向右箭號 68"/>
          <p:cNvSpPr/>
          <p:nvPr/>
        </p:nvSpPr>
        <p:spPr bwMode="auto">
          <a:xfrm>
            <a:off x="5562600" y="2242820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6297703" y="1258100"/>
            <a:ext cx="461665" cy="233172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稅捐及規費減免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6948298" y="1503596"/>
            <a:ext cx="461665" cy="1889712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稅法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匯流法配套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2" name="向右箭號 71"/>
          <p:cNvSpPr/>
          <p:nvPr/>
        </p:nvSpPr>
        <p:spPr bwMode="auto">
          <a:xfrm>
            <a:off x="6779900" y="2256320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6304410" y="3937800"/>
            <a:ext cx="461665" cy="267970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通訊傳播資源分配優惠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971502" y="4365674"/>
            <a:ext cx="461665" cy="211074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公視法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匯流法配套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75" name="向右箭號 74"/>
          <p:cNvSpPr/>
          <p:nvPr/>
        </p:nvSpPr>
        <p:spPr bwMode="auto">
          <a:xfrm>
            <a:off x="6804171" y="5077604"/>
            <a:ext cx="152400" cy="342900"/>
          </a:xfrm>
          <a:prstGeom prst="righ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tlCol="0" anchor="ctr"/>
          <a:lstStyle/>
          <a:p>
            <a:pPr algn="ctr"/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7799822" y="1307555"/>
            <a:ext cx="461665" cy="5113020"/>
          </a:xfrm>
          <a:prstGeom prst="rect">
            <a:avLst/>
          </a:prstGeom>
          <a:solidFill>
            <a:srgbClr val="FFFFCC">
              <a:alpha val="69804"/>
            </a:srgb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smtClean="0">
                <a:solidFill>
                  <a:srgbClr val="C00000"/>
                </a:solidFill>
                <a:latin typeface="+mn-ea"/>
                <a:ea typeface="+mn-ea"/>
              </a:rPr>
              <a:t>通傳基本法：法律適用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  <a:ea typeface="+mn-ea"/>
              </a:rPr>
              <a:t>關係，機關間協力</a:t>
            </a:r>
            <a:r>
              <a:rPr lang="en-US" altLang="zh-TW" b="1" dirty="0" smtClean="0">
                <a:solidFill>
                  <a:srgbClr val="C00000"/>
                </a:solidFill>
                <a:latin typeface="新細明體"/>
                <a:ea typeface="新細明體"/>
              </a:rPr>
              <a:t>…</a:t>
            </a:r>
            <a:endParaRPr lang="zh-TW" altLang="en-US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43" name="投影片編號版面配置區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81E5B4-690B-421A-A94F-BC0A49E0E1B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資料庫圖表 10"/>
          <p:cNvGraphicFramePr/>
          <p:nvPr/>
        </p:nvGraphicFramePr>
        <p:xfrm>
          <a:off x="827584" y="1343025"/>
          <a:ext cx="7862057" cy="447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橢圓 11"/>
          <p:cNvSpPr/>
          <p:nvPr/>
        </p:nvSpPr>
        <p:spPr>
          <a:xfrm>
            <a:off x="1781175" y="2465388"/>
            <a:ext cx="1584325" cy="1530350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廣電法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加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衛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廣法</a:t>
            </a:r>
          </a:p>
        </p:txBody>
      </p:sp>
      <p:sp>
        <p:nvSpPr>
          <p:cNvPr id="13" name="橢圓 12"/>
          <p:cNvSpPr/>
          <p:nvPr/>
        </p:nvSpPr>
        <p:spPr>
          <a:xfrm>
            <a:off x="3424238" y="2016125"/>
            <a:ext cx="1584325" cy="1554163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有廣法</a:t>
            </a:r>
          </a:p>
        </p:txBody>
      </p:sp>
      <p:sp>
        <p:nvSpPr>
          <p:cNvPr id="14" name="橢圓 13"/>
          <p:cNvSpPr/>
          <p:nvPr/>
        </p:nvSpPr>
        <p:spPr>
          <a:xfrm>
            <a:off x="4891088" y="1265238"/>
            <a:ext cx="1655762" cy="1509712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電信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法</a:t>
            </a:r>
          </a:p>
        </p:txBody>
      </p:sp>
      <p:sp>
        <p:nvSpPr>
          <p:cNvPr id="15" name="橢圓 14"/>
          <p:cNvSpPr/>
          <p:nvPr/>
        </p:nvSpPr>
        <p:spPr>
          <a:xfrm>
            <a:off x="6799634" y="513742"/>
            <a:ext cx="1926076" cy="1444625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「匯流」法</a:t>
            </a:r>
            <a:endParaRPr lang="zh-TW" alt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107950" y="2722563"/>
            <a:ext cx="1584325" cy="1492250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現行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廣電三法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電信法</a:t>
            </a:r>
            <a:endParaRPr lang="zh-TW" alt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93159" y="233363"/>
            <a:ext cx="4237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36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「匯流」修</a:t>
            </a:r>
            <a:r>
              <a:rPr lang="zh-TW" altLang="en-US" sz="36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法策略 </a:t>
            </a:r>
            <a:r>
              <a:rPr lang="en-US" altLang="zh-TW" sz="3600" b="1" dirty="0">
                <a:solidFill>
                  <a:srgbClr val="FF6600"/>
                </a:solidFill>
                <a:latin typeface="+mn-lt"/>
                <a:ea typeface="+mj-ea"/>
                <a:cs typeface="+mj-cs"/>
              </a:rPr>
              <a:t>I</a:t>
            </a:r>
            <a:endParaRPr lang="zh-TW" altLang="en-US" sz="3600" b="1" dirty="0">
              <a:solidFill>
                <a:srgbClr val="FF66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0" name="向上箭號 9"/>
          <p:cNvSpPr/>
          <p:nvPr/>
        </p:nvSpPr>
        <p:spPr bwMode="auto">
          <a:xfrm>
            <a:off x="800100" y="914400"/>
            <a:ext cx="1214438" cy="1785938"/>
          </a:xfrm>
          <a:prstGeom prst="up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131927" y="1200150"/>
            <a:ext cx="553998" cy="14859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匯流程度</a:t>
            </a:r>
          </a:p>
        </p:txBody>
      </p:sp>
      <p:sp>
        <p:nvSpPr>
          <p:cNvPr id="20" name="向右箭號 19"/>
          <p:cNvSpPr/>
          <p:nvPr/>
        </p:nvSpPr>
        <p:spPr bwMode="auto">
          <a:xfrm>
            <a:off x="1914526" y="4786312"/>
            <a:ext cx="5700712" cy="1114426"/>
          </a:xfrm>
          <a:prstGeom prst="rightArrow">
            <a:avLst/>
          </a:prstGeom>
          <a:solidFill>
            <a:srgbClr val="3333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432045" y="5086350"/>
            <a:ext cx="2071688" cy="471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法典修訂進程</a:t>
            </a: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BA2080-18AA-46CA-A9D5-B1096EFD9FB6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" name="文字方塊 17"/>
          <p:cNvSpPr txBox="1"/>
          <p:nvPr/>
        </p:nvSpPr>
        <p:spPr>
          <a:xfrm>
            <a:off x="1060316" y="6167336"/>
            <a:ext cx="659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註：法典名稱尚未定案，僅為架構草案。</a:t>
            </a:r>
            <a:endParaRPr lang="zh-TW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資料庫圖表 10"/>
          <p:cNvGraphicFramePr/>
          <p:nvPr/>
        </p:nvGraphicFramePr>
        <p:xfrm>
          <a:off x="385763" y="828674"/>
          <a:ext cx="8258176" cy="571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橢圓 11"/>
          <p:cNvSpPr/>
          <p:nvPr/>
        </p:nvSpPr>
        <p:spPr>
          <a:xfrm>
            <a:off x="2924175" y="979488"/>
            <a:ext cx="1584325" cy="1530350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廣電法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加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衛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廣法</a:t>
            </a:r>
          </a:p>
        </p:txBody>
      </p:sp>
      <p:sp>
        <p:nvSpPr>
          <p:cNvPr id="13" name="橢圓 12"/>
          <p:cNvSpPr/>
          <p:nvPr/>
        </p:nvSpPr>
        <p:spPr>
          <a:xfrm>
            <a:off x="3824288" y="2401888"/>
            <a:ext cx="1584325" cy="1554162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電信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法</a:t>
            </a:r>
          </a:p>
        </p:txBody>
      </p:sp>
      <p:sp>
        <p:nvSpPr>
          <p:cNvPr id="14" name="橢圓 13"/>
          <p:cNvSpPr/>
          <p:nvPr/>
        </p:nvSpPr>
        <p:spPr>
          <a:xfrm>
            <a:off x="4948238" y="1193800"/>
            <a:ext cx="1655762" cy="1509713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有線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</a:rPr>
              <a:t>平台法</a:t>
            </a:r>
          </a:p>
        </p:txBody>
      </p:sp>
      <p:sp>
        <p:nvSpPr>
          <p:cNvPr id="15" name="橢圓 14"/>
          <p:cNvSpPr/>
          <p:nvPr/>
        </p:nvSpPr>
        <p:spPr>
          <a:xfrm>
            <a:off x="3764604" y="4857750"/>
            <a:ext cx="1916349" cy="1444625"/>
          </a:xfrm>
          <a:prstGeom prst="ellipse">
            <a:avLst/>
          </a:prstGeom>
          <a:gradFill flip="none"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  <a:tileRect/>
          </a:gradFill>
          <a:ln>
            <a:noFill/>
          </a:ln>
          <a:effectLst>
            <a:outerShdw blurRad="50800" dist="38100" dir="27000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「匯流」法</a:t>
            </a:r>
            <a:endParaRPr lang="zh-TW" alt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弧形箭號 (左彎) 9"/>
          <p:cNvSpPr/>
          <p:nvPr/>
        </p:nvSpPr>
        <p:spPr bwMode="auto">
          <a:xfrm rot="967018" flipV="1">
            <a:off x="5916613" y="3184525"/>
            <a:ext cx="787400" cy="2039938"/>
          </a:xfrm>
          <a:prstGeom prst="curvedLeftArrow">
            <a:avLst/>
          </a:prstGeom>
          <a:solidFill>
            <a:srgbClr val="CC00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TW" altLang="en-US" sz="1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5129" name="直線單箭頭接點 19"/>
          <p:cNvCxnSpPr>
            <a:cxnSpLocks noChangeShapeType="1"/>
            <a:stCxn id="10" idx="2"/>
          </p:cNvCxnSpPr>
          <p:nvPr/>
        </p:nvCxnSpPr>
        <p:spPr bwMode="auto">
          <a:xfrm flipH="1" flipV="1">
            <a:off x="5500688" y="2871788"/>
            <a:ext cx="660400" cy="431800"/>
          </a:xfrm>
          <a:prstGeom prst="straightConnector1">
            <a:avLst/>
          </a:prstGeom>
          <a:noFill/>
          <a:ln w="9525" algn="ctr">
            <a:solidFill>
              <a:srgbClr val="FF0066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5130" name="直線單箭頭接點 21"/>
          <p:cNvCxnSpPr>
            <a:cxnSpLocks noChangeShapeType="1"/>
          </p:cNvCxnSpPr>
          <p:nvPr/>
        </p:nvCxnSpPr>
        <p:spPr bwMode="auto">
          <a:xfrm flipH="1">
            <a:off x="5672138" y="3429000"/>
            <a:ext cx="514350" cy="14288"/>
          </a:xfrm>
          <a:prstGeom prst="straightConnector1">
            <a:avLst/>
          </a:prstGeom>
          <a:noFill/>
          <a:ln w="9525" algn="ctr">
            <a:solidFill>
              <a:srgbClr val="FF0066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5131" name="直線單箭頭接點 23"/>
          <p:cNvCxnSpPr>
            <a:cxnSpLocks noChangeShapeType="1"/>
          </p:cNvCxnSpPr>
          <p:nvPr/>
        </p:nvCxnSpPr>
        <p:spPr bwMode="auto">
          <a:xfrm flipH="1" flipV="1">
            <a:off x="6186488" y="2928938"/>
            <a:ext cx="100012" cy="300037"/>
          </a:xfrm>
          <a:prstGeom prst="straightConnector1">
            <a:avLst/>
          </a:prstGeom>
          <a:noFill/>
          <a:ln w="9525" algn="ctr">
            <a:solidFill>
              <a:srgbClr val="FF0066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BA2080-18AA-46CA-A9D5-B1096EFD9FB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" name="矩形 16"/>
          <p:cNvSpPr/>
          <p:nvPr/>
        </p:nvSpPr>
        <p:spPr>
          <a:xfrm>
            <a:off x="2377742" y="233363"/>
            <a:ext cx="4467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36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「匯流」修</a:t>
            </a:r>
            <a:r>
              <a:rPr lang="zh-TW" altLang="en-US" sz="36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法策略 </a:t>
            </a:r>
            <a:r>
              <a:rPr lang="en-US" altLang="zh-TW" sz="3600" b="1" dirty="0" smtClean="0">
                <a:solidFill>
                  <a:srgbClr val="FF6600"/>
                </a:solidFill>
                <a:latin typeface="+mn-lt"/>
                <a:ea typeface="+mj-ea"/>
                <a:cs typeface="+mj-cs"/>
              </a:rPr>
              <a:t>II</a:t>
            </a:r>
            <a:endParaRPr lang="zh-TW" altLang="en-US" sz="3600" b="1" dirty="0">
              <a:solidFill>
                <a:srgbClr val="FF66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060316" y="6215976"/>
            <a:ext cx="659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註：法典名稱尚未定案，僅為架構草案。</a:t>
            </a:r>
            <a:endParaRPr lang="zh-TW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-圖案 23"/>
          <p:cNvSpPr/>
          <p:nvPr/>
        </p:nvSpPr>
        <p:spPr bwMode="auto">
          <a:xfrm>
            <a:off x="2023533" y="3081867"/>
            <a:ext cx="6104468" cy="3420534"/>
          </a:xfrm>
          <a:prstGeom prst="corner">
            <a:avLst>
              <a:gd name="adj1" fmla="val 49039"/>
              <a:gd name="adj2" fmla="val 67274"/>
            </a:avLst>
          </a:prstGeom>
          <a:gradFill flip="none" rotWithShape="1">
            <a:gsLst>
              <a:gs pos="21000">
                <a:schemeClr val="accent1">
                  <a:tint val="66000"/>
                  <a:satMod val="160000"/>
                  <a:alpha val="3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altLang="zh-TW" sz="2000" b="1" dirty="0" smtClean="0">
              <a:latin typeface="+mj-ea"/>
              <a:ea typeface="+mj-ea"/>
            </a:endParaRPr>
          </a:p>
          <a:p>
            <a:pPr eaLnBrk="0" hangingPunct="0">
              <a:defRPr/>
            </a:pPr>
            <a:endParaRPr kumimoji="0" lang="en-US" altLang="zh-TW" sz="2000" b="1" dirty="0">
              <a:latin typeface="+mj-ea"/>
              <a:ea typeface="+mj-ea"/>
            </a:endParaRPr>
          </a:p>
          <a:p>
            <a:pPr algn="ctr" eaLnBrk="0" hangingPunct="0">
              <a:defRPr/>
            </a:pPr>
            <a:endParaRPr kumimoji="0" lang="en-US" altLang="zh-TW" sz="2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 eaLnBrk="0" hangingPunct="0">
              <a:defRPr/>
            </a:pPr>
            <a:r>
              <a:rPr kumimoji="0" lang="zh-TW" altLang="en-US" sz="2000" b="1" dirty="0" smtClean="0">
                <a:solidFill>
                  <a:srgbClr val="FF0000"/>
                </a:solidFill>
                <a:latin typeface="+mj-ea"/>
                <a:ea typeface="+mj-ea"/>
              </a:rPr>
              <a:t>電信法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+mj-ea"/>
                <a:ea typeface="+mj-ea"/>
              </a:rPr>
              <a:t>基礎網路設施維護及監督管理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kumimoji="0" lang="zh-TW" altLang="en-US" sz="2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26F909-D46A-423B-A0DA-730FE1A49918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" name="Rectangle 6"/>
          <p:cNvSpPr txBox="1">
            <a:spLocks noGrp="1" noChangeArrowheads="1"/>
          </p:cNvSpPr>
          <p:nvPr/>
        </p:nvSpPr>
        <p:spPr bwMode="auto">
          <a:xfrm>
            <a:off x="7024688" y="62245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BD2208D-2939-4503-8164-FA3C34EBE375}" type="slidenum">
              <a:rPr lang="en-US" altLang="zh-TW" sz="1400">
                <a:latin typeface="+mn-lt"/>
              </a:rPr>
              <a:pPr algn="r">
                <a:defRPr/>
              </a:pPr>
              <a:t>3</a:t>
            </a:fld>
            <a:endParaRPr lang="en-US" altLang="zh-TW" sz="1400">
              <a:latin typeface="+mn-lt"/>
            </a:endParaRPr>
          </a:p>
        </p:txBody>
      </p:sp>
      <p:grpSp>
        <p:nvGrpSpPr>
          <p:cNvPr id="2" name="群組 17"/>
          <p:cNvGrpSpPr>
            <a:grpSpLocks/>
          </p:cNvGrpSpPr>
          <p:nvPr/>
        </p:nvGrpSpPr>
        <p:grpSpPr bwMode="auto">
          <a:xfrm>
            <a:off x="887413" y="1557338"/>
            <a:ext cx="7170737" cy="5300662"/>
            <a:chOff x="483129" y="1166752"/>
            <a:chExt cx="6772804" cy="5589648"/>
          </a:xfrm>
        </p:grpSpPr>
        <p:sp>
          <p:nvSpPr>
            <p:cNvPr id="5" name="矩形 4"/>
            <p:cNvSpPr/>
            <p:nvPr/>
          </p:nvSpPr>
          <p:spPr>
            <a:xfrm>
              <a:off x="483129" y="1175122"/>
              <a:ext cx="571272" cy="157695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2068" name="文字方塊 8"/>
            <p:cNvSpPr txBox="1">
              <a:spLocks noChangeArrowheads="1"/>
            </p:cNvSpPr>
            <p:nvPr/>
          </p:nvSpPr>
          <p:spPr bwMode="auto">
            <a:xfrm>
              <a:off x="554566" y="1166752"/>
              <a:ext cx="357188" cy="1558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內容應用層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483129" y="2850845"/>
              <a:ext cx="571272" cy="178453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>
                <a:solidFill>
                  <a:srgbClr val="0099CC"/>
                </a:solidFill>
              </a:endParaRPr>
            </a:p>
          </p:txBody>
        </p:sp>
        <p:sp>
          <p:nvSpPr>
            <p:cNvPr id="2070" name="文字方塊 11"/>
            <p:cNvSpPr txBox="1">
              <a:spLocks noChangeArrowheads="1"/>
            </p:cNvSpPr>
            <p:nvPr/>
          </p:nvSpPr>
          <p:spPr bwMode="auto">
            <a:xfrm>
              <a:off x="554566" y="2992967"/>
              <a:ext cx="28575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營運管理層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91126" y="4788278"/>
              <a:ext cx="571272" cy="166456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dirty="0"/>
            </a:p>
          </p:txBody>
        </p:sp>
        <p:sp>
          <p:nvSpPr>
            <p:cNvPr id="2072" name="文字方塊 12"/>
            <p:cNvSpPr txBox="1">
              <a:spLocks noChangeArrowheads="1"/>
            </p:cNvSpPr>
            <p:nvPr/>
          </p:nvSpPr>
          <p:spPr bwMode="auto">
            <a:xfrm>
              <a:off x="578555" y="4841438"/>
              <a:ext cx="28575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基礎</a:t>
              </a:r>
              <a:endParaRPr lang="en-US" altLang="zh-TW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網路</a:t>
              </a:r>
              <a:endParaRPr lang="en-US" altLang="zh-TW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層</a:t>
              </a:r>
            </a:p>
          </p:txBody>
        </p:sp>
        <p:cxnSp>
          <p:nvCxnSpPr>
            <p:cNvPr id="2073" name="直線接點 13"/>
            <p:cNvCxnSpPr>
              <a:cxnSpLocks noChangeShapeType="1"/>
            </p:cNvCxnSpPr>
            <p:nvPr/>
          </p:nvCxnSpPr>
          <p:spPr bwMode="auto">
            <a:xfrm>
              <a:off x="1464733" y="1236134"/>
              <a:ext cx="0" cy="552026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74" name="直線接點 15"/>
            <p:cNvCxnSpPr>
              <a:cxnSpLocks noChangeShapeType="1"/>
            </p:cNvCxnSpPr>
            <p:nvPr/>
          </p:nvCxnSpPr>
          <p:spPr bwMode="auto">
            <a:xfrm>
              <a:off x="1464733" y="2777067"/>
              <a:ext cx="5791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75" name="直線接點 16"/>
            <p:cNvCxnSpPr>
              <a:cxnSpLocks noChangeShapeType="1"/>
            </p:cNvCxnSpPr>
            <p:nvPr/>
          </p:nvCxnSpPr>
          <p:spPr bwMode="auto">
            <a:xfrm>
              <a:off x="1464733" y="4715934"/>
              <a:ext cx="5791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056" name="AutoShape 105"/>
          <p:cNvSpPr>
            <a:spLocks noChangeArrowheads="1"/>
          </p:cNvSpPr>
          <p:nvPr/>
        </p:nvSpPr>
        <p:spPr bwMode="auto">
          <a:xfrm>
            <a:off x="2014538" y="889000"/>
            <a:ext cx="2354262" cy="75406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電信服務</a:t>
            </a:r>
          </a:p>
        </p:txBody>
      </p:sp>
      <p:sp>
        <p:nvSpPr>
          <p:cNvPr id="2057" name="AutoShape 105"/>
          <p:cNvSpPr>
            <a:spLocks noChangeArrowheads="1"/>
          </p:cNvSpPr>
          <p:nvPr/>
        </p:nvSpPr>
        <p:spPr bwMode="auto">
          <a:xfrm>
            <a:off x="4360863" y="896938"/>
            <a:ext cx="3767137" cy="347662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廣電服務</a:t>
            </a:r>
          </a:p>
        </p:txBody>
      </p:sp>
      <p:sp>
        <p:nvSpPr>
          <p:cNvPr id="2058" name="AutoShape 105"/>
          <p:cNvSpPr>
            <a:spLocks noChangeArrowheads="1"/>
          </p:cNvSpPr>
          <p:nvPr/>
        </p:nvSpPr>
        <p:spPr bwMode="auto">
          <a:xfrm>
            <a:off x="5722938" y="1262063"/>
            <a:ext cx="1371600" cy="3968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無線電視</a:t>
            </a:r>
          </a:p>
        </p:txBody>
      </p:sp>
      <p:sp>
        <p:nvSpPr>
          <p:cNvPr id="2059" name="AutoShape 105"/>
          <p:cNvSpPr>
            <a:spLocks noChangeArrowheads="1"/>
          </p:cNvSpPr>
          <p:nvPr/>
        </p:nvSpPr>
        <p:spPr bwMode="auto">
          <a:xfrm>
            <a:off x="7094538" y="1262063"/>
            <a:ext cx="1025525" cy="3968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直播衛星</a:t>
            </a:r>
          </a:p>
        </p:txBody>
      </p:sp>
      <p:sp>
        <p:nvSpPr>
          <p:cNvPr id="2060" name="AutoShape 105"/>
          <p:cNvSpPr>
            <a:spLocks noChangeArrowheads="1"/>
          </p:cNvSpPr>
          <p:nvPr/>
        </p:nvSpPr>
        <p:spPr bwMode="auto">
          <a:xfrm>
            <a:off x="4351338" y="1262063"/>
            <a:ext cx="1371600" cy="388937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sz="1400" b="1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有線電視</a:t>
            </a:r>
          </a:p>
          <a:p>
            <a:pPr algn="ctr"/>
            <a:endParaRPr lang="zh-TW" altLang="en-US" sz="1400" b="1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L-圖案 24"/>
          <p:cNvSpPr/>
          <p:nvPr/>
        </p:nvSpPr>
        <p:spPr bwMode="auto">
          <a:xfrm>
            <a:off x="4326467" y="3073400"/>
            <a:ext cx="1421870" cy="1862138"/>
          </a:xfrm>
          <a:prstGeom prst="corner">
            <a:avLst>
              <a:gd name="adj1" fmla="val 49611"/>
              <a:gd name="adj2" fmla="val 130095"/>
            </a:avLst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altLang="zh-TW" sz="1600" dirty="0">
              <a:latin typeface="+mn-ea"/>
              <a:ea typeface="+mn-ea"/>
            </a:endParaRPr>
          </a:p>
          <a:p>
            <a:pPr eaLnBrk="0" hangingPunct="0">
              <a:defRPr/>
            </a:pPr>
            <a:endParaRPr kumimoji="0" lang="en-US" altLang="zh-TW" sz="1600" dirty="0">
              <a:latin typeface="+mn-ea"/>
              <a:ea typeface="+mn-ea"/>
            </a:endParaRPr>
          </a:p>
          <a:p>
            <a:pPr eaLnBrk="0" hangingPunct="0">
              <a:defRPr/>
            </a:pPr>
            <a:endParaRPr kumimoji="0" lang="en-US" altLang="zh-TW" sz="1600" dirty="0">
              <a:latin typeface="+mn-ea"/>
              <a:ea typeface="+mn-ea"/>
            </a:endParaRPr>
          </a:p>
          <a:p>
            <a:pPr algn="ctr" eaLnBrk="0" hangingPunct="0">
              <a:defRPr/>
            </a:pPr>
            <a:r>
              <a:rPr kumimoji="0" lang="zh-TW" altLang="en-US" sz="2000" b="1" dirty="0">
                <a:latin typeface="+mn-ea"/>
                <a:ea typeface="+mn-ea"/>
              </a:rPr>
              <a:t>有廣法修</a:t>
            </a:r>
            <a:endParaRPr kumimoji="0" lang="en-US" altLang="zh-TW" sz="2000" b="1" dirty="0">
              <a:latin typeface="+mn-ea"/>
              <a:ea typeface="+mn-ea"/>
            </a:endParaRPr>
          </a:p>
          <a:p>
            <a:pPr algn="ctr" eaLnBrk="0" hangingPunct="0">
              <a:defRPr/>
            </a:pPr>
            <a:r>
              <a:rPr kumimoji="0" lang="zh-TW" altLang="en-US" sz="2000" b="1" dirty="0">
                <a:latin typeface="+mn-ea"/>
                <a:ea typeface="+mn-ea"/>
              </a:rPr>
              <a:t>正草案</a:t>
            </a:r>
          </a:p>
        </p:txBody>
      </p:sp>
      <p:sp>
        <p:nvSpPr>
          <p:cNvPr id="27" name="L-圖案 26"/>
          <p:cNvSpPr/>
          <p:nvPr/>
        </p:nvSpPr>
        <p:spPr bwMode="auto">
          <a:xfrm rot="10800000">
            <a:off x="2070910" y="1607934"/>
            <a:ext cx="6113463" cy="3309937"/>
          </a:xfrm>
          <a:prstGeom prst="corner">
            <a:avLst>
              <a:gd name="adj1" fmla="val 45830"/>
              <a:gd name="adj2" fmla="val 73993"/>
            </a:avLst>
          </a:prstGeom>
          <a:solidFill>
            <a:srgbClr val="7575DD">
              <a:alpha val="51765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kumimoji="0" lang="zh-TW" altLang="en-US" dirty="0">
              <a:latin typeface="+mn-ea"/>
            </a:endParaRPr>
          </a:p>
        </p:txBody>
      </p:sp>
      <p:sp>
        <p:nvSpPr>
          <p:cNvPr id="29" name="向下箭號 28"/>
          <p:cNvSpPr/>
          <p:nvPr/>
        </p:nvSpPr>
        <p:spPr bwMode="auto">
          <a:xfrm>
            <a:off x="2057400" y="4848225"/>
            <a:ext cx="6053667" cy="847725"/>
          </a:xfrm>
          <a:prstGeom prst="downArrow">
            <a:avLst>
              <a:gd name="adj1" fmla="val 59321"/>
              <a:gd name="adj2" fmla="val 50000"/>
            </a:avLst>
          </a:prstGeom>
          <a:solidFill>
            <a:srgbClr val="66FF99"/>
          </a:solidFill>
          <a:ln w="158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kumimoji="0" lang="zh-TW" altLang="en-US" sz="1600" b="1" dirty="0" smtClean="0">
                <a:latin typeface="+mn-ea"/>
                <a:ea typeface="+mn-ea"/>
              </a:rPr>
              <a:t>基礎</a:t>
            </a:r>
            <a:r>
              <a:rPr kumimoji="0" lang="zh-TW" altLang="en-US" sz="1600" b="1" dirty="0">
                <a:latin typeface="+mn-ea"/>
                <a:ea typeface="+mn-ea"/>
              </a:rPr>
              <a:t>網路設施</a:t>
            </a:r>
            <a:r>
              <a:rPr kumimoji="0" lang="en-US" altLang="zh-TW" sz="1600" b="1" dirty="0">
                <a:latin typeface="+mn-ea"/>
                <a:ea typeface="+mn-ea"/>
              </a:rPr>
              <a:t>(</a:t>
            </a:r>
            <a:r>
              <a:rPr kumimoji="0" lang="zh-TW" altLang="en-US" sz="1600" b="1" dirty="0">
                <a:latin typeface="+mn-ea"/>
                <a:ea typeface="+mn-ea"/>
              </a:rPr>
              <a:t>如有線纜線</a:t>
            </a:r>
            <a:r>
              <a:rPr kumimoji="0" lang="zh-TW" altLang="en-US" sz="1600" b="1" dirty="0" smtClean="0">
                <a:latin typeface="+mn-ea"/>
                <a:ea typeface="+mn-ea"/>
              </a:rPr>
              <a:t>、</a:t>
            </a:r>
            <a:endParaRPr kumimoji="0" lang="en-US" altLang="zh-TW" sz="1600" b="1" dirty="0" smtClean="0">
              <a:latin typeface="+mn-ea"/>
              <a:ea typeface="+mn-ea"/>
            </a:endParaRPr>
          </a:p>
          <a:p>
            <a:pPr algn="ctr" eaLnBrk="0" hangingPunct="0">
              <a:defRPr/>
            </a:pPr>
            <a:r>
              <a:rPr kumimoji="0" lang="zh-TW" altLang="en-US" sz="1600" b="1" dirty="0" smtClean="0">
                <a:latin typeface="+mn-ea"/>
                <a:ea typeface="+mn-ea"/>
              </a:rPr>
              <a:t>基地台</a:t>
            </a:r>
            <a:r>
              <a:rPr kumimoji="0" lang="zh-TW" altLang="en-US" sz="1600" b="1" dirty="0">
                <a:latin typeface="+mn-ea"/>
                <a:ea typeface="+mn-ea"/>
              </a:rPr>
              <a:t>設施</a:t>
            </a:r>
            <a:r>
              <a:rPr kumimoji="0" lang="en-US" altLang="zh-TW" sz="1600" b="1" dirty="0" smtClean="0">
                <a:latin typeface="+mn-ea"/>
                <a:ea typeface="+mn-ea"/>
              </a:rPr>
              <a:t>)</a:t>
            </a:r>
            <a:r>
              <a:rPr kumimoji="0" lang="zh-TW" altLang="en-US" sz="1600" b="1" dirty="0" smtClean="0">
                <a:latin typeface="+mn-ea"/>
                <a:ea typeface="+mn-ea"/>
              </a:rPr>
              <a:t>得以租用或</a:t>
            </a:r>
            <a:r>
              <a:rPr kumimoji="0" lang="zh-TW" altLang="en-US" sz="1600" b="1" dirty="0">
                <a:latin typeface="+mn-ea"/>
                <a:ea typeface="+mn-ea"/>
              </a:rPr>
              <a:t>自</a:t>
            </a:r>
            <a:r>
              <a:rPr kumimoji="0" lang="zh-TW" altLang="en-US" sz="1600" b="1" dirty="0" smtClean="0">
                <a:latin typeface="+mn-ea"/>
                <a:ea typeface="+mn-ea"/>
              </a:rPr>
              <a:t>建</a:t>
            </a:r>
            <a:endParaRPr kumimoji="0" lang="zh-TW" altLang="en-US" sz="1600" b="1" dirty="0">
              <a:latin typeface="+mn-ea"/>
              <a:ea typeface="+mn-ea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547938" y="1778000"/>
            <a:ext cx="49276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內容管理落實產業自律促進社會他律</a:t>
            </a:r>
            <a:endParaRPr kumimoji="0" lang="en-US" altLang="zh-TW" sz="2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r">
              <a:defRPr/>
            </a:pPr>
            <a:endParaRPr lang="en-US" altLang="zh-TW" sz="16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1500" dirty="0" smtClean="0">
                <a:solidFill>
                  <a:srgbClr val="FF0000"/>
                </a:solidFill>
                <a:latin typeface="+mj-ea"/>
                <a:ea typeface="+mj-ea"/>
              </a:rPr>
              <a:t>                                   </a:t>
            </a:r>
            <a:r>
              <a:rPr lang="zh-TW" altLang="en-US" sz="1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無線電視</a:t>
            </a:r>
            <a:endParaRPr lang="en-US" altLang="zh-TW" sz="1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1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                                 自</a:t>
            </a:r>
            <a:r>
              <a:rPr lang="zh-TW" altLang="en-US" sz="15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營</a:t>
            </a:r>
            <a:r>
              <a:rPr lang="en-US" altLang="zh-TW" sz="15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en-US" sz="15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個頻道</a:t>
            </a:r>
          </a:p>
        </p:txBody>
      </p:sp>
      <p:sp>
        <p:nvSpPr>
          <p:cNvPr id="31" name="標題 1"/>
          <p:cNvSpPr txBox="1">
            <a:spLocks/>
          </p:cNvSpPr>
          <p:nvPr/>
        </p:nvSpPr>
        <p:spPr>
          <a:xfrm>
            <a:off x="457200" y="250825"/>
            <a:ext cx="8424863" cy="98107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zh-TW" altLang="en-US" sz="32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電信法、有廣法、廣電法</a:t>
            </a:r>
            <a:r>
              <a:rPr lang="en-US" altLang="zh-TW" sz="32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+</a:t>
            </a:r>
            <a:r>
              <a:rPr lang="zh-TW" altLang="en-US" sz="32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衛廣法修法架構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2209800" y="3827462"/>
            <a:ext cx="1752600" cy="707886"/>
          </a:xfrm>
          <a:prstGeom prst="rect">
            <a:avLst/>
          </a:prstGeom>
          <a:solidFill>
            <a:srgbClr val="66FF99">
              <a:alpha val="784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zh-TW" altLang="en-US" sz="2000" b="1" dirty="0">
                <a:latin typeface="+mn-ea"/>
                <a:ea typeface="+mn-ea"/>
              </a:rPr>
              <a:t>電信法</a:t>
            </a:r>
            <a:r>
              <a:rPr kumimoji="0" lang="zh-TW" altLang="en-US" sz="2000" b="1" dirty="0" smtClean="0">
                <a:latin typeface="+mn-ea"/>
                <a:ea typeface="+mn-ea"/>
              </a:rPr>
              <a:t>修</a:t>
            </a:r>
            <a:endParaRPr kumimoji="0" lang="en-US" altLang="zh-TW" sz="2000" b="1" dirty="0" smtClean="0">
              <a:latin typeface="+mn-ea"/>
              <a:ea typeface="+mn-ea"/>
            </a:endParaRPr>
          </a:p>
          <a:p>
            <a:pPr algn="ctr">
              <a:defRPr/>
            </a:pPr>
            <a:r>
              <a:rPr kumimoji="0" lang="zh-TW" altLang="en-US" sz="2000" b="1" dirty="0" smtClean="0">
                <a:latin typeface="+mn-ea"/>
                <a:ea typeface="+mn-ea"/>
              </a:rPr>
              <a:t>正</a:t>
            </a:r>
            <a:r>
              <a:rPr kumimoji="0" lang="zh-TW" altLang="en-US" sz="2000" b="1" dirty="0">
                <a:latin typeface="+mn-ea"/>
                <a:ea typeface="+mn-ea"/>
              </a:rPr>
              <a:t>草案</a:t>
            </a:r>
          </a:p>
        </p:txBody>
      </p:sp>
      <p:sp>
        <p:nvSpPr>
          <p:cNvPr id="32" name="圓角矩形 31"/>
          <p:cNvSpPr/>
          <p:nvPr/>
        </p:nvSpPr>
        <p:spPr bwMode="auto">
          <a:xfrm>
            <a:off x="2057400" y="3124200"/>
            <a:ext cx="6079067" cy="1811867"/>
          </a:xfrm>
          <a:prstGeom prst="roundRect">
            <a:avLst/>
          </a:prstGeom>
          <a:noFill/>
          <a:ln w="50800" cap="flat" cmpd="sng" algn="ctr">
            <a:solidFill>
              <a:srgbClr val="FF0000">
                <a:alpha val="24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zh-TW" altLang="en-US" dirty="0">
              <a:latin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68866" y="3235867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2000" b="1" dirty="0" smtClean="0">
                <a:solidFill>
                  <a:srgbClr val="FF0000"/>
                </a:solidFill>
                <a:latin typeface="+mj-ea"/>
                <a:ea typeface="+mj-ea"/>
              </a:rPr>
              <a:t>朝向</a:t>
            </a:r>
            <a:r>
              <a:rPr kumimoji="0"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平臺化發展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2071994" y="2247089"/>
            <a:ext cx="6099242" cy="830997"/>
          </a:xfrm>
          <a:prstGeom prst="rect">
            <a:avLst/>
          </a:prstGeom>
          <a:noFill/>
          <a:ln w="38100">
            <a:solidFill>
              <a:srgbClr val="7030A0"/>
            </a:solidFill>
            <a:prstDash val="dash"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頻道</a:t>
            </a:r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900975" y="2483110"/>
            <a:ext cx="1125537" cy="1630362"/>
          </a:xfrm>
          <a:prstGeom prst="rect">
            <a:avLst/>
          </a:prstGeom>
          <a:solidFill>
            <a:srgbClr val="FF99CC">
              <a:alpha val="36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latin typeface="+mj-ea"/>
                <a:ea typeface="+mj-ea"/>
              </a:rPr>
              <a:t>無廣法</a:t>
            </a:r>
            <a:endParaRPr lang="en-US" altLang="zh-TW" sz="2000" b="1" dirty="0">
              <a:latin typeface="+mj-ea"/>
              <a:ea typeface="+mj-ea"/>
            </a:endParaRPr>
          </a:p>
          <a:p>
            <a:pPr algn="ctr">
              <a:defRPr/>
            </a:pPr>
            <a:r>
              <a:rPr lang="en-US" altLang="zh-TW" sz="2000" b="1" dirty="0">
                <a:latin typeface="+mj-ea"/>
                <a:ea typeface="+mj-ea"/>
              </a:rPr>
              <a:t>+</a:t>
            </a:r>
          </a:p>
          <a:p>
            <a:pPr algn="ctr">
              <a:defRPr/>
            </a:pPr>
            <a:r>
              <a:rPr lang="zh-TW" altLang="en-US" sz="2000" b="1" dirty="0">
                <a:latin typeface="+mj-ea"/>
                <a:ea typeface="+mj-ea"/>
              </a:rPr>
              <a:t>衛廣法合併修正草案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122363"/>
            <a:ext cx="8424862" cy="2778125"/>
          </a:xfrm>
        </p:spPr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/>
            </a:r>
            <a:br>
              <a:rPr lang="zh-TW" altLang="en-US" dirty="0" smtClean="0">
                <a:ea typeface="新細明體" pitchFamily="18" charset="-120"/>
              </a:rPr>
            </a:br>
            <a:r>
              <a:rPr lang="zh-TW" altLang="en-US" sz="4800" dirty="0" smtClean="0"/>
              <a:t>電信法修法草案構想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7313" y="4714875"/>
            <a:ext cx="6400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  <a:defRPr/>
            </a:pPr>
            <a:endParaRPr lang="zh-TW" altLang="en-US" sz="24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513142-EFA4-4748-893A-40564FDC061E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479425" y="165100"/>
            <a:ext cx="8229600" cy="796925"/>
          </a:xfrm>
        </p:spPr>
        <p:txBody>
          <a:bodyPr/>
          <a:lstStyle/>
          <a:p>
            <a:r>
              <a:rPr lang="zh-TW" altLang="en-US" dirty="0" smtClean="0"/>
              <a:t>電信法草案三層對照圖</a:t>
            </a:r>
          </a:p>
        </p:txBody>
      </p:sp>
      <p:grpSp>
        <p:nvGrpSpPr>
          <p:cNvPr id="2" name="群組 35"/>
          <p:cNvGrpSpPr>
            <a:grpSpLocks/>
          </p:cNvGrpSpPr>
          <p:nvPr/>
        </p:nvGrpSpPr>
        <p:grpSpPr bwMode="auto">
          <a:xfrm>
            <a:off x="347663" y="2438400"/>
            <a:ext cx="571500" cy="2347913"/>
            <a:chOff x="488950" y="1294241"/>
            <a:chExt cx="571500" cy="1563212"/>
          </a:xfrm>
        </p:grpSpPr>
        <p:sp>
          <p:nvSpPr>
            <p:cNvPr id="10" name="矩形 9"/>
            <p:cNvSpPr/>
            <p:nvPr/>
          </p:nvSpPr>
          <p:spPr>
            <a:xfrm>
              <a:off x="488950" y="1294241"/>
              <a:ext cx="571500" cy="156321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600" dirty="0">
                <a:solidFill>
                  <a:srgbClr val="0099CC"/>
                </a:solidFill>
              </a:endParaRPr>
            </a:p>
          </p:txBody>
        </p:sp>
        <p:sp>
          <p:nvSpPr>
            <p:cNvPr id="7212" name="文字方塊 11"/>
            <p:cNvSpPr txBox="1">
              <a:spLocks noChangeArrowheads="1"/>
            </p:cNvSpPr>
            <p:nvPr/>
          </p:nvSpPr>
          <p:spPr bwMode="auto">
            <a:xfrm>
              <a:off x="582613" y="1680194"/>
              <a:ext cx="366650" cy="8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營運管理層</a:t>
              </a:r>
            </a:p>
          </p:txBody>
        </p:sp>
      </p:grpSp>
      <p:grpSp>
        <p:nvGrpSpPr>
          <p:cNvPr id="3" name="群組 37"/>
          <p:cNvGrpSpPr>
            <a:grpSpLocks/>
          </p:cNvGrpSpPr>
          <p:nvPr/>
        </p:nvGrpSpPr>
        <p:grpSpPr bwMode="auto">
          <a:xfrm>
            <a:off x="347663" y="5178425"/>
            <a:ext cx="571500" cy="1638300"/>
            <a:chOff x="477838" y="4610100"/>
            <a:chExt cx="571500" cy="1752452"/>
          </a:xfrm>
        </p:grpSpPr>
        <p:sp>
          <p:nvSpPr>
            <p:cNvPr id="11" name="矩形 10"/>
            <p:cNvSpPr/>
            <p:nvPr/>
          </p:nvSpPr>
          <p:spPr>
            <a:xfrm>
              <a:off x="477838" y="4610100"/>
              <a:ext cx="571500" cy="17524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7210" name="文字方塊 12"/>
            <p:cNvSpPr txBox="1">
              <a:spLocks noChangeArrowheads="1"/>
            </p:cNvSpPr>
            <p:nvPr/>
          </p:nvSpPr>
          <p:spPr bwMode="auto">
            <a:xfrm>
              <a:off x="560387" y="4852851"/>
              <a:ext cx="365183" cy="141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基礎</a:t>
              </a:r>
              <a:endParaRPr lang="en-US" altLang="zh-TW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600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網路</a:t>
              </a:r>
              <a:endParaRPr lang="en-US" altLang="zh-TW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600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層</a:t>
              </a:r>
            </a:p>
          </p:txBody>
        </p:sp>
      </p:grpSp>
      <p:sp>
        <p:nvSpPr>
          <p:cNvPr id="20" name="圓角矩形 19"/>
          <p:cNvSpPr/>
          <p:nvPr/>
        </p:nvSpPr>
        <p:spPr>
          <a:xfrm>
            <a:off x="1128712" y="1653703"/>
            <a:ext cx="7567815" cy="5087565"/>
          </a:xfrm>
          <a:prstGeom prst="roundRect">
            <a:avLst/>
          </a:prstGeom>
          <a:noFill/>
          <a:ln w="698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4" name="群組 45"/>
          <p:cNvGrpSpPr>
            <a:grpSpLocks/>
          </p:cNvGrpSpPr>
          <p:nvPr/>
        </p:nvGrpSpPr>
        <p:grpSpPr bwMode="auto">
          <a:xfrm>
            <a:off x="4989512" y="1789888"/>
            <a:ext cx="3288723" cy="1245142"/>
            <a:chOff x="5084764" y="1285871"/>
            <a:chExt cx="3166491" cy="1108793"/>
          </a:xfrm>
        </p:grpSpPr>
        <p:sp>
          <p:nvSpPr>
            <p:cNvPr id="27" name="矩形 26"/>
            <p:cNvSpPr/>
            <p:nvPr/>
          </p:nvSpPr>
          <p:spPr>
            <a:xfrm>
              <a:off x="5084764" y="1285871"/>
              <a:ext cx="3166491" cy="1108793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207" name="矩形 34"/>
            <p:cNvSpPr>
              <a:spLocks noChangeArrowheads="1"/>
            </p:cNvSpPr>
            <p:nvPr/>
          </p:nvSpPr>
          <p:spPr bwMode="auto">
            <a:xfrm>
              <a:off x="5375413" y="1692662"/>
              <a:ext cx="2400333" cy="32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鼓勵競爭之不對稱管制</a:t>
              </a:r>
            </a:p>
          </p:txBody>
        </p:sp>
      </p:grpSp>
      <p:grpSp>
        <p:nvGrpSpPr>
          <p:cNvPr id="5" name="群組 44"/>
          <p:cNvGrpSpPr>
            <a:grpSpLocks/>
          </p:cNvGrpSpPr>
          <p:nvPr/>
        </p:nvGrpSpPr>
        <p:grpSpPr bwMode="auto">
          <a:xfrm>
            <a:off x="1579446" y="2292634"/>
            <a:ext cx="3138076" cy="1306157"/>
            <a:chOff x="5082093" y="2569716"/>
            <a:chExt cx="3036387" cy="1317131"/>
          </a:xfrm>
        </p:grpSpPr>
        <p:sp>
          <p:nvSpPr>
            <p:cNvPr id="39" name="矩形 38"/>
            <p:cNvSpPr/>
            <p:nvPr/>
          </p:nvSpPr>
          <p:spPr>
            <a:xfrm>
              <a:off x="5084766" y="2569716"/>
              <a:ext cx="3033714" cy="1317131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204" name="矩形 41"/>
            <p:cNvSpPr>
              <a:spLocks noChangeArrowheads="1"/>
            </p:cNvSpPr>
            <p:nvPr/>
          </p:nvSpPr>
          <p:spPr bwMode="auto">
            <a:xfrm>
              <a:off x="5082093" y="2691099"/>
              <a:ext cx="3005137" cy="9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TW" sz="16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確保服務品質</a:t>
              </a:r>
              <a:endParaRPr lang="en-US" altLang="zh-TW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消費者保護</a:t>
              </a:r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措施</a:t>
              </a:r>
            </a:p>
          </p:txBody>
        </p:sp>
      </p:grpSp>
      <p:grpSp>
        <p:nvGrpSpPr>
          <p:cNvPr id="6" name="群組 39"/>
          <p:cNvGrpSpPr>
            <a:grpSpLocks/>
          </p:cNvGrpSpPr>
          <p:nvPr/>
        </p:nvGrpSpPr>
        <p:grpSpPr bwMode="auto">
          <a:xfrm>
            <a:off x="1584325" y="3949430"/>
            <a:ext cx="3141663" cy="1147503"/>
            <a:chOff x="1809750" y="1271588"/>
            <a:chExt cx="3141663" cy="1236591"/>
          </a:xfrm>
        </p:grpSpPr>
        <p:sp>
          <p:nvSpPr>
            <p:cNvPr id="33" name="矩形 32"/>
            <p:cNvSpPr/>
            <p:nvPr/>
          </p:nvSpPr>
          <p:spPr>
            <a:xfrm>
              <a:off x="1809750" y="1271588"/>
              <a:ext cx="3141663" cy="1236591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202" name="矩形 35"/>
            <p:cNvSpPr>
              <a:spLocks noChangeArrowheads="1"/>
            </p:cNvSpPr>
            <p:nvPr/>
          </p:nvSpPr>
          <p:spPr bwMode="auto">
            <a:xfrm>
              <a:off x="1862137" y="1516230"/>
              <a:ext cx="3075647" cy="6965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檢討參進門檻</a:t>
              </a:r>
              <a:endParaRPr lang="en-US" altLang="zh-TW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解除</a:t>
              </a:r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不必要</a:t>
              </a:r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管制</a:t>
              </a:r>
              <a:endParaRPr lang="en-US" altLang="zh-TW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群組 39"/>
          <p:cNvGrpSpPr>
            <a:grpSpLocks/>
          </p:cNvGrpSpPr>
          <p:nvPr/>
        </p:nvGrpSpPr>
        <p:grpSpPr bwMode="auto">
          <a:xfrm>
            <a:off x="4914372" y="4174065"/>
            <a:ext cx="3363866" cy="841374"/>
            <a:chOff x="1752538" y="3553847"/>
            <a:chExt cx="3338837" cy="925300"/>
          </a:xfrm>
        </p:grpSpPr>
        <p:sp>
          <p:nvSpPr>
            <p:cNvPr id="26" name="矩形 25"/>
            <p:cNvSpPr/>
            <p:nvPr/>
          </p:nvSpPr>
          <p:spPr>
            <a:xfrm>
              <a:off x="1790355" y="3553847"/>
              <a:ext cx="3301020" cy="899113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198" name="文字方塊 27"/>
            <p:cNvSpPr txBox="1">
              <a:spLocks noChangeArrowheads="1"/>
            </p:cNvSpPr>
            <p:nvPr/>
          </p:nvSpPr>
          <p:spPr bwMode="auto">
            <a:xfrm>
              <a:off x="2094366" y="3782453"/>
              <a:ext cx="2474441" cy="406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促進頻率資源有效利用</a:t>
              </a:r>
            </a:p>
          </p:txBody>
        </p:sp>
        <p:sp>
          <p:nvSpPr>
            <p:cNvPr id="7200" name="矩形 37"/>
            <p:cNvSpPr>
              <a:spLocks noChangeArrowheads="1"/>
            </p:cNvSpPr>
            <p:nvPr/>
          </p:nvSpPr>
          <p:spPr bwMode="auto">
            <a:xfrm>
              <a:off x="1752538" y="4171388"/>
              <a:ext cx="184731" cy="307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en-US" sz="1400" b="1" u="sng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群組 42"/>
          <p:cNvGrpSpPr>
            <a:grpSpLocks/>
          </p:cNvGrpSpPr>
          <p:nvPr/>
        </p:nvGrpSpPr>
        <p:grpSpPr bwMode="auto">
          <a:xfrm>
            <a:off x="1566862" y="5426605"/>
            <a:ext cx="3292723" cy="1144587"/>
            <a:chOff x="1688942" y="5054076"/>
            <a:chExt cx="3292351" cy="1144627"/>
          </a:xfrm>
        </p:grpSpPr>
        <p:sp>
          <p:nvSpPr>
            <p:cNvPr id="37" name="矩形 36"/>
            <p:cNvSpPr/>
            <p:nvPr/>
          </p:nvSpPr>
          <p:spPr>
            <a:xfrm>
              <a:off x="1688942" y="5054076"/>
              <a:ext cx="3182578" cy="1144627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195" name="矩形 39"/>
            <p:cNvSpPr>
              <a:spLocks noChangeArrowheads="1"/>
            </p:cNvSpPr>
            <p:nvPr/>
          </p:nvSpPr>
          <p:spPr bwMode="auto">
            <a:xfrm>
              <a:off x="1693951" y="5324918"/>
              <a:ext cx="3287342" cy="646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基礎設施共建共用</a:t>
              </a:r>
              <a:endParaRPr lang="en-US" altLang="zh-TW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器材</a:t>
              </a:r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有效管理</a:t>
              </a:r>
            </a:p>
          </p:txBody>
        </p:sp>
      </p:grpSp>
      <p:grpSp>
        <p:nvGrpSpPr>
          <p:cNvPr id="9" name="群組 43"/>
          <p:cNvGrpSpPr>
            <a:grpSpLocks/>
          </p:cNvGrpSpPr>
          <p:nvPr/>
        </p:nvGrpSpPr>
        <p:grpSpPr bwMode="auto">
          <a:xfrm>
            <a:off x="4966760" y="3122585"/>
            <a:ext cx="3311480" cy="992217"/>
            <a:chOff x="4999319" y="4188374"/>
            <a:chExt cx="3195921" cy="837651"/>
          </a:xfrm>
        </p:grpSpPr>
        <p:sp>
          <p:nvSpPr>
            <p:cNvPr id="7191" name="文字方塊 43"/>
            <p:cNvSpPr txBox="1">
              <a:spLocks noChangeArrowheads="1"/>
            </p:cNvSpPr>
            <p:nvPr/>
          </p:nvSpPr>
          <p:spPr bwMode="auto">
            <a:xfrm>
              <a:off x="5211119" y="4474981"/>
              <a:ext cx="2628771" cy="311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維護隱私與個資合理運用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999319" y="4188374"/>
              <a:ext cx="3195921" cy="837651"/>
            </a:xfrm>
            <a:prstGeom prst="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群組 35"/>
          <p:cNvGrpSpPr>
            <a:grpSpLocks/>
          </p:cNvGrpSpPr>
          <p:nvPr/>
        </p:nvGrpSpPr>
        <p:grpSpPr bwMode="auto">
          <a:xfrm>
            <a:off x="357188" y="887413"/>
            <a:ext cx="571500" cy="1373642"/>
            <a:chOff x="488950" y="1334963"/>
            <a:chExt cx="571500" cy="1839699"/>
          </a:xfrm>
        </p:grpSpPr>
        <p:sp>
          <p:nvSpPr>
            <p:cNvPr id="51" name="矩形 50"/>
            <p:cNvSpPr/>
            <p:nvPr/>
          </p:nvSpPr>
          <p:spPr>
            <a:xfrm>
              <a:off x="488950" y="1334963"/>
              <a:ext cx="571500" cy="1785937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1600" dirty="0">
                <a:solidFill>
                  <a:srgbClr val="0099CC"/>
                </a:solidFill>
              </a:endParaRPr>
            </a:p>
          </p:txBody>
        </p:sp>
        <p:sp>
          <p:nvSpPr>
            <p:cNvPr id="7190" name="文字方塊 11"/>
            <p:cNvSpPr txBox="1">
              <a:spLocks noChangeArrowheads="1"/>
            </p:cNvSpPr>
            <p:nvPr/>
          </p:nvSpPr>
          <p:spPr bwMode="auto">
            <a:xfrm>
              <a:off x="582613" y="1402200"/>
              <a:ext cx="285750" cy="1772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solidFill>
                    <a:srgbClr val="3366CC"/>
                  </a:solidFill>
                  <a:latin typeface="標楷體" pitchFamily="65" charset="-120"/>
                  <a:ea typeface="標楷體" pitchFamily="65" charset="-120"/>
                </a:rPr>
                <a:t>內容應用層</a:t>
              </a:r>
            </a:p>
          </p:txBody>
        </p:sp>
      </p:grpSp>
      <p:grpSp>
        <p:nvGrpSpPr>
          <p:cNvPr id="14" name="群組 40"/>
          <p:cNvGrpSpPr>
            <a:grpSpLocks/>
          </p:cNvGrpSpPr>
          <p:nvPr/>
        </p:nvGrpSpPr>
        <p:grpSpPr bwMode="auto">
          <a:xfrm>
            <a:off x="4958822" y="5112283"/>
            <a:ext cx="3309690" cy="1482726"/>
            <a:chOff x="1808162" y="3289555"/>
            <a:chExt cx="3284668" cy="1555750"/>
          </a:xfrm>
        </p:grpSpPr>
        <p:sp>
          <p:nvSpPr>
            <p:cNvPr id="31" name="矩形 30"/>
            <p:cNvSpPr/>
            <p:nvPr/>
          </p:nvSpPr>
          <p:spPr>
            <a:xfrm>
              <a:off x="1808162" y="3289555"/>
              <a:ext cx="3284668" cy="15557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188" name="矩形 31"/>
            <p:cNvSpPr>
              <a:spLocks noChangeArrowheads="1"/>
            </p:cNvSpPr>
            <p:nvPr/>
          </p:nvSpPr>
          <p:spPr bwMode="auto">
            <a:xfrm>
              <a:off x="1828586" y="3919355"/>
              <a:ext cx="3225626" cy="6458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3333FF"/>
                  </a:solidFill>
                  <a:latin typeface="標楷體" pitchFamily="65" charset="-120"/>
                  <a:ea typeface="標楷體" pitchFamily="65" charset="-120"/>
                </a:rPr>
                <a:t>強化網路及基礎設施安全</a:t>
              </a:r>
            </a:p>
            <a:p>
              <a:endParaRPr lang="zh-TW" altLang="en-US" sz="16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56" name="圓角矩形 55"/>
          <p:cNvSpPr/>
          <p:nvPr/>
        </p:nvSpPr>
        <p:spPr>
          <a:xfrm>
            <a:off x="1084263" y="1092200"/>
            <a:ext cx="7537450" cy="463550"/>
          </a:xfrm>
          <a:prstGeom prst="roundRect">
            <a:avLst/>
          </a:prstGeom>
          <a:noFill/>
          <a:ln w="6985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184" name="矩形 56"/>
          <p:cNvSpPr>
            <a:spLocks noChangeArrowheads="1"/>
          </p:cNvSpPr>
          <p:nvPr/>
        </p:nvSpPr>
        <p:spPr bwMode="auto">
          <a:xfrm>
            <a:off x="1579563" y="1169988"/>
            <a:ext cx="6524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rPr>
              <a:t>                不當內容之處理及究</a:t>
            </a:r>
            <a:r>
              <a:rPr lang="zh-TW" altLang="en-US" sz="1600" b="1" dirty="0" smtClean="0">
                <a:solidFill>
                  <a:srgbClr val="3366CC"/>
                </a:solidFill>
                <a:latin typeface="標楷體" pitchFamily="65" charset="-120"/>
                <a:ea typeface="標楷體" pitchFamily="65" charset="-120"/>
              </a:rPr>
              <a:t>責</a:t>
            </a:r>
            <a:r>
              <a:rPr lang="en-US" altLang="zh-TW" sz="1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維持</a:t>
            </a:r>
            <a:r>
              <a:rPr lang="zh-TW" altLang="en-US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現行</a:t>
            </a:r>
            <a:r>
              <a:rPr lang="zh-TW" altLang="en-US" sz="1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電信法第</a:t>
            </a:r>
            <a:r>
              <a:rPr lang="en-US" altLang="zh-TW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7170" name="直線接點 54"/>
          <p:cNvCxnSpPr>
            <a:cxnSpLocks noChangeShapeType="1"/>
          </p:cNvCxnSpPr>
          <p:nvPr/>
        </p:nvCxnSpPr>
        <p:spPr bwMode="auto">
          <a:xfrm>
            <a:off x="110066" y="4956175"/>
            <a:ext cx="9144000" cy="11113"/>
          </a:xfrm>
          <a:prstGeom prst="line">
            <a:avLst/>
          </a:prstGeom>
          <a:noFill/>
          <a:ln w="34925" algn="ctr">
            <a:solidFill>
              <a:srgbClr val="CC9900">
                <a:alpha val="58000"/>
              </a:srgbClr>
            </a:solidFill>
            <a:prstDash val="dash"/>
            <a:round/>
            <a:headEnd/>
            <a:tailEnd/>
          </a:ln>
        </p:spPr>
      </p:cxnSp>
      <p:sp>
        <p:nvSpPr>
          <p:cNvPr id="45" name="投影片編號版面配置區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81E5B4-690B-421A-A94F-BC0A49E0E1B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95423" y="2708920"/>
            <a:ext cx="8197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有線廣播電視法修法草案構想</a:t>
            </a:r>
            <a:endParaRPr lang="zh-TW" altLang="en-US" sz="4800" b="1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513142-EFA4-4748-893A-40564FDC061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0389C7-EF66-4200-B236-F54D8AB68D9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altLang="zh-TW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1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122363"/>
            <a:ext cx="8424862" cy="2778125"/>
          </a:xfrm>
        </p:spPr>
        <p:txBody>
          <a:bodyPr/>
          <a:lstStyle/>
          <a:p>
            <a:r>
              <a:rPr lang="zh-TW" altLang="en-US" sz="1600" kern="1200" dirty="0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  <a:cs typeface="+mn-cs"/>
              </a:rPr>
              <a:t/>
            </a:r>
            <a:br>
              <a:rPr lang="zh-TW" altLang="en-US" sz="1600" kern="1200" dirty="0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  <a:cs typeface="+mn-cs"/>
              </a:rPr>
            </a:br>
            <a:endParaRPr lang="zh-TW" altLang="en-US" sz="1600" kern="1200" dirty="0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7313" y="4714875"/>
            <a:ext cx="6400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  <a:defRPr/>
            </a:pPr>
            <a:endParaRPr lang="zh-TW" altLang="en-US" sz="2400" b="1" kern="0" dirty="0">
              <a:solidFill>
                <a:srgbClr val="0000FF"/>
              </a:solidFill>
              <a:latin typeface="Arial"/>
              <a:ea typeface="標楷體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331640" y="3501008"/>
            <a:ext cx="7632848" cy="108012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36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有線廣播電視系統經營者</a:t>
            </a:r>
            <a:endParaRPr kumimoji="0" lang="en-US" altLang="zh-TW" sz="3600" b="1" dirty="0" smtClean="0">
              <a:solidFill>
                <a:srgbClr val="2D2DB9">
                  <a:lumMod val="75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0CC9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參進、平臺營運管理、定型化契約</a:t>
            </a:r>
            <a:endParaRPr kumimoji="0" lang="en-US" altLang="zh-TW" sz="1600" b="1" dirty="0">
              <a:solidFill>
                <a:srgbClr val="00CC99">
                  <a:lumMod val="75000"/>
                </a:srgb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84729" y="2132856"/>
            <a:ext cx="430887" cy="1306513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營運管理層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84729" y="5229200"/>
            <a:ext cx="430887" cy="1108075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基礎網路層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331640" y="5152286"/>
            <a:ext cx="7632848" cy="83099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24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有線線纜</a:t>
            </a:r>
            <a:r>
              <a:rPr kumimoji="0" lang="en-US" altLang="zh-TW" sz="24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(wire line)</a:t>
            </a:r>
            <a:r>
              <a:rPr kumimoji="0" lang="zh-TW" altLang="en-US" sz="24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傳輸基礎網路</a:t>
            </a:r>
            <a:r>
              <a:rPr kumimoji="0" lang="en-US" altLang="zh-TW" sz="16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6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可自建、不自建</a:t>
            </a:r>
            <a:r>
              <a:rPr kumimoji="0" lang="en-US" altLang="zh-TW" sz="16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2D2DB9">
                    <a:lumMod val="75000"/>
                  </a:srgbClr>
                </a:solidFill>
                <a:latin typeface="標楷體" pitchFamily="65" charset="-120"/>
                <a:ea typeface="標楷體" pitchFamily="65" charset="-120"/>
              </a:rPr>
              <a:t>依有線廣播電視系統工程技術管理規則及電信相關法規設置、審驗</a:t>
            </a:r>
            <a:endParaRPr kumimoji="0" lang="en-US" altLang="zh-TW" sz="1600" b="1" dirty="0" smtClean="0">
              <a:solidFill>
                <a:srgbClr val="2D2DB9">
                  <a:lumMod val="75000"/>
                </a:srgbClr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3" name="直線單箭頭接點 4"/>
          <p:cNvCxnSpPr>
            <a:cxnSpLocks noChangeShapeType="1"/>
          </p:cNvCxnSpPr>
          <p:nvPr/>
        </p:nvCxnSpPr>
        <p:spPr bwMode="auto">
          <a:xfrm flipV="1">
            <a:off x="539750" y="1398588"/>
            <a:ext cx="0" cy="44069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文字方塊 49"/>
          <p:cNvSpPr txBox="1">
            <a:spLocks noChangeArrowheads="1"/>
          </p:cNvSpPr>
          <p:nvPr/>
        </p:nvSpPr>
        <p:spPr bwMode="auto">
          <a:xfrm>
            <a:off x="0" y="1772582"/>
            <a:ext cx="635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內容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340186" y="6100576"/>
            <a:ext cx="7624302" cy="369332"/>
          </a:xfrm>
          <a:prstGeom prst="rect">
            <a:avLst/>
          </a:prstGeom>
          <a:noFill/>
          <a:ln w="25400">
            <a:solidFill>
              <a:srgbClr val="0000FF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路權、管溝</a:t>
            </a:r>
            <a:endParaRPr kumimoji="0" lang="en-US" altLang="zh-TW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50"/>
          <p:cNvCxnSpPr>
            <a:cxnSpLocks noChangeShapeType="1"/>
          </p:cNvCxnSpPr>
          <p:nvPr/>
        </p:nvCxnSpPr>
        <p:spPr bwMode="auto">
          <a:xfrm>
            <a:off x="539552" y="5085184"/>
            <a:ext cx="84423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2" name="群組 22"/>
          <p:cNvGrpSpPr/>
          <p:nvPr/>
        </p:nvGrpSpPr>
        <p:grpSpPr>
          <a:xfrm>
            <a:off x="1331640" y="1484784"/>
            <a:ext cx="3528392" cy="2016224"/>
            <a:chOff x="1331640" y="764704"/>
            <a:chExt cx="3528392" cy="2016224"/>
          </a:xfrm>
        </p:grpSpPr>
        <p:sp>
          <p:nvSpPr>
            <p:cNvPr id="19" name="文字方塊 18"/>
            <p:cNvSpPr txBox="1"/>
            <p:nvPr/>
          </p:nvSpPr>
          <p:spPr>
            <a:xfrm>
              <a:off x="3131840" y="1412776"/>
              <a:ext cx="1728192" cy="1368152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vert="eaVert" wrap="square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基本服務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含公廣及商營無線電視自營頻道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) (</a:t>
              </a: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費用由主管機關審議</a:t>
              </a:r>
              <a:r>
                <a:rPr kumimoji="0" lang="en-US" altLang="zh-TW" sz="14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kumimoji="0" lang="zh-TW" altLang="en-US" sz="14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31640" y="1412776"/>
              <a:ext cx="1800200" cy="1368152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vert="eaVert" wrap="square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付費服務費用不管制</a:t>
              </a:r>
              <a:endParaRPr kumimoji="0" lang="zh-TW" altLang="en-US" sz="16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331640" y="764704"/>
              <a:ext cx="3528392" cy="648072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多頻道視聽內容服務</a:t>
              </a:r>
              <a:endParaRPr kumimoji="0" lang="en-US" altLang="zh-TW" sz="1600" b="1" dirty="0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分為頻道服務、內容應用服務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kumimoji="0" lang="zh-TW" altLang="en-US" sz="16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" name="群組 21"/>
          <p:cNvGrpSpPr/>
          <p:nvPr/>
        </p:nvGrpSpPr>
        <p:grpSpPr>
          <a:xfrm>
            <a:off x="5580112" y="1484784"/>
            <a:ext cx="2304255" cy="2007172"/>
            <a:chOff x="5422095" y="1043683"/>
            <a:chExt cx="2448273" cy="2007172"/>
          </a:xfrm>
        </p:grpSpPr>
        <p:sp>
          <p:nvSpPr>
            <p:cNvPr id="23" name="文字方塊 22"/>
            <p:cNvSpPr txBox="1"/>
            <p:nvPr/>
          </p:nvSpPr>
          <p:spPr>
            <a:xfrm>
              <a:off x="5422095" y="1691755"/>
              <a:ext cx="2448272" cy="1359100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vert="eaVert" wrap="square" rtlCol="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電路出租、網際網路接取服務、語音服務等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其管理及費率依電信相關法處理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kumimoji="0" lang="zh-TW" altLang="en-US" sz="16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422096" y="1043683"/>
              <a:ext cx="2448272" cy="657125"/>
            </a:xfrm>
            <a:prstGeom prst="rect">
              <a:avLst/>
            </a:prstGeom>
            <a:noFill/>
            <a:ln w="25400">
              <a:solidFill>
                <a:srgbClr val="0000FF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電信服務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kumimoji="0" lang="zh-TW" altLang="en-US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非多頻道視聽內容服務</a:t>
              </a:r>
              <a:r>
                <a:rPr kumimoji="0" lang="en-US" altLang="zh-TW" sz="1600" b="1" dirty="0" smtClean="0">
                  <a:solidFill>
                    <a:srgbClr val="80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kumimoji="0" lang="zh-TW" altLang="en-US" sz="1600" b="1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5" name="十字形 24"/>
          <p:cNvSpPr/>
          <p:nvPr/>
        </p:nvSpPr>
        <p:spPr>
          <a:xfrm>
            <a:off x="4932040" y="2204864"/>
            <a:ext cx="576064" cy="576064"/>
          </a:xfrm>
          <a:prstGeom prst="plus">
            <a:avLst>
              <a:gd name="adj" fmla="val 37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FFFFFF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8388424" y="1484784"/>
            <a:ext cx="576064" cy="20162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vert="eaVert" wrap="square" rtlCol="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套裝服務；費率由中央主管機關審查</a:t>
            </a:r>
            <a:endParaRPr kumimoji="0" lang="zh-TW" altLang="en-US" sz="1600" b="1" dirty="0">
              <a:solidFill>
                <a:srgbClr val="00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7884368" y="220486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FFFFFF"/>
              </a:solidFill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331640" y="4581128"/>
            <a:ext cx="7632848" cy="43204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申請事業執照目前依此法，但未來會介接到電信法，採固網拿照模式</a:t>
            </a:r>
            <a:endParaRPr kumimoji="0" lang="en-US" altLang="zh-TW" sz="1600" b="1" dirty="0">
              <a:solidFill>
                <a:srgbClr val="FF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331640" y="620688"/>
            <a:ext cx="3528392" cy="5760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vert="horz" wrap="square" rtlCol="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多頻道視聽內容服務提供者：包括衛星頻道、及內容應用服務業者</a:t>
            </a:r>
            <a:endParaRPr kumimoji="0" lang="zh-TW" altLang="en-US" sz="1600" b="1" dirty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" name="向下箭號 29"/>
          <p:cNvSpPr/>
          <p:nvPr/>
        </p:nvSpPr>
        <p:spPr>
          <a:xfrm>
            <a:off x="3059832" y="119675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FFFFFF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251520" y="116632"/>
            <a:ext cx="8064896" cy="4766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zh-TW" altLang="en-US" sz="3600" b="1" kern="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/>
              </a:rPr>
              <a:t>     </a:t>
            </a:r>
            <a:r>
              <a:rPr lang="zh-TW" altLang="en-US" sz="36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有線廣播電視修法思考架構圖</a:t>
            </a:r>
            <a:r>
              <a:rPr lang="zh-TW" altLang="en-US" sz="3600" b="1" kern="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/>
              </a:rPr>
              <a:t>                 </a:t>
            </a:r>
            <a:endParaRPr lang="zh-TW" altLang="en-US" sz="3600" b="1" u="sng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/>
            </a:endParaRPr>
          </a:p>
        </p:txBody>
      </p:sp>
      <p:sp>
        <p:nvSpPr>
          <p:cNvPr id="14" name="文字方塊 6"/>
          <p:cNvSpPr txBox="1">
            <a:spLocks noChangeArrowheads="1"/>
          </p:cNvSpPr>
          <p:nvPr/>
        </p:nvSpPr>
        <p:spPr bwMode="auto">
          <a:xfrm>
            <a:off x="0" y="5289698"/>
            <a:ext cx="56832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網路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0389C7-EF66-4200-B236-F54D8AB68D96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altLang="zh-TW" sz="1400" dirty="0">
              <a:latin typeface="+mn-lt"/>
            </a:endParaRPr>
          </a:p>
        </p:txBody>
      </p:sp>
      <p:sp>
        <p:nvSpPr>
          <p:cNvPr id="1331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122363"/>
            <a:ext cx="8424862" cy="2778125"/>
          </a:xfrm>
        </p:spPr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/>
            </a:r>
            <a:br>
              <a:rPr lang="zh-TW" altLang="en-US" dirty="0" smtClean="0">
                <a:ea typeface="新細明體" pitchFamily="18" charset="-120"/>
              </a:rPr>
            </a:br>
            <a:r>
              <a:rPr lang="zh-TW" altLang="zh-TW" sz="4800" dirty="0" smtClean="0"/>
              <a:t>無線廣播電視法、衛星廣播電視法合併版</a:t>
            </a:r>
            <a:r>
              <a:rPr lang="zh-TW" altLang="en-US" sz="4800" dirty="0" smtClean="0"/>
              <a:t>修法</a:t>
            </a:r>
            <a:r>
              <a:rPr lang="zh-TW" altLang="zh-TW" sz="4800" dirty="0" smtClean="0"/>
              <a:t>草案</a:t>
            </a:r>
            <a:r>
              <a:rPr lang="zh-TW" altLang="en-US" sz="4800" dirty="0" smtClean="0"/>
              <a:t>構想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7313" y="4714875"/>
            <a:ext cx="6400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  <a:defRPr/>
            </a:pPr>
            <a:endParaRPr lang="zh-TW" altLang="en-US" sz="24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預設簡報設計">
  <a:themeElements>
    <a:clrScheme name="5_預設簡報設計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5_預設簡報設計">
      <a:majorFont>
        <a:latin typeface="標楷體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0099"/>
        </a:solidFill>
        <a:ln w="9525">
          <a:solidFill>
            <a:srgbClr val="000000"/>
          </a:solidFill>
          <a:round/>
          <a:headEnd/>
          <a:tailEnd/>
        </a:ln>
        <a:effectLst>
          <a:outerShdw dist="107763" dir="18900000" algn="ctr" rotWithShape="0">
            <a:srgbClr val="808080">
              <a:alpha val="50000"/>
            </a:srgbClr>
          </a:outerShdw>
        </a:effectLst>
      </a:spPr>
      <a:bodyPr/>
      <a:lstStyle>
        <a:defPPr algn="ctr">
          <a:defRPr sz="1200" b="1" dirty="0">
            <a:solidFill>
              <a:schemeClr val="bg1"/>
            </a:solidFill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5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10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預設簡報設計">
  <a:themeElements>
    <a:clrScheme name="5_預設簡報設計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5_預設簡報設計">
      <a:majorFont>
        <a:latin typeface="標楷體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0099"/>
        </a:solidFill>
        <a:ln w="9525">
          <a:solidFill>
            <a:srgbClr val="000000"/>
          </a:solidFill>
          <a:round/>
          <a:headEnd/>
          <a:tailEnd/>
        </a:ln>
        <a:effectLst>
          <a:outerShdw dist="107763" dir="18900000" algn="ctr" rotWithShape="0">
            <a:srgbClr val="808080">
              <a:alpha val="50000"/>
            </a:srgbClr>
          </a:outerShdw>
        </a:effectLst>
      </a:spPr>
      <a:bodyPr/>
      <a:lstStyle>
        <a:defPPr algn="ctr">
          <a:defRPr sz="1200" b="1" dirty="0">
            <a:solidFill>
              <a:schemeClr val="bg1"/>
            </a:solidFill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5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10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預設簡報設計">
  <a:themeElements>
    <a:clrScheme name="5_預設簡報設計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5_預設簡報設計">
      <a:majorFont>
        <a:latin typeface="標楷體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0099"/>
        </a:solidFill>
        <a:ln w="9525">
          <a:solidFill>
            <a:srgbClr val="000000"/>
          </a:solidFill>
          <a:round/>
          <a:headEnd/>
          <a:tailEnd/>
        </a:ln>
        <a:effectLst>
          <a:outerShdw dist="107763" dir="18900000" algn="ctr" rotWithShape="0">
            <a:srgbClr val="808080">
              <a:alpha val="50000"/>
            </a:srgbClr>
          </a:outerShdw>
        </a:effectLst>
      </a:spPr>
      <a:bodyPr/>
      <a:lstStyle>
        <a:defPPr algn="ctr">
          <a:defRPr sz="1200" b="1" dirty="0">
            <a:solidFill>
              <a:schemeClr val="bg1"/>
            </a:solidFill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5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預設簡報設計 10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預設簡報設計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自訂 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33435</TotalTime>
  <Words>1092</Words>
  <Application>Microsoft Office PowerPoint</Application>
  <PresentationFormat>如螢幕大小 (4:3)</PresentationFormat>
  <Paragraphs>229</Paragraphs>
  <Slides>14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5_預設簡報設計</vt:lpstr>
      <vt:lpstr>6_預設簡報設計</vt:lpstr>
      <vt:lpstr>7_預設簡報設計</vt:lpstr>
      <vt:lpstr>「通訊傳播匯流修法建議架構」   </vt:lpstr>
      <vt:lpstr>投影片 1</vt:lpstr>
      <vt:lpstr>投影片 2</vt:lpstr>
      <vt:lpstr>投影片 3</vt:lpstr>
      <vt:lpstr> 電信法修法草案構想</vt:lpstr>
      <vt:lpstr>電信法草案三層對照圖</vt:lpstr>
      <vt:lpstr>投影片 6</vt:lpstr>
      <vt:lpstr> </vt:lpstr>
      <vt:lpstr> 無線廣播電視法、衛星廣播電視法合併版修法草案構想</vt:lpstr>
      <vt:lpstr>投影片 9</vt:lpstr>
      <vt:lpstr>  「匯流」法草案構想</vt:lpstr>
      <vt:lpstr>「匯流」法草案與相關法律關係圖</vt:lpstr>
      <vt:lpstr>「匯流」法草案層級化規範架構圖(I)</vt:lpstr>
      <vt:lpstr>「匯流」法草案層級化規範架構圖(II)</vt:lpstr>
    </vt:vector>
  </TitlesOfParts>
  <Manager>陳國龍</Manager>
  <Company>國家通訊傳播委員會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營運管理處業務報告</dc:title>
  <dc:creator>楊凱竣</dc:creator>
  <cp:lastModifiedBy>david</cp:lastModifiedBy>
  <cp:revision>2673</cp:revision>
  <cp:lastPrinted>2002-11-02T06:16:07Z</cp:lastPrinted>
  <dcterms:created xsi:type="dcterms:W3CDTF">2002-10-18T03:56:56Z</dcterms:created>
  <dcterms:modified xsi:type="dcterms:W3CDTF">2014-07-02T07:54:56Z</dcterms:modified>
</cp:coreProperties>
</file>