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sldIdLst>
    <p:sldId id="256" r:id="rId2"/>
    <p:sldId id="263" r:id="rId3"/>
    <p:sldId id="259" r:id="rId4"/>
    <p:sldId id="260" r:id="rId5"/>
    <p:sldId id="261" r:id="rId6"/>
    <p:sldId id="262" r:id="rId7"/>
    <p:sldId id="264" r:id="rId8"/>
    <p:sldId id="265" r:id="rId9"/>
    <p:sldId id="258" r:id="rId10"/>
    <p:sldId id="266" r:id="rId11"/>
    <p:sldId id="267" r:id="rId12"/>
    <p:sldId id="268" r:id="rId13"/>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282" y="7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445318DB-3FAF-47B1-AE0A-E1A38A29C550}" type="datetimeFigureOut">
              <a:rPr lang="zh-TW" altLang="en-US" smtClean="0"/>
              <a:t>2016/6/17</a:t>
            </a:fld>
            <a:endParaRPr lang="zh-TW" altLang="en-US"/>
          </a:p>
        </p:txBody>
      </p:sp>
      <p:sp>
        <p:nvSpPr>
          <p:cNvPr id="4" name="投影片圖像版面配置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9E8B0516-D850-447C-A7C6-7888A07534F5}" type="slidenum">
              <a:rPr lang="zh-TW" altLang="en-US" smtClean="0"/>
              <a:t>‹#›</a:t>
            </a:fld>
            <a:endParaRPr lang="zh-TW" altLang="en-US"/>
          </a:p>
        </p:txBody>
      </p:sp>
    </p:spTree>
    <p:extLst>
      <p:ext uri="{BB962C8B-B14F-4D97-AF65-F5344CB8AC3E}">
        <p14:creationId xmlns:p14="http://schemas.microsoft.com/office/powerpoint/2010/main" val="1484257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9E8B0516-D850-447C-A7C6-7888A07534F5}" type="slidenum">
              <a:rPr lang="zh-TW" altLang="en-US" smtClean="0"/>
              <a:t>1</a:t>
            </a:fld>
            <a:endParaRPr lang="zh-TW" altLang="en-US"/>
          </a:p>
        </p:txBody>
      </p:sp>
    </p:spTree>
    <p:extLst>
      <p:ext uri="{BB962C8B-B14F-4D97-AF65-F5344CB8AC3E}">
        <p14:creationId xmlns:p14="http://schemas.microsoft.com/office/powerpoint/2010/main" val="3883900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3807FC65-1D27-47F9-8BCF-8F5382E56B08}" type="datetime1">
              <a:rPr lang="en-US" altLang="zh-TW"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E682C4D1-D94E-4FBB-815E-31700812CC35}" type="datetime1">
              <a:rPr lang="en-US" altLang="zh-TW"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0F0A8BA-94BF-424E-B0EF-ADA54A5FF7B0}" type="datetime1">
              <a:rPr lang="en-US" altLang="zh-TW"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0692F565-3593-4E5F-AD3C-6F2F7D34FBCC}" type="datetime1">
              <a:rPr lang="en-US" altLang="zh-TW"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DA5ACAD7-0A65-4A41-9365-4B74CCA41FC2}" type="datetime1">
              <a:rPr lang="en-US" altLang="zh-TW"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5" name="Date Placeholder 4"/>
          <p:cNvSpPr>
            <a:spLocks noGrp="1"/>
          </p:cNvSpPr>
          <p:nvPr>
            <p:ph type="dt" sz="half" idx="10"/>
          </p:nvPr>
        </p:nvSpPr>
        <p:spPr/>
        <p:txBody>
          <a:bodyPr/>
          <a:lstStyle/>
          <a:p>
            <a:fld id="{0EBE3350-A120-475F-BACC-7A10A3FCB594}" type="datetime1">
              <a:rPr lang="en-US" altLang="zh-TW" smtClean="0"/>
              <a:t>6/17/2016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3A8AA4C-4D85-44B0-8D02-90883784C240}" type="datetime1">
              <a:rPr lang="en-US" altLang="zh-TW" smtClean="0"/>
              <a:t>6/17/2016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4EA7ECC4-F407-4872-9F7A-956E56368A72}" type="datetime1">
              <a:rPr lang="en-US" altLang="zh-TW" smtClean="0"/>
              <a:t>6/17/2016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2F17CA9-4BF9-46B8-B199-A99BBE039FA9}" type="datetime1">
              <a:rPr lang="en-US" altLang="zh-TW" smtClean="0"/>
              <a:t>6/17/2016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1780306-9362-4549-8A5F-DFDB42F00726}" type="datetime1">
              <a:rPr lang="en-US" altLang="zh-TW" smtClean="0"/>
              <a:t>6/17/2016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484571BD-9D45-4A82-AB92-1EEAB7E35AE6}" type="datetime1">
              <a:rPr lang="en-US" altLang="zh-TW" smtClean="0"/>
              <a:t>6/17/2016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78B23CD-DCDE-47F8-ADEF-FE9B6A5364C4}" type="datetime1">
              <a:rPr lang="en-US" altLang="zh-TW" smtClean="0"/>
              <a:t>6/17/2016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672208"/>
            <a:ext cx="7772400" cy="2044824"/>
          </a:xfrm>
        </p:spPr>
        <p:txBody>
          <a:bodyPr>
            <a:normAutofit/>
          </a:bodyPr>
          <a:lstStyle/>
          <a:p>
            <a:r>
              <a:rPr lang="zh-TW" altLang="en-US" sz="3600" dirty="0" smtClean="0">
                <a:solidFill>
                  <a:srgbClr val="FFFF00"/>
                </a:solidFill>
              </a:rPr>
              <a:t>電信事業管制架構之分析與探討</a:t>
            </a:r>
            <a:r>
              <a:rPr lang="en-US" altLang="zh-TW" sz="3600" dirty="0" smtClean="0">
                <a:solidFill>
                  <a:srgbClr val="FFFF00"/>
                </a:solidFill>
              </a:rPr>
              <a:t/>
            </a:r>
            <a:br>
              <a:rPr lang="en-US" altLang="zh-TW" sz="3600" dirty="0" smtClean="0">
                <a:solidFill>
                  <a:srgbClr val="FFFF00"/>
                </a:solidFill>
              </a:rPr>
            </a:br>
            <a:r>
              <a:rPr lang="en-US" altLang="zh-TW" sz="3600" dirty="0" smtClean="0">
                <a:solidFill>
                  <a:srgbClr val="FFFF00"/>
                </a:solidFill>
              </a:rPr>
              <a:t/>
            </a:r>
            <a:br>
              <a:rPr lang="en-US" altLang="zh-TW" sz="3600" dirty="0" smtClean="0">
                <a:solidFill>
                  <a:srgbClr val="FFFF00"/>
                </a:solidFill>
              </a:rPr>
            </a:br>
            <a:r>
              <a:rPr lang="en-US" altLang="zh-TW" sz="2400" dirty="0" smtClean="0">
                <a:solidFill>
                  <a:srgbClr val="FFFF00"/>
                </a:solidFill>
              </a:rPr>
              <a:t>-</a:t>
            </a:r>
            <a:r>
              <a:rPr lang="zh-TW" altLang="en-US" sz="2400" dirty="0" smtClean="0">
                <a:solidFill>
                  <a:srgbClr val="FFFF00"/>
                </a:solidFill>
              </a:rPr>
              <a:t>以「電信事業法」及「電信基礎設施與資源管理法」</a:t>
            </a:r>
            <a:r>
              <a:rPr lang="en-US" altLang="zh-TW" sz="2400" dirty="0" smtClean="0">
                <a:solidFill>
                  <a:srgbClr val="FFFF00"/>
                </a:solidFill>
              </a:rPr>
              <a:t/>
            </a:r>
            <a:br>
              <a:rPr lang="en-US" altLang="zh-TW" sz="2400" dirty="0" smtClean="0">
                <a:solidFill>
                  <a:srgbClr val="FFFF00"/>
                </a:solidFill>
              </a:rPr>
            </a:br>
            <a:r>
              <a:rPr lang="zh-TW" altLang="en-US" sz="2400" dirty="0" smtClean="0">
                <a:solidFill>
                  <a:srgbClr val="FFFF00"/>
                </a:solidFill>
              </a:rPr>
              <a:t>草案為中心</a:t>
            </a:r>
            <a:endParaRPr lang="zh-TW" altLang="en-US" sz="3200" dirty="0">
              <a:solidFill>
                <a:srgbClr val="FFFF00"/>
              </a:solidFill>
            </a:endParaRPr>
          </a:p>
        </p:txBody>
      </p:sp>
      <p:sp>
        <p:nvSpPr>
          <p:cNvPr id="3" name="副標題 2"/>
          <p:cNvSpPr>
            <a:spLocks noGrp="1"/>
          </p:cNvSpPr>
          <p:nvPr>
            <p:ph type="subTitle" idx="1"/>
          </p:nvPr>
        </p:nvSpPr>
        <p:spPr>
          <a:xfrm>
            <a:off x="1371600" y="4355009"/>
            <a:ext cx="6400800" cy="1185168"/>
          </a:xfrm>
        </p:spPr>
        <p:txBody>
          <a:bodyPr>
            <a:normAutofit/>
          </a:bodyPr>
          <a:lstStyle/>
          <a:p>
            <a:r>
              <a:rPr lang="zh-TW" altLang="en-US" dirty="0" smtClean="0"/>
              <a:t>陳人傑</a:t>
            </a:r>
            <a:endParaRPr lang="en-US" altLang="zh-TW" dirty="0" smtClean="0"/>
          </a:p>
          <a:p>
            <a:r>
              <a:rPr lang="en-US" altLang="zh-TW" dirty="0" smtClean="0"/>
              <a:t>2016/6/18</a:t>
            </a:r>
          </a:p>
        </p:txBody>
      </p:sp>
      <p:sp>
        <p:nvSpPr>
          <p:cNvPr id="5" name="日期版面配置區 4"/>
          <p:cNvSpPr>
            <a:spLocks noGrp="1"/>
          </p:cNvSpPr>
          <p:nvPr>
            <p:ph type="dt" sz="half" idx="10"/>
          </p:nvPr>
        </p:nvSpPr>
        <p:spPr/>
        <p:txBody>
          <a:bodyPr/>
          <a:lstStyle/>
          <a:p>
            <a:fld id="{FDC0B693-B8D6-47B4-B1C7-E76105CCD461}" type="datetime1">
              <a:rPr lang="en-US" altLang="zh-TW" smtClean="0"/>
              <a:t>6/17/2016</a:t>
            </a:fld>
            <a:endParaRPr lang="en-US"/>
          </a:p>
        </p:txBody>
      </p:sp>
      <p:sp>
        <p:nvSpPr>
          <p:cNvPr id="6" name="投影片編號版面配置區 5"/>
          <p:cNvSpPr>
            <a:spLocks noGrp="1"/>
          </p:cNvSpPr>
          <p:nvPr>
            <p:ph type="sldNum" sz="quarter" idx="12"/>
          </p:nvPr>
        </p:nvSpPr>
        <p:spPr/>
        <p:txBody>
          <a:bodyPr/>
          <a:lstStyle/>
          <a:p>
            <a:fld id="{687D7A59-36E2-48B9-B146-C1E59501F63F}" type="slidenum">
              <a:rPr lang="en-US" smtClean="0"/>
              <a:pPr/>
              <a:t>1</a:t>
            </a:fld>
            <a:endParaRPr lang="en-US"/>
          </a:p>
        </p:txBody>
      </p:sp>
      <p:sp>
        <p:nvSpPr>
          <p:cNvPr id="4" name="文字方塊 3"/>
          <p:cNvSpPr txBox="1"/>
          <p:nvPr/>
        </p:nvSpPr>
        <p:spPr>
          <a:xfrm>
            <a:off x="685800" y="552923"/>
            <a:ext cx="5904656" cy="400110"/>
          </a:xfrm>
          <a:prstGeom prst="rect">
            <a:avLst/>
          </a:prstGeom>
          <a:noFill/>
        </p:spPr>
        <p:txBody>
          <a:bodyPr wrap="square" rtlCol="0">
            <a:spAutoFit/>
          </a:bodyPr>
          <a:lstStyle/>
          <a:p>
            <a:r>
              <a:rPr lang="zh-TW" altLang="en-US" sz="2000" dirty="0" smtClean="0">
                <a:solidFill>
                  <a:srgbClr val="FFFF00"/>
                </a:solidFill>
              </a:rPr>
              <a:t>通訊傳播匯流五法研討會</a:t>
            </a:r>
            <a:endParaRPr lang="zh-TW" altLang="en-US" sz="2000" dirty="0">
              <a:solidFill>
                <a:srgbClr val="FFFF00"/>
              </a:solidFill>
            </a:endParaRPr>
          </a:p>
        </p:txBody>
      </p:sp>
    </p:spTree>
    <p:extLst>
      <p:ext uri="{BB962C8B-B14F-4D97-AF65-F5344CB8AC3E}">
        <p14:creationId xmlns:p14="http://schemas.microsoft.com/office/powerpoint/2010/main" val="3609155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67833" y="3068960"/>
            <a:ext cx="7408333" cy="4137323"/>
          </a:xfrm>
        </p:spPr>
        <p:txBody>
          <a:bodyPr/>
          <a:lstStyle/>
          <a:p>
            <a:r>
              <a:rPr lang="zh-TW" altLang="en-US" dirty="0" smtClean="0"/>
              <a:t>電信事業管制架構</a:t>
            </a:r>
            <a:endParaRPr lang="en-US" altLang="zh-TW" dirty="0" smtClean="0"/>
          </a:p>
          <a:p>
            <a:r>
              <a:rPr lang="zh-TW" altLang="en-US" dirty="0"/>
              <a:t>電信市場競爭管制架構</a:t>
            </a:r>
            <a:endParaRPr lang="en-US" altLang="zh-TW" dirty="0"/>
          </a:p>
          <a:p>
            <a:r>
              <a:rPr lang="zh-TW" altLang="en-US" dirty="0">
                <a:solidFill>
                  <a:srgbClr val="FF0000"/>
                </a:solidFill>
              </a:rPr>
              <a:t>結語</a:t>
            </a:r>
          </a:p>
        </p:txBody>
      </p:sp>
      <p:sp>
        <p:nvSpPr>
          <p:cNvPr id="3" name="日期版面配置區 2"/>
          <p:cNvSpPr>
            <a:spLocks noGrp="1"/>
          </p:cNvSpPr>
          <p:nvPr>
            <p:ph type="dt" sz="half" idx="10"/>
          </p:nvPr>
        </p:nvSpPr>
        <p:spPr/>
        <p:txBody>
          <a:bodyPr/>
          <a:lstStyle/>
          <a:p>
            <a:fld id="{0692F565-3593-4E5F-AD3C-6F2F7D34FBCC}" type="datetime1">
              <a:rPr lang="en-US" altLang="zh-TW" smtClean="0"/>
              <a:t>6/17/2016</a:t>
            </a:fld>
            <a:endParaRPr lang="en-US"/>
          </a:p>
        </p:txBody>
      </p:sp>
      <p:sp>
        <p:nvSpPr>
          <p:cNvPr id="4" name="投影片編號版面配置區 3"/>
          <p:cNvSpPr>
            <a:spLocks noGrp="1"/>
          </p:cNvSpPr>
          <p:nvPr>
            <p:ph type="sldNum" sz="quarter" idx="12"/>
          </p:nvPr>
        </p:nvSpPr>
        <p:spPr/>
        <p:txBody>
          <a:bodyPr/>
          <a:lstStyle/>
          <a:p>
            <a:fld id="{687D7A59-36E2-48B9-B146-C1E59501F63F}" type="slidenum">
              <a:rPr lang="en-US" smtClean="0"/>
              <a:pPr/>
              <a:t>10</a:t>
            </a:fld>
            <a:endParaRPr lang="en-US"/>
          </a:p>
        </p:txBody>
      </p:sp>
      <p:sp>
        <p:nvSpPr>
          <p:cNvPr id="5" name="標題 4"/>
          <p:cNvSpPr>
            <a:spLocks noGrp="1"/>
          </p:cNvSpPr>
          <p:nvPr>
            <p:ph type="title"/>
          </p:nvPr>
        </p:nvSpPr>
        <p:spPr/>
        <p:txBody>
          <a:bodyPr/>
          <a:lstStyle/>
          <a:p>
            <a:r>
              <a:rPr lang="zh-TW" altLang="en-US" dirty="0" smtClean="0"/>
              <a:t>報告大綱</a:t>
            </a:r>
            <a:endParaRPr lang="zh-TW" altLang="en-US" dirty="0"/>
          </a:p>
        </p:txBody>
      </p:sp>
    </p:spTree>
    <p:extLst>
      <p:ext uri="{BB962C8B-B14F-4D97-AF65-F5344CB8AC3E}">
        <p14:creationId xmlns:p14="http://schemas.microsoft.com/office/powerpoint/2010/main" val="2543264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1" y="1772816"/>
            <a:ext cx="8229600" cy="4353347"/>
          </a:xfrm>
        </p:spPr>
        <p:txBody>
          <a:bodyPr>
            <a:normAutofit lnSpcReduction="10000"/>
          </a:bodyPr>
          <a:lstStyle/>
          <a:p>
            <a:r>
              <a:rPr lang="zh-TW" altLang="en-US" dirty="0" smtClean="0"/>
              <a:t>降低管制</a:t>
            </a:r>
            <a:endParaRPr lang="en-US" altLang="zh-TW" dirty="0" smtClean="0"/>
          </a:p>
          <a:p>
            <a:pPr lvl="1"/>
            <a:r>
              <a:rPr lang="zh-TW" altLang="en-US" dirty="0" smtClean="0"/>
              <a:t>對於非</a:t>
            </a:r>
            <a:r>
              <a:rPr lang="en-US" altLang="zh-TW" dirty="0" smtClean="0"/>
              <a:t>SMP</a:t>
            </a:r>
            <a:r>
              <a:rPr lang="zh-TW" altLang="en-US" dirty="0" smtClean="0"/>
              <a:t>解除不必要管制</a:t>
            </a:r>
            <a:endParaRPr lang="en-US" altLang="zh-TW" dirty="0" smtClean="0"/>
          </a:p>
          <a:p>
            <a:pPr lvl="1"/>
            <a:r>
              <a:rPr lang="zh-TW" altLang="en-US" dirty="0" smtClean="0"/>
              <a:t>對於未使用電信資源者降低管制：外資限制僅限於使用電信資源的公眾電信網路設置者</a:t>
            </a:r>
            <a:endParaRPr lang="en-US" altLang="zh-TW" dirty="0" smtClean="0"/>
          </a:p>
          <a:p>
            <a:pPr lvl="1"/>
            <a:r>
              <a:rPr lang="zh-TW" altLang="en-US" dirty="0" smtClean="0"/>
              <a:t>對於網路</a:t>
            </a:r>
            <a:r>
              <a:rPr lang="zh-TW" altLang="en-US" dirty="0"/>
              <a:t>設置</a:t>
            </a:r>
            <a:r>
              <a:rPr lang="zh-TW" altLang="en-US" dirty="0" smtClean="0"/>
              <a:t>計畫及營運計畫之審查及變更，在法規命令上應有彈性</a:t>
            </a:r>
            <a:endParaRPr lang="en-US" altLang="zh-TW" dirty="0" smtClean="0"/>
          </a:p>
          <a:p>
            <a:r>
              <a:rPr lang="zh-TW" altLang="en-US" dirty="0" smtClean="0"/>
              <a:t>促進競爭</a:t>
            </a:r>
            <a:endParaRPr lang="en-US" altLang="zh-TW" dirty="0" smtClean="0"/>
          </a:p>
          <a:p>
            <a:pPr lvl="1"/>
            <a:r>
              <a:rPr lang="zh-TW" altLang="en-US" dirty="0" smtClean="0"/>
              <a:t>有線電視系統納入電信網路，促進異質網路競爭</a:t>
            </a:r>
            <a:endParaRPr lang="en-US" altLang="zh-TW" dirty="0" smtClean="0"/>
          </a:p>
          <a:p>
            <a:pPr lvl="1"/>
            <a:r>
              <a:rPr lang="zh-TW" altLang="en-US" dirty="0" smtClean="0"/>
              <a:t>對於</a:t>
            </a:r>
            <a:r>
              <a:rPr lang="en-US" altLang="zh-TW" dirty="0" smtClean="0"/>
              <a:t>SMP</a:t>
            </a:r>
            <a:r>
              <a:rPr lang="zh-TW" altLang="en-US" dirty="0" smtClean="0"/>
              <a:t>認定隨市場動態調整，避免管制僵固性</a:t>
            </a:r>
            <a:endParaRPr lang="en-US" altLang="zh-TW" dirty="0" smtClean="0"/>
          </a:p>
          <a:p>
            <a:pPr lvl="1"/>
            <a:r>
              <a:rPr lang="zh-TW" altLang="en-US" dirty="0" smtClean="0"/>
              <a:t>釐清有關網際網路互連接取的管制方式</a:t>
            </a:r>
            <a:endParaRPr lang="en-US" altLang="zh-TW" dirty="0" smtClean="0"/>
          </a:p>
          <a:p>
            <a:r>
              <a:rPr lang="zh-TW" altLang="en-US" dirty="0" smtClean="0"/>
              <a:t>釐清並建立與競爭法主管機關的管制分工與合作機制</a:t>
            </a:r>
            <a:endParaRPr lang="zh-TW" altLang="en-US" dirty="0"/>
          </a:p>
        </p:txBody>
      </p:sp>
      <p:sp>
        <p:nvSpPr>
          <p:cNvPr id="3" name="日期版面配置區 2"/>
          <p:cNvSpPr>
            <a:spLocks noGrp="1"/>
          </p:cNvSpPr>
          <p:nvPr>
            <p:ph type="dt" sz="half" idx="10"/>
          </p:nvPr>
        </p:nvSpPr>
        <p:spPr/>
        <p:txBody>
          <a:bodyPr/>
          <a:lstStyle/>
          <a:p>
            <a:fld id="{0692F565-3593-4E5F-AD3C-6F2F7D34FBCC}" type="datetime1">
              <a:rPr lang="en-US" altLang="zh-TW" smtClean="0"/>
              <a:t>6/17/2016</a:t>
            </a:fld>
            <a:endParaRPr lang="en-US"/>
          </a:p>
        </p:txBody>
      </p:sp>
      <p:sp>
        <p:nvSpPr>
          <p:cNvPr id="4" name="投影片編號版面配置區 3"/>
          <p:cNvSpPr>
            <a:spLocks noGrp="1"/>
          </p:cNvSpPr>
          <p:nvPr>
            <p:ph type="sldNum" sz="quarter" idx="12"/>
          </p:nvPr>
        </p:nvSpPr>
        <p:spPr/>
        <p:txBody>
          <a:bodyPr/>
          <a:lstStyle/>
          <a:p>
            <a:fld id="{687D7A59-36E2-48B9-B146-C1E59501F63F}" type="slidenum">
              <a:rPr lang="en-US" smtClean="0"/>
              <a:pPr/>
              <a:t>11</a:t>
            </a:fld>
            <a:endParaRPr lang="en-US"/>
          </a:p>
        </p:txBody>
      </p:sp>
      <p:sp>
        <p:nvSpPr>
          <p:cNvPr id="5" name="標題 4"/>
          <p:cNvSpPr>
            <a:spLocks noGrp="1"/>
          </p:cNvSpPr>
          <p:nvPr>
            <p:ph type="title"/>
          </p:nvPr>
        </p:nvSpPr>
        <p:spPr/>
        <p:txBody>
          <a:bodyPr/>
          <a:lstStyle/>
          <a:p>
            <a:endParaRPr lang="zh-TW" altLang="en-US" dirty="0"/>
          </a:p>
        </p:txBody>
      </p:sp>
    </p:spTree>
    <p:extLst>
      <p:ext uri="{BB962C8B-B14F-4D97-AF65-F5344CB8AC3E}">
        <p14:creationId xmlns:p14="http://schemas.microsoft.com/office/powerpoint/2010/main" val="1295243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t>報告完畢，敬請指教</a:t>
            </a:r>
            <a:endParaRPr lang="zh-TW" altLang="en-US" dirty="0"/>
          </a:p>
        </p:txBody>
      </p:sp>
      <p:sp>
        <p:nvSpPr>
          <p:cNvPr id="3" name="副標題 2"/>
          <p:cNvSpPr>
            <a:spLocks noGrp="1"/>
          </p:cNvSpPr>
          <p:nvPr>
            <p:ph type="subTitle" idx="1"/>
          </p:nvPr>
        </p:nvSpPr>
        <p:spPr/>
        <p:txBody>
          <a:bodyPr/>
          <a:lstStyle/>
          <a:p>
            <a:endParaRPr lang="zh-TW" altLang="en-US"/>
          </a:p>
        </p:txBody>
      </p:sp>
      <p:sp>
        <p:nvSpPr>
          <p:cNvPr id="4" name="日期版面配置區 3"/>
          <p:cNvSpPr>
            <a:spLocks noGrp="1"/>
          </p:cNvSpPr>
          <p:nvPr>
            <p:ph type="dt" sz="half" idx="10"/>
          </p:nvPr>
        </p:nvSpPr>
        <p:spPr/>
        <p:txBody>
          <a:bodyPr/>
          <a:lstStyle/>
          <a:p>
            <a:fld id="{3807FC65-1D27-47F9-8BCF-8F5382E56B08}" type="datetime1">
              <a:rPr lang="en-US" altLang="zh-TW" smtClean="0"/>
              <a:t>6/17/2016</a:t>
            </a:fld>
            <a:endParaRPr lang="en-US"/>
          </a:p>
        </p:txBody>
      </p:sp>
      <p:sp>
        <p:nvSpPr>
          <p:cNvPr id="5" name="投影片編號版面配置區 4"/>
          <p:cNvSpPr>
            <a:spLocks noGrp="1"/>
          </p:cNvSpPr>
          <p:nvPr>
            <p:ph type="sldNum" sz="quarter" idx="12"/>
          </p:nvPr>
        </p:nvSpPr>
        <p:spPr/>
        <p:txBody>
          <a:bodyPr/>
          <a:lstStyle/>
          <a:p>
            <a:fld id="{687D7A59-36E2-48B9-B146-C1E59501F63F}" type="slidenum">
              <a:rPr lang="en-US" smtClean="0"/>
              <a:pPr/>
              <a:t>12</a:t>
            </a:fld>
            <a:endParaRPr lang="en-US"/>
          </a:p>
        </p:txBody>
      </p:sp>
    </p:spTree>
    <p:extLst>
      <p:ext uri="{BB962C8B-B14F-4D97-AF65-F5344CB8AC3E}">
        <p14:creationId xmlns:p14="http://schemas.microsoft.com/office/powerpoint/2010/main" val="2771564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3068960"/>
            <a:ext cx="7408333" cy="3057203"/>
          </a:xfrm>
        </p:spPr>
        <p:txBody>
          <a:bodyPr/>
          <a:lstStyle/>
          <a:p>
            <a:r>
              <a:rPr lang="zh-TW" altLang="en-US" dirty="0" smtClean="0">
                <a:solidFill>
                  <a:srgbClr val="FF0000"/>
                </a:solidFill>
              </a:rPr>
              <a:t>電信事業管制架構</a:t>
            </a:r>
            <a:endParaRPr lang="en-US" altLang="zh-TW" dirty="0" smtClean="0">
              <a:solidFill>
                <a:srgbClr val="FF0000"/>
              </a:solidFill>
            </a:endParaRPr>
          </a:p>
          <a:p>
            <a:r>
              <a:rPr lang="zh-TW" altLang="en-US" dirty="0" smtClean="0"/>
              <a:t>電信市場競爭管制架構</a:t>
            </a:r>
            <a:endParaRPr lang="en-US" altLang="zh-TW" dirty="0" smtClean="0"/>
          </a:p>
          <a:p>
            <a:r>
              <a:rPr lang="zh-TW" altLang="en-US" dirty="0" smtClean="0"/>
              <a:t>結語</a:t>
            </a:r>
            <a:endParaRPr lang="zh-TW" altLang="en-US" dirty="0"/>
          </a:p>
        </p:txBody>
      </p:sp>
      <p:sp>
        <p:nvSpPr>
          <p:cNvPr id="3" name="日期版面配置區 2"/>
          <p:cNvSpPr>
            <a:spLocks noGrp="1"/>
          </p:cNvSpPr>
          <p:nvPr>
            <p:ph type="dt" sz="half" idx="10"/>
          </p:nvPr>
        </p:nvSpPr>
        <p:spPr/>
        <p:txBody>
          <a:bodyPr/>
          <a:lstStyle/>
          <a:p>
            <a:fld id="{0692F565-3593-4E5F-AD3C-6F2F7D34FBCC}" type="datetime1">
              <a:rPr lang="en-US" altLang="zh-TW" smtClean="0"/>
              <a:t>6/17/2016</a:t>
            </a:fld>
            <a:endParaRPr lang="en-US"/>
          </a:p>
        </p:txBody>
      </p:sp>
      <p:sp>
        <p:nvSpPr>
          <p:cNvPr id="4" name="投影片編號版面配置區 3"/>
          <p:cNvSpPr>
            <a:spLocks noGrp="1"/>
          </p:cNvSpPr>
          <p:nvPr>
            <p:ph type="sldNum" sz="quarter" idx="12"/>
          </p:nvPr>
        </p:nvSpPr>
        <p:spPr/>
        <p:txBody>
          <a:bodyPr/>
          <a:lstStyle/>
          <a:p>
            <a:fld id="{687D7A59-36E2-48B9-B146-C1E59501F63F}" type="slidenum">
              <a:rPr lang="en-US" smtClean="0"/>
              <a:pPr/>
              <a:t>2</a:t>
            </a:fld>
            <a:endParaRPr lang="en-US"/>
          </a:p>
        </p:txBody>
      </p:sp>
      <p:sp>
        <p:nvSpPr>
          <p:cNvPr id="5" name="標題 4"/>
          <p:cNvSpPr>
            <a:spLocks noGrp="1"/>
          </p:cNvSpPr>
          <p:nvPr>
            <p:ph type="title"/>
          </p:nvPr>
        </p:nvSpPr>
        <p:spPr/>
        <p:txBody>
          <a:bodyPr/>
          <a:lstStyle/>
          <a:p>
            <a:r>
              <a:rPr lang="zh-TW" altLang="en-US" dirty="0" smtClean="0"/>
              <a:t>報告大綱</a:t>
            </a:r>
            <a:endParaRPr lang="zh-TW" altLang="en-US" dirty="0"/>
          </a:p>
        </p:txBody>
      </p:sp>
    </p:spTree>
    <p:extLst>
      <p:ext uri="{BB962C8B-B14F-4D97-AF65-F5344CB8AC3E}">
        <p14:creationId xmlns:p14="http://schemas.microsoft.com/office/powerpoint/2010/main" val="2176960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0692F565-3593-4E5F-AD3C-6F2F7D34FBCC}" type="datetime1">
              <a:rPr lang="en-US" altLang="zh-TW" smtClean="0"/>
              <a:t>6/17/2016</a:t>
            </a:fld>
            <a:endParaRPr lang="en-US"/>
          </a:p>
        </p:txBody>
      </p:sp>
      <p:sp>
        <p:nvSpPr>
          <p:cNvPr id="4" name="投影片編號版面配置區 3"/>
          <p:cNvSpPr>
            <a:spLocks noGrp="1"/>
          </p:cNvSpPr>
          <p:nvPr>
            <p:ph type="sldNum" sz="quarter" idx="12"/>
          </p:nvPr>
        </p:nvSpPr>
        <p:spPr/>
        <p:txBody>
          <a:bodyPr/>
          <a:lstStyle/>
          <a:p>
            <a:fld id="{687D7A59-36E2-48B9-B146-C1E59501F63F}" type="slidenum">
              <a:rPr lang="en-US" smtClean="0"/>
              <a:pPr/>
              <a:t>3</a:t>
            </a:fld>
            <a:endParaRPr lang="en-US"/>
          </a:p>
        </p:txBody>
      </p:sp>
      <p:sp>
        <p:nvSpPr>
          <p:cNvPr id="5" name="標題 4"/>
          <p:cNvSpPr>
            <a:spLocks noGrp="1"/>
          </p:cNvSpPr>
          <p:nvPr>
            <p:ph type="title"/>
          </p:nvPr>
        </p:nvSpPr>
        <p:spPr/>
        <p:txBody>
          <a:bodyPr>
            <a:normAutofit/>
          </a:bodyPr>
          <a:lstStyle/>
          <a:p>
            <a:r>
              <a:rPr lang="zh-TW" altLang="en-US" sz="3200" dirty="0" smtClean="0"/>
              <a:t>電信法的管制目標</a:t>
            </a:r>
            <a:endParaRPr lang="zh-TW" altLang="en-US" sz="3200" dirty="0"/>
          </a:p>
        </p:txBody>
      </p:sp>
      <p:sp>
        <p:nvSpPr>
          <p:cNvPr id="6" name="文字方塊 5"/>
          <p:cNvSpPr txBox="1"/>
          <p:nvPr/>
        </p:nvSpPr>
        <p:spPr>
          <a:xfrm>
            <a:off x="457200" y="1711531"/>
            <a:ext cx="8147248" cy="369332"/>
          </a:xfrm>
          <a:prstGeom prst="rect">
            <a:avLst/>
          </a:prstGeom>
          <a:solidFill>
            <a:srgbClr val="FFFF00"/>
          </a:solidFill>
        </p:spPr>
        <p:txBody>
          <a:bodyPr wrap="square" rtlCol="0">
            <a:spAutoFit/>
          </a:bodyPr>
          <a:lstStyle/>
          <a:p>
            <a:pPr algn="ctr"/>
            <a:r>
              <a:rPr lang="zh-TW" altLang="en-US" dirty="0" smtClean="0"/>
              <a:t>電信法</a:t>
            </a:r>
            <a:endParaRPr lang="zh-TW" altLang="en-US" dirty="0"/>
          </a:p>
        </p:txBody>
      </p:sp>
      <p:sp>
        <p:nvSpPr>
          <p:cNvPr id="7" name="文字方塊 6"/>
          <p:cNvSpPr txBox="1"/>
          <p:nvPr/>
        </p:nvSpPr>
        <p:spPr>
          <a:xfrm>
            <a:off x="457200" y="2492896"/>
            <a:ext cx="3024336" cy="646331"/>
          </a:xfrm>
          <a:prstGeom prst="rect">
            <a:avLst/>
          </a:prstGeom>
          <a:solidFill>
            <a:srgbClr val="FFFF00"/>
          </a:solidFill>
        </p:spPr>
        <p:txBody>
          <a:bodyPr wrap="square" rtlCol="0">
            <a:spAutoFit/>
          </a:bodyPr>
          <a:lstStyle/>
          <a:p>
            <a:r>
              <a:rPr lang="zh-TW" altLang="en-US" dirty="0" smtClean="0"/>
              <a:t>電信基礎設施與資源管理法</a:t>
            </a:r>
            <a:endParaRPr lang="en-US" altLang="zh-TW" dirty="0" smtClean="0"/>
          </a:p>
          <a:p>
            <a:pPr algn="ctr"/>
            <a:r>
              <a:rPr lang="zh-TW" altLang="en-US" dirty="0" smtClean="0"/>
              <a:t>（基礎法）</a:t>
            </a:r>
            <a:endParaRPr lang="zh-TW" altLang="en-US" dirty="0"/>
          </a:p>
        </p:txBody>
      </p:sp>
      <p:sp>
        <p:nvSpPr>
          <p:cNvPr id="8" name="文字方塊 7"/>
          <p:cNvSpPr txBox="1"/>
          <p:nvPr/>
        </p:nvSpPr>
        <p:spPr>
          <a:xfrm>
            <a:off x="5559686" y="2470815"/>
            <a:ext cx="3024336" cy="646331"/>
          </a:xfrm>
          <a:prstGeom prst="rect">
            <a:avLst/>
          </a:prstGeom>
          <a:solidFill>
            <a:srgbClr val="FFFF00"/>
          </a:solidFill>
        </p:spPr>
        <p:txBody>
          <a:bodyPr wrap="square" rtlCol="0">
            <a:spAutoFit/>
          </a:bodyPr>
          <a:lstStyle/>
          <a:p>
            <a:pPr algn="ctr"/>
            <a:r>
              <a:rPr lang="zh-TW" altLang="en-US" dirty="0" smtClean="0"/>
              <a:t>電信事業法</a:t>
            </a:r>
            <a:endParaRPr lang="en-US" altLang="zh-TW" dirty="0" smtClean="0"/>
          </a:p>
          <a:p>
            <a:pPr algn="ctr"/>
            <a:r>
              <a:rPr lang="zh-TW" altLang="en-US" dirty="0" smtClean="0"/>
              <a:t>（事業法）</a:t>
            </a:r>
            <a:endParaRPr lang="zh-TW" altLang="en-US" dirty="0"/>
          </a:p>
        </p:txBody>
      </p:sp>
      <p:sp>
        <p:nvSpPr>
          <p:cNvPr id="10" name="向下箭號 9"/>
          <p:cNvSpPr/>
          <p:nvPr/>
        </p:nvSpPr>
        <p:spPr>
          <a:xfrm>
            <a:off x="1763688" y="2080863"/>
            <a:ext cx="216024" cy="4120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向下箭號 10"/>
          <p:cNvSpPr/>
          <p:nvPr/>
        </p:nvSpPr>
        <p:spPr>
          <a:xfrm>
            <a:off x="7057017" y="2094409"/>
            <a:ext cx="216024" cy="4120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文字方塊 11"/>
          <p:cNvSpPr txBox="1"/>
          <p:nvPr/>
        </p:nvSpPr>
        <p:spPr>
          <a:xfrm>
            <a:off x="457200" y="3266505"/>
            <a:ext cx="2507899" cy="2585323"/>
          </a:xfrm>
          <a:prstGeom prst="rect">
            <a:avLst/>
          </a:prstGeom>
          <a:solidFill>
            <a:schemeClr val="accent4">
              <a:lumMod val="20000"/>
              <a:lumOff val="80000"/>
            </a:schemeClr>
          </a:solidFill>
        </p:spPr>
        <p:txBody>
          <a:bodyPr wrap="square" rtlCol="0">
            <a:spAutoFit/>
          </a:bodyPr>
          <a:lstStyle/>
          <a:p>
            <a:pPr marL="285750" indent="-285750">
              <a:buFont typeface="Arial" panose="020B0604020202020204" pitchFamily="34" charset="0"/>
              <a:buChar char="•"/>
            </a:pPr>
            <a:r>
              <a:rPr lang="zh-TW" altLang="en-US" dirty="0" smtClean="0"/>
              <a:t>促進次世代公眾電信網路建設</a:t>
            </a:r>
            <a:endParaRPr lang="en-US" altLang="zh-TW" dirty="0" smtClean="0"/>
          </a:p>
          <a:p>
            <a:pPr marL="285750" indent="-285750">
              <a:buFont typeface="Arial" panose="020B0604020202020204" pitchFamily="34" charset="0"/>
              <a:buChar char="•"/>
            </a:pPr>
            <a:r>
              <a:rPr lang="zh-TW" altLang="en-US" dirty="0" smtClean="0"/>
              <a:t>以公眾電信網路促進電信服務提供</a:t>
            </a:r>
            <a:endParaRPr lang="en-US" altLang="zh-TW" dirty="0" smtClean="0"/>
          </a:p>
          <a:p>
            <a:pPr marL="285750" indent="-285750">
              <a:buFont typeface="Arial" panose="020B0604020202020204" pitchFamily="34" charset="0"/>
              <a:buChar char="•"/>
            </a:pPr>
            <a:r>
              <a:rPr lang="zh-TW" altLang="en-US" dirty="0" smtClean="0"/>
              <a:t>促進無線電頻率有效利用及避免干擾</a:t>
            </a:r>
            <a:endParaRPr lang="en-US" altLang="zh-TW" dirty="0" smtClean="0"/>
          </a:p>
          <a:p>
            <a:pPr marL="285750" indent="-285750">
              <a:buFont typeface="Arial" panose="020B0604020202020204" pitchFamily="34" charset="0"/>
              <a:buChar char="•"/>
            </a:pPr>
            <a:r>
              <a:rPr lang="zh-TW" altLang="en-US" dirty="0" smtClean="0"/>
              <a:t>保障電信號碼資源有效利用</a:t>
            </a:r>
            <a:endParaRPr lang="en-US" altLang="zh-TW" dirty="0" smtClean="0"/>
          </a:p>
          <a:p>
            <a:pPr marL="285750" indent="-285750">
              <a:buFont typeface="Arial" panose="020B0604020202020204" pitchFamily="34" charset="0"/>
              <a:buChar char="•"/>
            </a:pPr>
            <a:endParaRPr lang="zh-TW" altLang="en-US" dirty="0"/>
          </a:p>
        </p:txBody>
      </p:sp>
      <p:sp>
        <p:nvSpPr>
          <p:cNvPr id="13" name="文字方塊 12"/>
          <p:cNvSpPr txBox="1"/>
          <p:nvPr/>
        </p:nvSpPr>
        <p:spPr>
          <a:xfrm>
            <a:off x="6300192" y="3326458"/>
            <a:ext cx="2283830" cy="2031325"/>
          </a:xfrm>
          <a:prstGeom prst="rect">
            <a:avLst/>
          </a:prstGeom>
          <a:solidFill>
            <a:schemeClr val="accent4">
              <a:lumMod val="20000"/>
              <a:lumOff val="80000"/>
            </a:schemeClr>
          </a:solidFill>
        </p:spPr>
        <p:txBody>
          <a:bodyPr wrap="square" rtlCol="0">
            <a:spAutoFit/>
          </a:bodyPr>
          <a:lstStyle/>
          <a:p>
            <a:pPr marL="285750" indent="-285750">
              <a:buFont typeface="Arial" panose="020B0604020202020204" pitchFamily="34" charset="0"/>
              <a:buChar char="•"/>
            </a:pPr>
            <a:r>
              <a:rPr lang="zh-TW" altLang="en-US" dirty="0" smtClean="0"/>
              <a:t>使用者利益保障</a:t>
            </a:r>
            <a:endParaRPr lang="en-US" altLang="zh-TW" dirty="0" smtClean="0"/>
          </a:p>
          <a:p>
            <a:pPr marL="285750" indent="-285750">
              <a:buFont typeface="Arial" panose="020B0604020202020204" pitchFamily="34" charset="0"/>
              <a:buChar char="•"/>
            </a:pPr>
            <a:r>
              <a:rPr lang="zh-TW" altLang="en-US" dirty="0" smtClean="0"/>
              <a:t>通訊秘密維護</a:t>
            </a:r>
            <a:endParaRPr lang="en-US" altLang="zh-TW" dirty="0" smtClean="0"/>
          </a:p>
          <a:p>
            <a:pPr marL="285750" indent="-285750">
              <a:buFont typeface="Arial" panose="020B0604020202020204" pitchFamily="34" charset="0"/>
              <a:buChar char="•"/>
            </a:pPr>
            <a:r>
              <a:rPr lang="zh-TW" altLang="en-US" dirty="0" smtClean="0"/>
              <a:t>以可負擔價格提供普遍的基本電信服務（普及服務）</a:t>
            </a:r>
            <a:endParaRPr lang="en-US" altLang="zh-TW" dirty="0" smtClean="0"/>
          </a:p>
          <a:p>
            <a:endParaRPr lang="zh-TW" altLang="en-US" dirty="0"/>
          </a:p>
        </p:txBody>
      </p:sp>
      <p:sp>
        <p:nvSpPr>
          <p:cNvPr id="16" name="左-右雙向箭號圖說文字 15"/>
          <p:cNvSpPr/>
          <p:nvPr/>
        </p:nvSpPr>
        <p:spPr>
          <a:xfrm>
            <a:off x="2965099" y="3287535"/>
            <a:ext cx="3335093" cy="2564293"/>
          </a:xfrm>
          <a:prstGeom prst="leftRightArrow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zh-TW" altLang="en-US" dirty="0" smtClean="0">
                <a:solidFill>
                  <a:schemeClr val="bg2">
                    <a:lumMod val="50000"/>
                  </a:schemeClr>
                </a:solidFill>
              </a:rPr>
              <a:t>確保公平競爭</a:t>
            </a:r>
            <a:endParaRPr lang="en-US" altLang="zh-TW" dirty="0" smtClean="0">
              <a:solidFill>
                <a:schemeClr val="bg2">
                  <a:lumMod val="50000"/>
                </a:schemeClr>
              </a:solidFill>
            </a:endParaRPr>
          </a:p>
          <a:p>
            <a:pPr marL="285750" indent="-285750">
              <a:buFont typeface="Arial" panose="020B0604020202020204" pitchFamily="34" charset="0"/>
              <a:buChar char="•"/>
            </a:pPr>
            <a:r>
              <a:rPr lang="zh-TW" altLang="en-US" dirty="0" smtClean="0">
                <a:solidFill>
                  <a:schemeClr val="bg2">
                    <a:lumMod val="50000"/>
                  </a:schemeClr>
                </a:solidFill>
              </a:rPr>
              <a:t>促進電信網路、服務的持續競爭</a:t>
            </a:r>
            <a:endParaRPr lang="en-US" altLang="zh-TW" dirty="0" smtClean="0">
              <a:solidFill>
                <a:schemeClr val="bg2">
                  <a:lumMod val="50000"/>
                </a:schemeClr>
              </a:solidFill>
            </a:endParaRPr>
          </a:p>
          <a:p>
            <a:pPr marL="285750" indent="-285750">
              <a:buFont typeface="Arial" panose="020B0604020202020204" pitchFamily="34" charset="0"/>
              <a:buChar char="•"/>
            </a:pPr>
            <a:r>
              <a:rPr lang="zh-TW" altLang="en-US" dirty="0" smtClean="0">
                <a:solidFill>
                  <a:schemeClr val="bg2">
                    <a:lumMod val="50000"/>
                  </a:schemeClr>
                </a:solidFill>
              </a:rPr>
              <a:t>保障公共安全</a:t>
            </a:r>
            <a:endParaRPr lang="zh-TW" altLang="en-US" dirty="0">
              <a:solidFill>
                <a:schemeClr val="bg2">
                  <a:lumMod val="50000"/>
                </a:schemeClr>
              </a:solidFill>
            </a:endParaRPr>
          </a:p>
        </p:txBody>
      </p:sp>
    </p:spTree>
    <p:extLst>
      <p:ext uri="{BB962C8B-B14F-4D97-AF65-F5344CB8AC3E}">
        <p14:creationId xmlns:p14="http://schemas.microsoft.com/office/powerpoint/2010/main" val="104379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0692F565-3593-4E5F-AD3C-6F2F7D34FBCC}" type="datetime1">
              <a:rPr lang="en-US" altLang="zh-TW" smtClean="0"/>
              <a:t>6/17/2016</a:t>
            </a:fld>
            <a:endParaRPr lang="en-US"/>
          </a:p>
        </p:txBody>
      </p:sp>
      <p:sp>
        <p:nvSpPr>
          <p:cNvPr id="4" name="投影片編號版面配置區 3"/>
          <p:cNvSpPr>
            <a:spLocks noGrp="1"/>
          </p:cNvSpPr>
          <p:nvPr>
            <p:ph type="sldNum" sz="quarter" idx="12"/>
          </p:nvPr>
        </p:nvSpPr>
        <p:spPr/>
        <p:txBody>
          <a:bodyPr/>
          <a:lstStyle/>
          <a:p>
            <a:fld id="{687D7A59-36E2-48B9-B146-C1E59501F63F}" type="slidenum">
              <a:rPr lang="en-US" smtClean="0"/>
              <a:pPr/>
              <a:t>4</a:t>
            </a:fld>
            <a:endParaRPr lang="en-US"/>
          </a:p>
        </p:txBody>
      </p:sp>
      <p:sp>
        <p:nvSpPr>
          <p:cNvPr id="5" name="標題 4"/>
          <p:cNvSpPr>
            <a:spLocks noGrp="1"/>
          </p:cNvSpPr>
          <p:nvPr>
            <p:ph type="title"/>
          </p:nvPr>
        </p:nvSpPr>
        <p:spPr/>
        <p:txBody>
          <a:bodyPr/>
          <a:lstStyle/>
          <a:p>
            <a:endParaRPr lang="zh-TW" altLang="en-US" dirty="0"/>
          </a:p>
        </p:txBody>
      </p:sp>
      <p:sp>
        <p:nvSpPr>
          <p:cNvPr id="6" name="文字方塊 5"/>
          <p:cNvSpPr txBox="1"/>
          <p:nvPr/>
        </p:nvSpPr>
        <p:spPr>
          <a:xfrm>
            <a:off x="457200" y="473638"/>
            <a:ext cx="8287713" cy="1200329"/>
          </a:xfrm>
          <a:prstGeom prst="rect">
            <a:avLst/>
          </a:prstGeom>
          <a:solidFill>
            <a:srgbClr val="FFFF00"/>
          </a:solidFill>
        </p:spPr>
        <p:txBody>
          <a:bodyPr wrap="square" rtlCol="0">
            <a:spAutoFit/>
          </a:bodyPr>
          <a:lstStyle/>
          <a:p>
            <a:pPr algn="ctr"/>
            <a:r>
              <a:rPr lang="zh-TW" altLang="en-US" dirty="0" smtClean="0"/>
              <a:t>電信法：以對於</a:t>
            </a:r>
            <a:r>
              <a:rPr lang="zh-TW" altLang="en-US" u="sng" dirty="0" smtClean="0">
                <a:solidFill>
                  <a:schemeClr val="accent1">
                    <a:lumMod val="75000"/>
                  </a:schemeClr>
                </a:solidFill>
              </a:rPr>
              <a:t>第一類電信事業</a:t>
            </a:r>
            <a:r>
              <a:rPr lang="zh-TW" altLang="en-US" dirty="0" smtClean="0"/>
              <a:t>管制為核心</a:t>
            </a:r>
            <a:endParaRPr lang="en-US" altLang="zh-TW" dirty="0" smtClean="0"/>
          </a:p>
          <a:p>
            <a:pPr algn="ctr"/>
            <a:r>
              <a:rPr lang="zh-TW" altLang="en-US" dirty="0" smtClean="0"/>
              <a:t>以事業計畫書作為</a:t>
            </a:r>
            <a:r>
              <a:rPr lang="zh-TW" altLang="en-US" dirty="0" smtClean="0">
                <a:solidFill>
                  <a:schemeClr val="accent1">
                    <a:lumMod val="75000"/>
                  </a:schemeClr>
                </a:solidFill>
              </a:rPr>
              <a:t>管制契約之承諾</a:t>
            </a:r>
            <a:endParaRPr lang="en-US" altLang="zh-TW" dirty="0" smtClean="0">
              <a:solidFill>
                <a:schemeClr val="accent1">
                  <a:lumMod val="75000"/>
                </a:schemeClr>
              </a:solidFill>
            </a:endParaRPr>
          </a:p>
          <a:p>
            <a:pPr algn="ctr"/>
            <a:r>
              <a:rPr lang="zh-TW" altLang="en-US" dirty="0" smtClean="0"/>
              <a:t>事項：營業項目、營業區域、通訊型態、電信設備概況、財務結構、技術能力及發展計畫、收費標準及計算方式、人事組織、預定開始經營日期（</a:t>
            </a:r>
            <a:r>
              <a:rPr lang="en-US" altLang="zh-TW" dirty="0" smtClean="0"/>
              <a:t>§13</a:t>
            </a:r>
            <a:r>
              <a:rPr lang="zh-TW" altLang="en-US" dirty="0" smtClean="0"/>
              <a:t>）</a:t>
            </a:r>
            <a:endParaRPr lang="en-US" altLang="zh-TW" dirty="0" smtClean="0"/>
          </a:p>
        </p:txBody>
      </p:sp>
      <p:sp>
        <p:nvSpPr>
          <p:cNvPr id="7" name="文字方塊 6"/>
          <p:cNvSpPr txBox="1"/>
          <p:nvPr/>
        </p:nvSpPr>
        <p:spPr>
          <a:xfrm>
            <a:off x="457200" y="2100316"/>
            <a:ext cx="3034680" cy="646331"/>
          </a:xfrm>
          <a:prstGeom prst="rect">
            <a:avLst/>
          </a:prstGeom>
          <a:solidFill>
            <a:srgbClr val="FFFF00"/>
          </a:solidFill>
        </p:spPr>
        <p:txBody>
          <a:bodyPr wrap="square" rtlCol="0">
            <a:spAutoFit/>
          </a:bodyPr>
          <a:lstStyle/>
          <a:p>
            <a:pPr algn="ctr"/>
            <a:r>
              <a:rPr lang="zh-TW" altLang="en-US" dirty="0" smtClean="0"/>
              <a:t>電信基礎設施與資源管理法（基礎法）</a:t>
            </a:r>
            <a:endParaRPr lang="zh-TW" altLang="en-US" dirty="0"/>
          </a:p>
        </p:txBody>
      </p:sp>
      <p:sp>
        <p:nvSpPr>
          <p:cNvPr id="8" name="文字方塊 7"/>
          <p:cNvSpPr txBox="1"/>
          <p:nvPr/>
        </p:nvSpPr>
        <p:spPr>
          <a:xfrm>
            <a:off x="3742358" y="2126286"/>
            <a:ext cx="4965001" cy="646331"/>
          </a:xfrm>
          <a:prstGeom prst="rect">
            <a:avLst/>
          </a:prstGeom>
          <a:solidFill>
            <a:srgbClr val="FFFF00"/>
          </a:solidFill>
        </p:spPr>
        <p:txBody>
          <a:bodyPr wrap="square" rtlCol="0">
            <a:spAutoFit/>
          </a:bodyPr>
          <a:lstStyle/>
          <a:p>
            <a:pPr algn="ctr"/>
            <a:r>
              <a:rPr lang="zh-TW" altLang="en-US" dirty="0" smtClean="0"/>
              <a:t>電信事業法：</a:t>
            </a:r>
            <a:r>
              <a:rPr lang="zh-TW" altLang="en-US" dirty="0" smtClean="0">
                <a:solidFill>
                  <a:srgbClr val="FF0000"/>
                </a:solidFill>
              </a:rPr>
              <a:t>利用公眾電信網路</a:t>
            </a:r>
            <a:r>
              <a:rPr lang="zh-TW" altLang="en-US" dirty="0" smtClean="0"/>
              <a:t>提供電信服務</a:t>
            </a:r>
            <a:endParaRPr lang="en-US" altLang="zh-TW" dirty="0" smtClean="0"/>
          </a:p>
          <a:p>
            <a:pPr algn="ctr"/>
            <a:r>
              <a:rPr lang="zh-TW" altLang="en-US" dirty="0" smtClean="0"/>
              <a:t>（事業法）</a:t>
            </a:r>
            <a:endParaRPr lang="zh-TW" altLang="en-US" dirty="0"/>
          </a:p>
        </p:txBody>
      </p:sp>
      <p:sp>
        <p:nvSpPr>
          <p:cNvPr id="9" name="向下箭號 8"/>
          <p:cNvSpPr/>
          <p:nvPr/>
        </p:nvSpPr>
        <p:spPr>
          <a:xfrm>
            <a:off x="1115616" y="1694111"/>
            <a:ext cx="216024" cy="4120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向下箭號 9"/>
          <p:cNvSpPr/>
          <p:nvPr/>
        </p:nvSpPr>
        <p:spPr>
          <a:xfrm>
            <a:off x="7956376" y="1694110"/>
            <a:ext cx="216024" cy="4120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文字方塊 10"/>
          <p:cNvSpPr txBox="1"/>
          <p:nvPr/>
        </p:nvSpPr>
        <p:spPr>
          <a:xfrm>
            <a:off x="179513" y="2939839"/>
            <a:ext cx="3312367" cy="3323987"/>
          </a:xfrm>
          <a:prstGeom prst="rect">
            <a:avLst/>
          </a:prstGeom>
          <a:solidFill>
            <a:schemeClr val="accent4">
              <a:lumMod val="20000"/>
              <a:lumOff val="80000"/>
            </a:schemeClr>
          </a:solidFill>
        </p:spPr>
        <p:txBody>
          <a:bodyPr wrap="square" rtlCol="0">
            <a:spAutoFit/>
          </a:bodyPr>
          <a:lstStyle/>
          <a:p>
            <a:pPr marL="285750" indent="-285750">
              <a:buFont typeface="Arial" panose="020B0604020202020204" pitchFamily="34" charset="0"/>
              <a:buChar char="•"/>
            </a:pPr>
            <a:r>
              <a:rPr lang="zh-TW" altLang="en-US" sz="1400" dirty="0" smtClean="0"/>
              <a:t>公眾電信網路設置者，提出</a:t>
            </a:r>
            <a:r>
              <a:rPr lang="zh-TW" altLang="en-US" sz="1400" dirty="0" smtClean="0">
                <a:solidFill>
                  <a:schemeClr val="accent1">
                    <a:lumMod val="75000"/>
                  </a:schemeClr>
                </a:solidFill>
              </a:rPr>
              <a:t>網路設置</a:t>
            </a:r>
            <a:r>
              <a:rPr lang="zh-TW" altLang="en-US" sz="1400" dirty="0" smtClean="0">
                <a:solidFill>
                  <a:schemeClr val="accent1">
                    <a:lumMod val="75000"/>
                  </a:schemeClr>
                </a:solidFill>
              </a:rPr>
              <a:t>計畫許可</a:t>
            </a:r>
            <a:r>
              <a:rPr lang="zh-TW" altLang="en-US" sz="1400" dirty="0" smtClean="0"/>
              <a:t>（</a:t>
            </a:r>
            <a:r>
              <a:rPr lang="en-US" altLang="zh-TW" sz="1400" dirty="0" smtClean="0"/>
              <a:t>§6</a:t>
            </a:r>
            <a:r>
              <a:rPr lang="zh-TW" altLang="en-US" sz="1400" dirty="0" smtClean="0"/>
              <a:t>）</a:t>
            </a:r>
            <a:endParaRPr lang="en-US" altLang="zh-TW" sz="1400" dirty="0" smtClean="0"/>
          </a:p>
          <a:p>
            <a:pPr marL="742950" lvl="1" indent="-285750">
              <a:buFont typeface="Arial" panose="020B0604020202020204" pitchFamily="34" charset="0"/>
              <a:buChar char="•"/>
            </a:pPr>
            <a:r>
              <a:rPr lang="zh-TW" altLang="en-US" sz="1400" dirty="0"/>
              <a:t>設置區域及設置時程規劃。</a:t>
            </a:r>
          </a:p>
          <a:p>
            <a:pPr marL="742950" lvl="1" indent="-285750">
              <a:buFont typeface="Arial" panose="020B0604020202020204" pitchFamily="34" charset="0"/>
              <a:buChar char="•"/>
            </a:pPr>
            <a:r>
              <a:rPr lang="zh-TW" altLang="en-US" sz="1400" dirty="0" smtClean="0"/>
              <a:t>符合</a:t>
            </a:r>
            <a:r>
              <a:rPr lang="zh-TW" altLang="en-US" sz="1400" dirty="0"/>
              <a:t>營運計畫之通訊型態、網路架構及性能。</a:t>
            </a:r>
          </a:p>
          <a:p>
            <a:pPr marL="742950" lvl="1" indent="-285750">
              <a:buFont typeface="Arial" panose="020B0604020202020204" pitchFamily="34" charset="0"/>
              <a:buChar char="•"/>
            </a:pPr>
            <a:r>
              <a:rPr lang="zh-TW" altLang="en-US" sz="1400" dirty="0" smtClean="0"/>
              <a:t>主要</a:t>
            </a:r>
            <a:r>
              <a:rPr lang="zh-TW" altLang="en-US" sz="1400" dirty="0"/>
              <a:t>電信設備之功能及數量。</a:t>
            </a:r>
          </a:p>
          <a:p>
            <a:pPr marL="742950" lvl="1" indent="-285750">
              <a:buFont typeface="Arial" panose="020B0604020202020204" pitchFamily="34" charset="0"/>
              <a:buChar char="•"/>
            </a:pPr>
            <a:r>
              <a:rPr lang="zh-TW" altLang="en-US" sz="1400" dirty="0" smtClean="0"/>
              <a:t>與其</a:t>
            </a:r>
            <a:r>
              <a:rPr lang="zh-TW" altLang="en-US" sz="1400" dirty="0"/>
              <a:t>他公眾電信網路互連或與用戶終端設備銜接之技術介面及網路介接點。</a:t>
            </a:r>
          </a:p>
          <a:p>
            <a:pPr marL="742950" lvl="1" indent="-285750">
              <a:buFont typeface="Arial" panose="020B0604020202020204" pitchFamily="34" charset="0"/>
              <a:buChar char="•"/>
            </a:pPr>
            <a:r>
              <a:rPr lang="zh-TW" altLang="en-US" sz="1400" dirty="0" smtClean="0"/>
              <a:t>使用</a:t>
            </a:r>
            <a:r>
              <a:rPr lang="zh-TW" altLang="en-US" sz="1400" dirty="0"/>
              <a:t>符合有關機關國家安全考量之電信設備。</a:t>
            </a:r>
          </a:p>
          <a:p>
            <a:pPr marL="742950" lvl="1" indent="-285750">
              <a:buFont typeface="Arial" panose="020B0604020202020204" pitchFamily="34" charset="0"/>
              <a:buChar char="•"/>
            </a:pPr>
            <a:r>
              <a:rPr lang="zh-TW" altLang="en-US" sz="1400" dirty="0" smtClean="0"/>
              <a:t>具</a:t>
            </a:r>
            <a:r>
              <a:rPr lang="zh-TW" altLang="en-US" sz="1400" dirty="0"/>
              <a:t>資通安全偵測及防護功能之設備。</a:t>
            </a:r>
          </a:p>
          <a:p>
            <a:pPr marL="742950" lvl="1" indent="-285750">
              <a:buFont typeface="Arial" panose="020B0604020202020204" pitchFamily="34" charset="0"/>
              <a:buChar char="•"/>
            </a:pPr>
            <a:r>
              <a:rPr lang="zh-TW" altLang="en-US" sz="1400" dirty="0" smtClean="0"/>
              <a:t>其他</a:t>
            </a:r>
            <a:r>
              <a:rPr lang="zh-TW" altLang="en-US" sz="1400" dirty="0"/>
              <a:t>經主管機關指定與網路設置相關項目</a:t>
            </a:r>
            <a:r>
              <a:rPr lang="zh-TW" altLang="en-US" sz="1400" dirty="0" smtClean="0"/>
              <a:t>。</a:t>
            </a:r>
            <a:endParaRPr lang="zh-TW" altLang="en-US" sz="1400" dirty="0"/>
          </a:p>
        </p:txBody>
      </p:sp>
      <p:sp>
        <p:nvSpPr>
          <p:cNvPr id="12" name="文字方塊 11"/>
          <p:cNvSpPr txBox="1"/>
          <p:nvPr/>
        </p:nvSpPr>
        <p:spPr>
          <a:xfrm>
            <a:off x="3738183" y="2966583"/>
            <a:ext cx="2664296" cy="3108543"/>
          </a:xfrm>
          <a:prstGeom prst="rect">
            <a:avLst/>
          </a:prstGeom>
          <a:solidFill>
            <a:schemeClr val="accent4">
              <a:lumMod val="20000"/>
              <a:lumOff val="80000"/>
            </a:schemeClr>
          </a:solidFill>
        </p:spPr>
        <p:txBody>
          <a:bodyPr wrap="square" rtlCol="0">
            <a:spAutoFit/>
          </a:bodyPr>
          <a:lstStyle/>
          <a:p>
            <a:pPr marL="285750" indent="-285750">
              <a:buFont typeface="Arial" panose="020B0604020202020204" pitchFamily="34" charset="0"/>
              <a:buChar char="•"/>
            </a:pPr>
            <a:r>
              <a:rPr lang="zh-TW" altLang="en-US" sz="1400" dirty="0" smtClean="0"/>
              <a:t>電信事業應</a:t>
            </a:r>
            <a:r>
              <a:rPr lang="zh-TW" altLang="en-US" sz="1400" dirty="0"/>
              <a:t>辦理</a:t>
            </a:r>
            <a:r>
              <a:rPr lang="zh-TW" altLang="en-US" sz="1400" dirty="0">
                <a:solidFill>
                  <a:schemeClr val="accent1">
                    <a:lumMod val="75000"/>
                  </a:schemeClr>
                </a:solidFill>
              </a:rPr>
              <a:t>登記</a:t>
            </a:r>
            <a:r>
              <a:rPr lang="zh-TW" altLang="en-US" sz="1400" dirty="0"/>
              <a:t>（</a:t>
            </a:r>
            <a:r>
              <a:rPr lang="en-US" altLang="zh-TW" sz="1400" dirty="0" smtClean="0"/>
              <a:t>§5</a:t>
            </a:r>
            <a:r>
              <a:rPr lang="zh-TW" altLang="en-US" sz="1400" dirty="0" smtClean="0"/>
              <a:t>）</a:t>
            </a:r>
            <a:endParaRPr lang="en-US" altLang="zh-TW" sz="1400" dirty="0" smtClean="0"/>
          </a:p>
          <a:p>
            <a:pPr marL="742950" lvl="1" indent="-285750">
              <a:buFont typeface="Arial" panose="020B0604020202020204" pitchFamily="34" charset="0"/>
              <a:buChar char="•"/>
            </a:pPr>
            <a:r>
              <a:rPr lang="zh-TW" altLang="en-US" sz="1400" dirty="0"/>
              <a:t>申請人與負責人之名稱及住居所。</a:t>
            </a:r>
          </a:p>
          <a:p>
            <a:pPr marL="742950" lvl="1" indent="-285750">
              <a:buFont typeface="Arial" panose="020B0604020202020204" pitchFamily="34" charset="0"/>
              <a:buChar char="•"/>
            </a:pPr>
            <a:r>
              <a:rPr lang="zh-TW" altLang="en-US" sz="1400" dirty="0" smtClean="0"/>
              <a:t>公司</a:t>
            </a:r>
            <a:r>
              <a:rPr lang="zh-TW" altLang="en-US" sz="1400" dirty="0"/>
              <a:t>或商業登記文件字號。</a:t>
            </a:r>
          </a:p>
          <a:p>
            <a:pPr marL="742950" lvl="1" indent="-285750">
              <a:buFont typeface="Arial" panose="020B0604020202020204" pitchFamily="34" charset="0"/>
              <a:buChar char="•"/>
            </a:pPr>
            <a:r>
              <a:rPr lang="zh-TW" altLang="en-US" sz="1400" dirty="0" smtClean="0"/>
              <a:t>服務</a:t>
            </a:r>
            <a:r>
              <a:rPr lang="zh-TW" altLang="en-US" sz="1400" dirty="0"/>
              <a:t>內容、營業區域、處所及營業概況說明。</a:t>
            </a:r>
          </a:p>
          <a:p>
            <a:pPr marL="742950" lvl="1" indent="-285750">
              <a:buFont typeface="Arial" panose="020B0604020202020204" pitchFamily="34" charset="0"/>
              <a:buChar char="•"/>
            </a:pPr>
            <a:r>
              <a:rPr lang="zh-TW" altLang="en-US" sz="1400" dirty="0" smtClean="0"/>
              <a:t>電信</a:t>
            </a:r>
            <a:r>
              <a:rPr lang="zh-TW" altLang="en-US" sz="1400" dirty="0"/>
              <a:t>設備概況。</a:t>
            </a:r>
          </a:p>
          <a:p>
            <a:pPr marL="742950" lvl="1" indent="-285750">
              <a:buFont typeface="Arial" panose="020B0604020202020204" pitchFamily="34" charset="0"/>
              <a:buChar char="•"/>
            </a:pPr>
            <a:r>
              <a:rPr lang="zh-TW" altLang="en-US" sz="1400" dirty="0" smtClean="0"/>
              <a:t>電信</a:t>
            </a:r>
            <a:r>
              <a:rPr lang="zh-TW" altLang="en-US" sz="1400" dirty="0"/>
              <a:t>網路架構或公眾電信網路使用證明文件影本。</a:t>
            </a:r>
          </a:p>
          <a:p>
            <a:pPr marL="742950" lvl="1" indent="-285750">
              <a:buFont typeface="Arial" panose="020B0604020202020204" pitchFamily="34" charset="0"/>
              <a:buChar char="•"/>
            </a:pPr>
            <a:r>
              <a:rPr lang="zh-TW" altLang="en-US" sz="1400" dirty="0" smtClean="0"/>
              <a:t>預定</a:t>
            </a:r>
            <a:r>
              <a:rPr lang="zh-TW" altLang="en-US" sz="1400" dirty="0"/>
              <a:t>開始經營日期。</a:t>
            </a:r>
          </a:p>
          <a:p>
            <a:pPr marL="742950" lvl="1" indent="-285750">
              <a:buFont typeface="Arial" panose="020B0604020202020204" pitchFamily="34" charset="0"/>
              <a:buChar char="•"/>
            </a:pPr>
            <a:r>
              <a:rPr lang="zh-TW" altLang="en-US" sz="1400" dirty="0" smtClean="0"/>
              <a:t>其他</a:t>
            </a:r>
            <a:r>
              <a:rPr lang="zh-TW" altLang="en-US" sz="1400" dirty="0"/>
              <a:t>經主管機關公告之事項</a:t>
            </a:r>
            <a:r>
              <a:rPr lang="zh-TW" altLang="en-US" sz="1400" dirty="0" smtClean="0"/>
              <a:t>。</a:t>
            </a:r>
            <a:endParaRPr lang="zh-TW" altLang="en-US" sz="1400" dirty="0"/>
          </a:p>
        </p:txBody>
      </p:sp>
      <p:sp>
        <p:nvSpPr>
          <p:cNvPr id="13" name="文字方塊 12"/>
          <p:cNvSpPr txBox="1"/>
          <p:nvPr/>
        </p:nvSpPr>
        <p:spPr>
          <a:xfrm>
            <a:off x="6455831" y="2978746"/>
            <a:ext cx="2494531" cy="3108543"/>
          </a:xfrm>
          <a:prstGeom prst="rect">
            <a:avLst/>
          </a:prstGeom>
          <a:solidFill>
            <a:schemeClr val="accent4">
              <a:lumMod val="20000"/>
              <a:lumOff val="80000"/>
            </a:schemeClr>
          </a:solidFill>
        </p:spPr>
        <p:txBody>
          <a:bodyPr wrap="square" rtlCol="0">
            <a:spAutoFit/>
          </a:bodyPr>
          <a:lstStyle/>
          <a:p>
            <a:pPr marL="285750" indent="-285750">
              <a:buFont typeface="Arial" panose="020B0604020202020204" pitchFamily="34" charset="0"/>
              <a:buChar char="•"/>
            </a:pPr>
            <a:r>
              <a:rPr lang="zh-TW" altLang="en-US" sz="1400" dirty="0" smtClean="0"/>
              <a:t>使用</a:t>
            </a:r>
            <a:r>
              <a:rPr lang="zh-TW" altLang="en-US" sz="1400" dirty="0" smtClean="0">
                <a:solidFill>
                  <a:srgbClr val="FF0000"/>
                </a:solidFill>
              </a:rPr>
              <a:t>無線電頻率</a:t>
            </a:r>
            <a:r>
              <a:rPr lang="zh-TW" altLang="en-US" sz="1400" dirty="0" smtClean="0"/>
              <a:t>或</a:t>
            </a:r>
            <a:r>
              <a:rPr lang="zh-TW" altLang="en-US" sz="1400" dirty="0" smtClean="0">
                <a:solidFill>
                  <a:srgbClr val="FF0000"/>
                </a:solidFill>
              </a:rPr>
              <a:t>電信號碼</a:t>
            </a:r>
            <a:r>
              <a:rPr lang="zh-TW" altLang="en-US" sz="1400" dirty="0" smtClean="0"/>
              <a:t>設置公眾電信網路者，提出</a:t>
            </a:r>
            <a:r>
              <a:rPr lang="zh-TW" altLang="en-US" sz="1400" dirty="0" smtClean="0">
                <a:solidFill>
                  <a:schemeClr val="accent1">
                    <a:lumMod val="75000"/>
                  </a:schemeClr>
                </a:solidFill>
              </a:rPr>
              <a:t>營運</a:t>
            </a:r>
            <a:r>
              <a:rPr lang="zh-TW" altLang="en-US" sz="1400" dirty="0" smtClean="0">
                <a:solidFill>
                  <a:schemeClr val="accent1">
                    <a:lumMod val="75000"/>
                  </a:schemeClr>
                </a:solidFill>
              </a:rPr>
              <a:t>計畫許可</a:t>
            </a:r>
            <a:r>
              <a:rPr lang="zh-TW" altLang="en-US" sz="1400" dirty="0" smtClean="0"/>
              <a:t>（</a:t>
            </a:r>
            <a:r>
              <a:rPr lang="en-US" altLang="zh-TW" sz="1400" dirty="0" smtClean="0"/>
              <a:t>§6</a:t>
            </a:r>
            <a:r>
              <a:rPr lang="zh-TW" altLang="en-US" sz="1400" dirty="0" smtClean="0"/>
              <a:t>）</a:t>
            </a:r>
            <a:endParaRPr lang="en-US" altLang="zh-TW" sz="1400" dirty="0" smtClean="0"/>
          </a:p>
          <a:p>
            <a:pPr marL="742950" lvl="1" indent="-285750">
              <a:buFont typeface="Arial" panose="020B0604020202020204" pitchFamily="34" charset="0"/>
              <a:buChar char="•"/>
            </a:pPr>
            <a:r>
              <a:rPr lang="zh-TW" altLang="en-US" sz="1400" dirty="0" smtClean="0"/>
              <a:t>總體</a:t>
            </a:r>
            <a:r>
              <a:rPr lang="zh-TW" altLang="en-US" sz="1400" dirty="0"/>
              <a:t>規劃。</a:t>
            </a:r>
          </a:p>
          <a:p>
            <a:pPr marL="742950" lvl="1" indent="-285750">
              <a:buFont typeface="Arial" panose="020B0604020202020204" pitchFamily="34" charset="0"/>
              <a:buChar char="•"/>
            </a:pPr>
            <a:r>
              <a:rPr lang="zh-TW" altLang="en-US" sz="1400" dirty="0" smtClean="0"/>
              <a:t>財務</a:t>
            </a:r>
            <a:r>
              <a:rPr lang="zh-TW" altLang="en-US" sz="1400" dirty="0"/>
              <a:t>結構。</a:t>
            </a:r>
          </a:p>
          <a:p>
            <a:pPr marL="742950" lvl="1" indent="-285750">
              <a:buFont typeface="Arial" panose="020B0604020202020204" pitchFamily="34" charset="0"/>
              <a:buChar char="•"/>
            </a:pPr>
            <a:r>
              <a:rPr lang="zh-TW" altLang="en-US" sz="1400" dirty="0" smtClean="0"/>
              <a:t>人事</a:t>
            </a:r>
            <a:r>
              <a:rPr lang="zh-TW" altLang="en-US" sz="1400" dirty="0"/>
              <a:t>組織及持股狀況。</a:t>
            </a:r>
          </a:p>
          <a:p>
            <a:pPr marL="742950" lvl="1" indent="-285750">
              <a:buFont typeface="Arial" panose="020B0604020202020204" pitchFamily="34" charset="0"/>
              <a:buChar char="•"/>
            </a:pPr>
            <a:r>
              <a:rPr lang="zh-TW" altLang="en-US" sz="1400" dirty="0" smtClean="0"/>
              <a:t>維持</a:t>
            </a:r>
            <a:r>
              <a:rPr lang="zh-TW" altLang="en-US" sz="1400" dirty="0"/>
              <a:t>服務品質所需之網路設置規劃。</a:t>
            </a:r>
          </a:p>
          <a:p>
            <a:pPr marL="742950" lvl="1" indent="-285750">
              <a:buFont typeface="Arial" panose="020B0604020202020204" pitchFamily="34" charset="0"/>
              <a:buChar char="•"/>
            </a:pPr>
            <a:r>
              <a:rPr lang="zh-TW" altLang="en-US" sz="1400" dirty="0" smtClean="0"/>
              <a:t>取得</a:t>
            </a:r>
            <a:r>
              <a:rPr lang="zh-TW" altLang="en-US" sz="1400" dirty="0"/>
              <a:t>第一項核准應履行之義務。</a:t>
            </a:r>
          </a:p>
          <a:p>
            <a:pPr marL="742950" lvl="1" indent="-285750">
              <a:buFont typeface="Arial" panose="020B0604020202020204" pitchFamily="34" charset="0"/>
              <a:buChar char="•"/>
            </a:pPr>
            <a:r>
              <a:rPr lang="zh-TW" altLang="en-US" sz="1400" dirty="0" smtClean="0"/>
              <a:t>其他</a:t>
            </a:r>
            <a:r>
              <a:rPr lang="zh-TW" altLang="en-US" sz="1400" dirty="0"/>
              <a:t>經主管機關指定之營運相關事項。</a:t>
            </a:r>
          </a:p>
          <a:p>
            <a:pPr marL="285750" indent="-285750">
              <a:buFont typeface="Arial" panose="020B0604020202020204" pitchFamily="34" charset="0"/>
              <a:buChar char="•"/>
            </a:pPr>
            <a:endParaRPr lang="en-US" altLang="zh-TW" sz="1400" dirty="0" smtClean="0"/>
          </a:p>
        </p:txBody>
      </p:sp>
      <p:sp>
        <p:nvSpPr>
          <p:cNvPr id="14" name="文字方塊 13"/>
          <p:cNvSpPr txBox="1"/>
          <p:nvPr/>
        </p:nvSpPr>
        <p:spPr>
          <a:xfrm>
            <a:off x="4849274" y="6238403"/>
            <a:ext cx="2016224" cy="369332"/>
          </a:xfrm>
          <a:prstGeom prst="rect">
            <a:avLst/>
          </a:prstGeom>
          <a:solidFill>
            <a:schemeClr val="accent1">
              <a:lumMod val="60000"/>
              <a:lumOff val="40000"/>
            </a:schemeClr>
          </a:solidFill>
        </p:spPr>
        <p:txBody>
          <a:bodyPr wrap="square" rtlCol="0">
            <a:spAutoFit/>
          </a:bodyPr>
          <a:lstStyle/>
          <a:p>
            <a:pPr algn="ctr"/>
            <a:r>
              <a:rPr lang="zh-TW" altLang="en-US" dirty="0" smtClean="0"/>
              <a:t>變更需得核准</a:t>
            </a:r>
            <a:endParaRPr lang="zh-TW" altLang="en-US" dirty="0"/>
          </a:p>
        </p:txBody>
      </p:sp>
      <p:cxnSp>
        <p:nvCxnSpPr>
          <p:cNvPr id="18" name="直線單箭頭接點 17"/>
          <p:cNvCxnSpPr>
            <a:stCxn id="13" idx="2"/>
            <a:endCxn id="14" idx="3"/>
          </p:cNvCxnSpPr>
          <p:nvPr/>
        </p:nvCxnSpPr>
        <p:spPr>
          <a:xfrm flipH="1">
            <a:off x="6865498" y="6087289"/>
            <a:ext cx="837599" cy="33578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0" name="直線單箭頭接點 19"/>
          <p:cNvCxnSpPr>
            <a:stCxn id="11" idx="2"/>
            <a:endCxn id="14" idx="1"/>
          </p:cNvCxnSpPr>
          <p:nvPr/>
        </p:nvCxnSpPr>
        <p:spPr>
          <a:xfrm>
            <a:off x="1835697" y="6263826"/>
            <a:ext cx="3013577" cy="15924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0173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0692F565-3593-4E5F-AD3C-6F2F7D34FBCC}" type="datetime1">
              <a:rPr lang="en-US" altLang="zh-TW" smtClean="0"/>
              <a:t>6/17/2016</a:t>
            </a:fld>
            <a:endParaRPr lang="en-US"/>
          </a:p>
        </p:txBody>
      </p:sp>
      <p:sp>
        <p:nvSpPr>
          <p:cNvPr id="4" name="投影片編號版面配置區 3"/>
          <p:cNvSpPr>
            <a:spLocks noGrp="1"/>
          </p:cNvSpPr>
          <p:nvPr>
            <p:ph type="sldNum" sz="quarter" idx="12"/>
          </p:nvPr>
        </p:nvSpPr>
        <p:spPr/>
        <p:txBody>
          <a:bodyPr/>
          <a:lstStyle/>
          <a:p>
            <a:fld id="{687D7A59-36E2-48B9-B146-C1E59501F63F}" type="slidenum">
              <a:rPr lang="en-US" smtClean="0"/>
              <a:pPr/>
              <a:t>5</a:t>
            </a:fld>
            <a:endParaRPr lang="en-US"/>
          </a:p>
        </p:txBody>
      </p:sp>
      <p:sp>
        <p:nvSpPr>
          <p:cNvPr id="5" name="標題 4"/>
          <p:cNvSpPr>
            <a:spLocks noGrp="1"/>
          </p:cNvSpPr>
          <p:nvPr>
            <p:ph type="title"/>
          </p:nvPr>
        </p:nvSpPr>
        <p:spPr/>
        <p:txBody>
          <a:bodyPr/>
          <a:lstStyle/>
          <a:p>
            <a:endParaRPr lang="zh-TW" altLang="en-US"/>
          </a:p>
        </p:txBody>
      </p:sp>
      <p:sp>
        <p:nvSpPr>
          <p:cNvPr id="6" name="文字方塊 5"/>
          <p:cNvSpPr txBox="1"/>
          <p:nvPr/>
        </p:nvSpPr>
        <p:spPr>
          <a:xfrm>
            <a:off x="457200" y="473638"/>
            <a:ext cx="8287713" cy="1877437"/>
          </a:xfrm>
          <a:prstGeom prst="rect">
            <a:avLst/>
          </a:prstGeom>
          <a:solidFill>
            <a:srgbClr val="FFFF00"/>
          </a:solidFill>
        </p:spPr>
        <p:txBody>
          <a:bodyPr wrap="square" rtlCol="0">
            <a:spAutoFit/>
          </a:bodyPr>
          <a:lstStyle/>
          <a:p>
            <a:pPr algn="ctr"/>
            <a:r>
              <a:rPr lang="zh-TW" altLang="en-US" sz="2000" dirty="0" smtClean="0"/>
              <a:t>電信法  名詞定義</a:t>
            </a:r>
            <a:endParaRPr lang="en-US" altLang="zh-TW" sz="2000" dirty="0" smtClean="0"/>
          </a:p>
          <a:p>
            <a:r>
              <a:rPr lang="zh-TW" altLang="en-US" sz="1600" dirty="0" smtClean="0"/>
              <a:t>電信設備：指電信所用之機械、器具、</a:t>
            </a:r>
            <a:r>
              <a:rPr lang="zh-TW" altLang="en-US" sz="1600" dirty="0" smtClean="0">
                <a:solidFill>
                  <a:srgbClr val="FF0000"/>
                </a:solidFill>
              </a:rPr>
              <a:t>線路</a:t>
            </a:r>
            <a:r>
              <a:rPr lang="zh-TW" altLang="en-US" sz="1600" dirty="0" smtClean="0"/>
              <a:t>及其他相關設備</a:t>
            </a:r>
            <a:endParaRPr lang="en-US" altLang="zh-TW" sz="1600" dirty="0" smtClean="0"/>
          </a:p>
          <a:p>
            <a:r>
              <a:rPr lang="zh-TW" altLang="en-US" sz="1600" dirty="0" smtClean="0"/>
              <a:t>電信服務：</a:t>
            </a:r>
            <a:r>
              <a:rPr lang="zh-TW" altLang="en-US" sz="1600" dirty="0" smtClean="0">
                <a:solidFill>
                  <a:srgbClr val="FF0000"/>
                </a:solidFill>
              </a:rPr>
              <a:t>利用電信設備</a:t>
            </a:r>
            <a:r>
              <a:rPr lang="zh-TW" altLang="en-US" sz="1600" dirty="0" smtClean="0"/>
              <a:t>所提供之通信服務</a:t>
            </a:r>
            <a:endParaRPr lang="en-US" altLang="zh-TW" sz="1600" dirty="0" smtClean="0"/>
          </a:p>
          <a:p>
            <a:r>
              <a:rPr lang="zh-TW" altLang="en-US" sz="1600" dirty="0" smtClean="0"/>
              <a:t>電信事業：指經營電信服務供公眾使用之事業</a:t>
            </a:r>
            <a:endParaRPr lang="en-US" altLang="zh-TW" sz="1600" dirty="0" smtClean="0"/>
          </a:p>
          <a:p>
            <a:r>
              <a:rPr lang="zh-TW" altLang="en-US" sz="1600" dirty="0">
                <a:solidFill>
                  <a:schemeClr val="accent6">
                    <a:lumMod val="50000"/>
                  </a:schemeClr>
                </a:solidFill>
              </a:rPr>
              <a:t>管線基礎設施</a:t>
            </a:r>
            <a:r>
              <a:rPr lang="zh-TW" altLang="en-US" sz="1600" dirty="0"/>
              <a:t>：指為建設電信網路所需之架空、地下或水底線路、電信引進線、電信用戶設備線路、及各項電信傳輸線路所需之管道、人孔、手孔、塔臺、電桿、配線架、機房及其他附屬或相關設施</a:t>
            </a:r>
            <a:r>
              <a:rPr lang="zh-TW" altLang="en-US" sz="1600" dirty="0" smtClean="0"/>
              <a:t>。</a:t>
            </a:r>
            <a:endParaRPr lang="en-US" altLang="zh-TW" sz="1600" dirty="0"/>
          </a:p>
        </p:txBody>
      </p:sp>
      <p:sp>
        <p:nvSpPr>
          <p:cNvPr id="7" name="文字方塊 6"/>
          <p:cNvSpPr txBox="1"/>
          <p:nvPr/>
        </p:nvSpPr>
        <p:spPr>
          <a:xfrm>
            <a:off x="478101" y="2778521"/>
            <a:ext cx="4525947" cy="369332"/>
          </a:xfrm>
          <a:prstGeom prst="rect">
            <a:avLst/>
          </a:prstGeom>
          <a:solidFill>
            <a:srgbClr val="FFFF00"/>
          </a:solidFill>
        </p:spPr>
        <p:txBody>
          <a:bodyPr wrap="square" rtlCol="0">
            <a:spAutoFit/>
          </a:bodyPr>
          <a:lstStyle/>
          <a:p>
            <a:pPr algn="ctr"/>
            <a:r>
              <a:rPr lang="zh-TW" altLang="en-US" dirty="0" smtClean="0"/>
              <a:t>電信基礎設施與資源管理法（基礎法）</a:t>
            </a:r>
            <a:endParaRPr lang="zh-TW" altLang="en-US" dirty="0"/>
          </a:p>
        </p:txBody>
      </p:sp>
      <p:sp>
        <p:nvSpPr>
          <p:cNvPr id="8" name="文字方塊 7"/>
          <p:cNvSpPr txBox="1"/>
          <p:nvPr/>
        </p:nvSpPr>
        <p:spPr>
          <a:xfrm>
            <a:off x="5364089" y="2770814"/>
            <a:ext cx="3418602" cy="369332"/>
          </a:xfrm>
          <a:prstGeom prst="rect">
            <a:avLst/>
          </a:prstGeom>
          <a:solidFill>
            <a:srgbClr val="FFFF00"/>
          </a:solidFill>
        </p:spPr>
        <p:txBody>
          <a:bodyPr wrap="square" rtlCol="0">
            <a:spAutoFit/>
          </a:bodyPr>
          <a:lstStyle/>
          <a:p>
            <a:pPr algn="ctr"/>
            <a:r>
              <a:rPr lang="zh-TW" altLang="en-US" dirty="0" smtClean="0"/>
              <a:t>電信</a:t>
            </a:r>
            <a:r>
              <a:rPr lang="zh-TW" altLang="en-US" dirty="0"/>
              <a:t>事業</a:t>
            </a:r>
            <a:r>
              <a:rPr lang="zh-TW" altLang="en-US" dirty="0" smtClean="0"/>
              <a:t>法（</a:t>
            </a:r>
            <a:r>
              <a:rPr lang="zh-TW" altLang="en-US" dirty="0"/>
              <a:t>事業</a:t>
            </a:r>
            <a:r>
              <a:rPr lang="zh-TW" altLang="en-US" dirty="0" smtClean="0"/>
              <a:t>法）</a:t>
            </a:r>
            <a:endParaRPr lang="en-US" altLang="zh-TW" dirty="0" smtClean="0"/>
          </a:p>
        </p:txBody>
      </p:sp>
      <p:sp>
        <p:nvSpPr>
          <p:cNvPr id="9" name="向下箭號 8"/>
          <p:cNvSpPr/>
          <p:nvPr/>
        </p:nvSpPr>
        <p:spPr>
          <a:xfrm>
            <a:off x="971600" y="2358781"/>
            <a:ext cx="216024" cy="4120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向下箭號 9"/>
          <p:cNvSpPr/>
          <p:nvPr/>
        </p:nvSpPr>
        <p:spPr>
          <a:xfrm>
            <a:off x="7956376" y="2348880"/>
            <a:ext cx="216024" cy="4120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文字方塊 10"/>
          <p:cNvSpPr txBox="1"/>
          <p:nvPr/>
        </p:nvSpPr>
        <p:spPr>
          <a:xfrm>
            <a:off x="478101" y="3284984"/>
            <a:ext cx="4505785" cy="2554545"/>
          </a:xfrm>
          <a:prstGeom prst="rect">
            <a:avLst/>
          </a:prstGeom>
          <a:solidFill>
            <a:schemeClr val="accent4">
              <a:lumMod val="20000"/>
              <a:lumOff val="80000"/>
            </a:schemeClr>
          </a:solidFill>
        </p:spPr>
        <p:txBody>
          <a:bodyPr wrap="square" rtlCol="0">
            <a:spAutoFit/>
          </a:bodyPr>
          <a:lstStyle/>
          <a:p>
            <a:pPr marL="285750" indent="-285750">
              <a:buFont typeface="Arial" panose="020B0604020202020204" pitchFamily="34" charset="0"/>
              <a:buChar char="•"/>
            </a:pPr>
            <a:r>
              <a:rPr lang="zh-TW" altLang="en-US" sz="1600" dirty="0" smtClean="0"/>
              <a:t>電信網路：</a:t>
            </a:r>
            <a:r>
              <a:rPr lang="zh-TW" altLang="zh-TW" sz="1600" dirty="0"/>
              <a:t>指</a:t>
            </a:r>
            <a:r>
              <a:rPr lang="zh-TW" altLang="zh-TW" sz="1600" dirty="0">
                <a:solidFill>
                  <a:srgbClr val="FF0000"/>
                </a:solidFill>
              </a:rPr>
              <a:t>利用電信基礎設施</a:t>
            </a:r>
            <a:r>
              <a:rPr lang="zh-TW" altLang="zh-TW" sz="1600" dirty="0"/>
              <a:t>以傳送、接收通訊傳播訊息之網路，包括衛星、固定、行動及其組合之網路</a:t>
            </a:r>
            <a:r>
              <a:rPr lang="zh-TW" altLang="zh-TW" sz="1600" dirty="0" smtClean="0"/>
              <a:t>。</a:t>
            </a:r>
            <a:endParaRPr lang="en-US" altLang="zh-TW" sz="1600" dirty="0" smtClean="0"/>
          </a:p>
          <a:p>
            <a:pPr marL="285750" indent="-285750">
              <a:buFont typeface="Arial" panose="020B0604020202020204" pitchFamily="34" charset="0"/>
              <a:buChar char="•"/>
            </a:pPr>
            <a:r>
              <a:rPr lang="zh-TW" altLang="en-US" sz="1600" dirty="0" smtClean="0">
                <a:solidFill>
                  <a:schemeClr val="accent6">
                    <a:lumMod val="50000"/>
                  </a:schemeClr>
                </a:solidFill>
              </a:rPr>
              <a:t>電信基礎</a:t>
            </a:r>
            <a:r>
              <a:rPr lang="zh-TW" altLang="en-US" sz="1600" dirty="0">
                <a:solidFill>
                  <a:schemeClr val="accent6">
                    <a:lumMod val="50000"/>
                  </a:schemeClr>
                </a:solidFill>
              </a:rPr>
              <a:t>設施</a:t>
            </a:r>
            <a:r>
              <a:rPr lang="zh-TW" altLang="en-US" sz="1600" dirty="0"/>
              <a:t>：指電信設備與其所需之架空、地下或水底管線、電信引進管線、建築物內之管線，與其各項電信線路所需之管道、人孔、手孔、塔臺、電桿、交接箱、配線架、機房及其他附屬或相關設施</a:t>
            </a:r>
            <a:r>
              <a:rPr lang="zh-TW" altLang="en-US" sz="1600" dirty="0" smtClean="0"/>
              <a:t>。</a:t>
            </a:r>
            <a:endParaRPr lang="en-US" altLang="zh-TW" sz="1600" dirty="0" smtClean="0"/>
          </a:p>
          <a:p>
            <a:pPr marL="285750" indent="-285750">
              <a:buFont typeface="Arial" panose="020B0604020202020204" pitchFamily="34" charset="0"/>
              <a:buChar char="•"/>
            </a:pPr>
            <a:r>
              <a:rPr lang="zh-TW" altLang="en-US" sz="1600" dirty="0" smtClean="0"/>
              <a:t>公眾電信網路（</a:t>
            </a:r>
            <a:r>
              <a:rPr lang="en-US" altLang="zh-TW" sz="1600" dirty="0" smtClean="0"/>
              <a:t>§5</a:t>
            </a:r>
            <a:r>
              <a:rPr lang="zh-TW" altLang="en-US" sz="1600" dirty="0" smtClean="0"/>
              <a:t>）：使用電信號碼或無線電頻率，或</a:t>
            </a:r>
            <a:r>
              <a:rPr lang="zh-TW" altLang="en-US" sz="1600" dirty="0" smtClean="0">
                <a:solidFill>
                  <a:srgbClr val="FF0000"/>
                </a:solidFill>
              </a:rPr>
              <a:t>提供公眾電信服務</a:t>
            </a:r>
            <a:r>
              <a:rPr lang="zh-TW" altLang="en-US" sz="1600" dirty="0" smtClean="0"/>
              <a:t>之電信網路</a:t>
            </a:r>
            <a:endParaRPr lang="zh-TW" altLang="en-US" sz="1600" dirty="0"/>
          </a:p>
        </p:txBody>
      </p:sp>
      <p:sp>
        <p:nvSpPr>
          <p:cNvPr id="12" name="文字方塊 11"/>
          <p:cNvSpPr txBox="1"/>
          <p:nvPr/>
        </p:nvSpPr>
        <p:spPr>
          <a:xfrm>
            <a:off x="5364090" y="3284984"/>
            <a:ext cx="3418602" cy="1569660"/>
          </a:xfrm>
          <a:prstGeom prst="rect">
            <a:avLst/>
          </a:prstGeom>
          <a:solidFill>
            <a:schemeClr val="accent4">
              <a:lumMod val="20000"/>
              <a:lumOff val="80000"/>
            </a:schemeClr>
          </a:solidFill>
        </p:spPr>
        <p:txBody>
          <a:bodyPr wrap="square" rtlCol="0">
            <a:spAutoFit/>
          </a:bodyPr>
          <a:lstStyle/>
          <a:p>
            <a:pPr marL="285750" indent="-285750">
              <a:buFont typeface="Arial" panose="020B0604020202020204" pitchFamily="34" charset="0"/>
              <a:buChar char="•"/>
            </a:pPr>
            <a:r>
              <a:rPr lang="zh-TW" altLang="en-US" sz="1600" dirty="0"/>
              <a:t>電信服務：指除無線廣播及無線電視外，</a:t>
            </a:r>
            <a:r>
              <a:rPr lang="zh-TW" altLang="en-US" sz="1600" dirty="0">
                <a:solidFill>
                  <a:srgbClr val="FF0000"/>
                </a:solidFill>
              </a:rPr>
              <a:t>利用公眾電信網路</a:t>
            </a:r>
            <a:r>
              <a:rPr lang="zh-TW" altLang="en-US" sz="1600" dirty="0"/>
              <a:t>提供他人發送、傳送、接收通訊傳播訊息之服務</a:t>
            </a:r>
            <a:r>
              <a:rPr lang="zh-TW" altLang="en-US" sz="1600" dirty="0" smtClean="0"/>
              <a:t>。</a:t>
            </a:r>
            <a:endParaRPr lang="en-US" altLang="zh-TW" sz="1600" dirty="0" smtClean="0"/>
          </a:p>
          <a:p>
            <a:pPr marL="285750" indent="-285750">
              <a:buFont typeface="Arial" panose="020B0604020202020204" pitchFamily="34" charset="0"/>
              <a:buChar char="•"/>
            </a:pPr>
            <a:r>
              <a:rPr lang="zh-TW" altLang="en-US" sz="1600" dirty="0"/>
              <a:t>電信事業：指依本法登記提供電信服務之</a:t>
            </a:r>
            <a:r>
              <a:rPr lang="zh-TW" altLang="en-US" sz="1600" dirty="0" smtClean="0"/>
              <a:t>事業。</a:t>
            </a:r>
            <a:endParaRPr lang="zh-TW" altLang="en-US" sz="1600" dirty="0"/>
          </a:p>
        </p:txBody>
      </p:sp>
      <p:sp>
        <p:nvSpPr>
          <p:cNvPr id="13" name="文字方塊 12"/>
          <p:cNvSpPr txBox="1"/>
          <p:nvPr/>
        </p:nvSpPr>
        <p:spPr>
          <a:xfrm>
            <a:off x="478101" y="5949280"/>
            <a:ext cx="4505785" cy="646331"/>
          </a:xfrm>
          <a:prstGeom prst="rect">
            <a:avLst/>
          </a:prstGeom>
          <a:solidFill>
            <a:schemeClr val="accent1">
              <a:lumMod val="40000"/>
              <a:lumOff val="60000"/>
            </a:schemeClr>
          </a:solidFill>
        </p:spPr>
        <p:txBody>
          <a:bodyPr wrap="square" rtlCol="0">
            <a:spAutoFit/>
          </a:bodyPr>
          <a:lstStyle/>
          <a:p>
            <a:r>
              <a:rPr lang="en-US" altLang="zh-TW" dirty="0" smtClean="0"/>
              <a:t>Q</a:t>
            </a:r>
            <a:r>
              <a:rPr lang="zh-TW" altLang="en-US" dirty="0" smtClean="0"/>
              <a:t>：解釋上似以</a:t>
            </a:r>
            <a:r>
              <a:rPr lang="zh-TW" altLang="en-US" dirty="0" smtClean="0">
                <a:solidFill>
                  <a:srgbClr val="0070C0"/>
                </a:solidFill>
              </a:rPr>
              <a:t>實體網路</a:t>
            </a:r>
            <a:r>
              <a:rPr lang="zh-TW" altLang="en-US" dirty="0" smtClean="0"/>
              <a:t>為限，不包括邏輯網路（如</a:t>
            </a:r>
            <a:r>
              <a:rPr lang="en-US" altLang="zh-TW" dirty="0" smtClean="0"/>
              <a:t>Internet</a:t>
            </a:r>
            <a:r>
              <a:rPr lang="zh-TW" altLang="en-US" dirty="0" smtClean="0"/>
              <a:t>）在內？</a:t>
            </a:r>
            <a:endParaRPr lang="zh-TW" altLang="en-US" dirty="0"/>
          </a:p>
        </p:txBody>
      </p:sp>
      <p:sp>
        <p:nvSpPr>
          <p:cNvPr id="14" name="文字方塊 13"/>
          <p:cNvSpPr txBox="1"/>
          <p:nvPr/>
        </p:nvSpPr>
        <p:spPr>
          <a:xfrm>
            <a:off x="5364089" y="5013176"/>
            <a:ext cx="3322711" cy="1477328"/>
          </a:xfrm>
          <a:prstGeom prst="rect">
            <a:avLst/>
          </a:prstGeom>
          <a:solidFill>
            <a:schemeClr val="accent1">
              <a:lumMod val="40000"/>
              <a:lumOff val="60000"/>
            </a:schemeClr>
          </a:solidFill>
        </p:spPr>
        <p:txBody>
          <a:bodyPr wrap="square" rtlCol="0">
            <a:spAutoFit/>
          </a:bodyPr>
          <a:lstStyle/>
          <a:p>
            <a:r>
              <a:rPr lang="en-US" altLang="zh-TW" dirty="0" smtClean="0"/>
              <a:t>Q</a:t>
            </a:r>
            <a:r>
              <a:rPr lang="zh-TW" altLang="en-US" dirty="0" smtClean="0"/>
              <a:t>：</a:t>
            </a:r>
            <a:r>
              <a:rPr lang="en-US" altLang="zh-TW" dirty="0" smtClean="0"/>
              <a:t>IAP</a:t>
            </a:r>
            <a:r>
              <a:rPr lang="zh-TW" altLang="en-US" dirty="0" smtClean="0"/>
              <a:t>不適用基礎法，僅適用事業法：但因無使用電信號碼或無線電頻率，所以無網路互連規定之適用</a:t>
            </a:r>
            <a:r>
              <a:rPr lang="en-US" altLang="zh-TW" dirty="0" smtClean="0"/>
              <a:t>….(</a:t>
            </a:r>
            <a:r>
              <a:rPr lang="zh-TW" altLang="en-US" dirty="0" smtClean="0">
                <a:solidFill>
                  <a:srgbClr val="FF0000"/>
                </a:solidFill>
              </a:rPr>
              <a:t>如何處理網際網路互連？</a:t>
            </a:r>
            <a:r>
              <a:rPr lang="en-US" altLang="zh-TW" dirty="0" smtClean="0"/>
              <a:t>)</a:t>
            </a:r>
            <a:endParaRPr lang="zh-TW" altLang="en-US" dirty="0"/>
          </a:p>
        </p:txBody>
      </p:sp>
    </p:spTree>
    <p:extLst>
      <p:ext uri="{BB962C8B-B14F-4D97-AF65-F5344CB8AC3E}">
        <p14:creationId xmlns:p14="http://schemas.microsoft.com/office/powerpoint/2010/main" val="181707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0692F565-3593-4E5F-AD3C-6F2F7D34FBCC}" type="datetime1">
              <a:rPr lang="en-US" altLang="zh-TW" smtClean="0"/>
              <a:t>6/17/2016</a:t>
            </a:fld>
            <a:endParaRPr lang="en-US"/>
          </a:p>
        </p:txBody>
      </p:sp>
      <p:sp>
        <p:nvSpPr>
          <p:cNvPr id="4" name="投影片編號版面配置區 3"/>
          <p:cNvSpPr>
            <a:spLocks noGrp="1"/>
          </p:cNvSpPr>
          <p:nvPr>
            <p:ph type="sldNum" sz="quarter" idx="12"/>
          </p:nvPr>
        </p:nvSpPr>
        <p:spPr/>
        <p:txBody>
          <a:bodyPr/>
          <a:lstStyle/>
          <a:p>
            <a:fld id="{687D7A59-36E2-48B9-B146-C1E59501F63F}" type="slidenum">
              <a:rPr lang="en-US" smtClean="0"/>
              <a:pPr/>
              <a:t>6</a:t>
            </a:fld>
            <a:endParaRPr lang="en-US"/>
          </a:p>
        </p:txBody>
      </p:sp>
      <p:sp>
        <p:nvSpPr>
          <p:cNvPr id="5" name="標題 4"/>
          <p:cNvSpPr>
            <a:spLocks noGrp="1"/>
          </p:cNvSpPr>
          <p:nvPr>
            <p:ph type="title"/>
          </p:nvPr>
        </p:nvSpPr>
        <p:spPr/>
        <p:txBody>
          <a:bodyPr/>
          <a:lstStyle/>
          <a:p>
            <a:endParaRPr lang="zh-TW" altLang="en-US" dirty="0"/>
          </a:p>
        </p:txBody>
      </p:sp>
      <p:sp>
        <p:nvSpPr>
          <p:cNvPr id="6" name="文字方塊 5"/>
          <p:cNvSpPr txBox="1"/>
          <p:nvPr/>
        </p:nvSpPr>
        <p:spPr>
          <a:xfrm>
            <a:off x="251520" y="473638"/>
            <a:ext cx="8493393" cy="646331"/>
          </a:xfrm>
          <a:prstGeom prst="rect">
            <a:avLst/>
          </a:prstGeom>
          <a:solidFill>
            <a:srgbClr val="FFFF00"/>
          </a:solidFill>
        </p:spPr>
        <p:txBody>
          <a:bodyPr wrap="square" rtlCol="0">
            <a:spAutoFit/>
          </a:bodyPr>
          <a:lstStyle/>
          <a:p>
            <a:pPr algn="ctr"/>
            <a:r>
              <a:rPr lang="zh-TW" altLang="en-US" dirty="0" smtClean="0"/>
              <a:t>電信法：針對「</a:t>
            </a:r>
            <a:r>
              <a:rPr lang="zh-TW" altLang="en-US" dirty="0" smtClean="0">
                <a:solidFill>
                  <a:srgbClr val="0070C0"/>
                </a:solidFill>
              </a:rPr>
              <a:t>第一類電信事業</a:t>
            </a:r>
            <a:r>
              <a:rPr lang="zh-TW" altLang="en-US" dirty="0" smtClean="0"/>
              <a:t>」、「</a:t>
            </a:r>
            <a:r>
              <a:rPr lang="zh-TW" altLang="en-US" dirty="0" smtClean="0">
                <a:solidFill>
                  <a:srgbClr val="0070C0"/>
                </a:solidFill>
              </a:rPr>
              <a:t>第二類電信事業</a:t>
            </a:r>
            <a:r>
              <a:rPr lang="zh-TW" altLang="en-US" dirty="0" smtClean="0"/>
              <a:t>」或包括兩者在內的</a:t>
            </a:r>
            <a:endParaRPr lang="en-US" altLang="zh-TW" dirty="0" smtClean="0"/>
          </a:p>
          <a:p>
            <a:pPr algn="ctr"/>
            <a:r>
              <a:rPr lang="zh-TW" altLang="en-US" dirty="0" smtClean="0"/>
              <a:t>「</a:t>
            </a:r>
            <a:r>
              <a:rPr lang="zh-TW" altLang="en-US" dirty="0" smtClean="0">
                <a:solidFill>
                  <a:srgbClr val="0070C0"/>
                </a:solidFill>
              </a:rPr>
              <a:t>電信事業</a:t>
            </a:r>
            <a:r>
              <a:rPr lang="zh-TW" altLang="en-US" dirty="0" smtClean="0"/>
              <a:t>」，明訂其權利義務</a:t>
            </a:r>
            <a:endParaRPr lang="en-US" altLang="zh-TW" dirty="0" smtClean="0"/>
          </a:p>
        </p:txBody>
      </p:sp>
      <p:sp>
        <p:nvSpPr>
          <p:cNvPr id="7" name="文字方塊 6"/>
          <p:cNvSpPr txBox="1"/>
          <p:nvPr/>
        </p:nvSpPr>
        <p:spPr>
          <a:xfrm>
            <a:off x="251520" y="1559290"/>
            <a:ext cx="4752528" cy="369332"/>
          </a:xfrm>
          <a:prstGeom prst="rect">
            <a:avLst/>
          </a:prstGeom>
          <a:solidFill>
            <a:srgbClr val="FFFF00"/>
          </a:solidFill>
        </p:spPr>
        <p:txBody>
          <a:bodyPr wrap="square" rtlCol="0">
            <a:spAutoFit/>
          </a:bodyPr>
          <a:lstStyle/>
          <a:p>
            <a:pPr algn="ctr"/>
            <a:r>
              <a:rPr lang="zh-TW" altLang="en-US" dirty="0" smtClean="0"/>
              <a:t>電信基礎設施與資源管理法</a:t>
            </a:r>
            <a:endParaRPr lang="zh-TW" altLang="en-US" dirty="0"/>
          </a:p>
        </p:txBody>
      </p:sp>
      <p:sp>
        <p:nvSpPr>
          <p:cNvPr id="8" name="文字方塊 7"/>
          <p:cNvSpPr txBox="1"/>
          <p:nvPr/>
        </p:nvSpPr>
        <p:spPr>
          <a:xfrm>
            <a:off x="5076055" y="1573289"/>
            <a:ext cx="3676356" cy="369332"/>
          </a:xfrm>
          <a:prstGeom prst="rect">
            <a:avLst/>
          </a:prstGeom>
          <a:solidFill>
            <a:srgbClr val="FFFF00"/>
          </a:solidFill>
        </p:spPr>
        <p:txBody>
          <a:bodyPr wrap="square" rtlCol="0">
            <a:spAutoFit/>
          </a:bodyPr>
          <a:lstStyle/>
          <a:p>
            <a:pPr algn="ctr"/>
            <a:r>
              <a:rPr lang="zh-TW" altLang="en-US" dirty="0" smtClean="0"/>
              <a:t>電信事業法</a:t>
            </a:r>
            <a:endParaRPr lang="zh-TW" altLang="en-US" dirty="0"/>
          </a:p>
        </p:txBody>
      </p:sp>
      <p:sp>
        <p:nvSpPr>
          <p:cNvPr id="9" name="向下箭號 8"/>
          <p:cNvSpPr/>
          <p:nvPr/>
        </p:nvSpPr>
        <p:spPr>
          <a:xfrm>
            <a:off x="1115616" y="1146700"/>
            <a:ext cx="216024" cy="4120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向下箭號 9"/>
          <p:cNvSpPr/>
          <p:nvPr/>
        </p:nvSpPr>
        <p:spPr>
          <a:xfrm>
            <a:off x="7956376" y="1149496"/>
            <a:ext cx="216024" cy="4120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文字方塊 10"/>
          <p:cNvSpPr txBox="1"/>
          <p:nvPr/>
        </p:nvSpPr>
        <p:spPr>
          <a:xfrm>
            <a:off x="85480" y="2122935"/>
            <a:ext cx="2630696" cy="4185761"/>
          </a:xfrm>
          <a:prstGeom prst="rect">
            <a:avLst/>
          </a:prstGeom>
          <a:solidFill>
            <a:schemeClr val="accent4">
              <a:lumMod val="20000"/>
              <a:lumOff val="80000"/>
            </a:schemeClr>
          </a:solidFill>
        </p:spPr>
        <p:txBody>
          <a:bodyPr wrap="square" rtlCol="0">
            <a:spAutoFit/>
          </a:bodyPr>
          <a:lstStyle/>
          <a:p>
            <a:pPr marL="285750" indent="-285750">
              <a:buFont typeface="Arial" panose="020B0604020202020204" pitchFamily="34" charset="0"/>
              <a:buChar char="•"/>
            </a:pPr>
            <a:r>
              <a:rPr lang="zh-TW" altLang="en-US" sz="1400" dirty="0" smtClean="0">
                <a:solidFill>
                  <a:srgbClr val="FF0000"/>
                </a:solidFill>
              </a:rPr>
              <a:t>公眾電信網路設置者</a:t>
            </a:r>
            <a:r>
              <a:rPr lang="zh-TW" altLang="en-US" sz="1400" dirty="0" smtClean="0"/>
              <a:t>（</a:t>
            </a:r>
            <a:r>
              <a:rPr lang="en-US" altLang="zh-TW" sz="1400" dirty="0" smtClean="0"/>
              <a:t>§9</a:t>
            </a:r>
            <a:r>
              <a:rPr lang="zh-TW" altLang="en-US" sz="1400" dirty="0" smtClean="0"/>
              <a:t>）</a:t>
            </a:r>
            <a:endParaRPr lang="en-US" altLang="zh-TW" sz="1400" dirty="0" smtClean="0"/>
          </a:p>
          <a:p>
            <a:pPr marL="742950" lvl="1" indent="-285750">
              <a:buFont typeface="Arial" panose="020B0604020202020204" pitchFamily="34" charset="0"/>
              <a:buChar char="•"/>
            </a:pPr>
            <a:r>
              <a:rPr lang="zh-TW" altLang="en-US" sz="1400" dirty="0"/>
              <a:t>足以保障其用戶秘密通信之機制。</a:t>
            </a:r>
          </a:p>
          <a:p>
            <a:pPr marL="742950" lvl="1" indent="-285750">
              <a:buFont typeface="Arial" panose="020B0604020202020204" pitchFamily="34" charset="0"/>
              <a:buChar char="•"/>
            </a:pPr>
            <a:r>
              <a:rPr lang="zh-TW" altLang="en-US" sz="1400" dirty="0" smtClean="0"/>
              <a:t>維持</a:t>
            </a:r>
            <a:r>
              <a:rPr lang="zh-TW" altLang="en-US" sz="1400" dirty="0"/>
              <a:t>電信服務之適當品質。</a:t>
            </a:r>
          </a:p>
          <a:p>
            <a:pPr marL="742950" lvl="1" indent="-285750">
              <a:buFont typeface="Arial" panose="020B0604020202020204" pitchFamily="34" charset="0"/>
              <a:buChar char="•"/>
            </a:pPr>
            <a:r>
              <a:rPr lang="zh-TW" altLang="en-US" sz="1400" dirty="0" smtClean="0"/>
              <a:t>其</a:t>
            </a:r>
            <a:r>
              <a:rPr lang="zh-TW" altLang="en-US" sz="1400" dirty="0"/>
              <a:t>電信設備與其他公眾電信網路，或用戶終端設備間具有明確之責任分界點。</a:t>
            </a:r>
          </a:p>
          <a:p>
            <a:pPr marL="742950" lvl="1" indent="-285750">
              <a:buFont typeface="Arial" panose="020B0604020202020204" pitchFamily="34" charset="0"/>
              <a:buChar char="•"/>
            </a:pPr>
            <a:r>
              <a:rPr lang="zh-TW" altLang="en-US" sz="1400" dirty="0" smtClean="0"/>
              <a:t>使用</a:t>
            </a:r>
            <a:r>
              <a:rPr lang="zh-TW" altLang="en-US" sz="1400" dirty="0"/>
              <a:t>之電信設備應符合有關機關之國家安全考量。</a:t>
            </a:r>
          </a:p>
          <a:p>
            <a:pPr marL="742950" lvl="1" indent="-285750">
              <a:buFont typeface="Arial" panose="020B0604020202020204" pitchFamily="34" charset="0"/>
              <a:buChar char="•"/>
            </a:pPr>
            <a:r>
              <a:rPr lang="zh-TW" altLang="en-US" sz="1400" dirty="0" smtClean="0"/>
              <a:t>具有</a:t>
            </a:r>
            <a:r>
              <a:rPr lang="zh-TW" altLang="en-US" sz="1400" dirty="0"/>
              <a:t>足以確保資通安全之偵測及防護功能。</a:t>
            </a:r>
          </a:p>
          <a:p>
            <a:pPr marL="742950" lvl="1" indent="-285750">
              <a:buFont typeface="Arial" panose="020B0604020202020204" pitchFamily="34" charset="0"/>
              <a:buChar char="•"/>
            </a:pPr>
            <a:r>
              <a:rPr lang="zh-TW" altLang="en-US" sz="1400" dirty="0" smtClean="0"/>
              <a:t>具有</a:t>
            </a:r>
            <a:r>
              <a:rPr lang="zh-TW" altLang="en-US" sz="1400" dirty="0"/>
              <a:t>提供公眾緊急通訊服務及通信優先處理之功能。</a:t>
            </a:r>
          </a:p>
          <a:p>
            <a:pPr marL="742950" lvl="1" indent="-285750">
              <a:buFont typeface="Arial" panose="020B0604020202020204" pitchFamily="34" charset="0"/>
              <a:buChar char="•"/>
            </a:pPr>
            <a:r>
              <a:rPr lang="zh-TW" altLang="en-US" sz="1400" dirty="0" smtClean="0"/>
              <a:t>其他</a:t>
            </a:r>
            <a:r>
              <a:rPr lang="zh-TW" altLang="en-US" sz="1400" dirty="0"/>
              <a:t>經主管機關公告事項</a:t>
            </a:r>
            <a:r>
              <a:rPr lang="zh-TW" altLang="en-US" sz="1400" dirty="0" smtClean="0"/>
              <a:t>。</a:t>
            </a:r>
            <a:endParaRPr lang="zh-TW" altLang="en-US" sz="1400" dirty="0"/>
          </a:p>
        </p:txBody>
      </p:sp>
      <p:sp>
        <p:nvSpPr>
          <p:cNvPr id="13" name="文字方塊 12"/>
          <p:cNvSpPr txBox="1"/>
          <p:nvPr/>
        </p:nvSpPr>
        <p:spPr>
          <a:xfrm>
            <a:off x="2894693" y="4743046"/>
            <a:ext cx="2088232" cy="1169551"/>
          </a:xfrm>
          <a:prstGeom prst="rect">
            <a:avLst/>
          </a:prstGeom>
          <a:solidFill>
            <a:schemeClr val="accent5">
              <a:lumMod val="40000"/>
              <a:lumOff val="60000"/>
            </a:schemeClr>
          </a:solidFill>
        </p:spPr>
        <p:txBody>
          <a:bodyPr wrap="square" rtlCol="0">
            <a:spAutoFit/>
          </a:bodyPr>
          <a:lstStyle/>
          <a:p>
            <a:pPr marL="285750" indent="-285750">
              <a:buFont typeface="Arial" panose="020B0604020202020204" pitchFamily="34" charset="0"/>
              <a:buChar char="•"/>
            </a:pPr>
            <a:r>
              <a:rPr lang="zh-TW" altLang="en-US" sz="1400" dirty="0" smtClean="0">
                <a:solidFill>
                  <a:srgbClr val="FF0000"/>
                </a:solidFill>
              </a:rPr>
              <a:t>電信號碼使用者</a:t>
            </a:r>
            <a:endParaRPr lang="en-US" altLang="zh-TW" sz="1400" dirty="0" smtClean="0">
              <a:solidFill>
                <a:srgbClr val="FF0000"/>
              </a:solidFill>
            </a:endParaRPr>
          </a:p>
          <a:p>
            <a:pPr marL="742950" lvl="1" indent="-285750">
              <a:buFont typeface="Arial" panose="020B0604020202020204" pitchFamily="34" charset="0"/>
              <a:buChar char="•"/>
            </a:pPr>
            <a:r>
              <a:rPr lang="zh-TW" altLang="en-US" sz="1400" dirty="0" smtClean="0"/>
              <a:t>使用條件</a:t>
            </a:r>
            <a:r>
              <a:rPr lang="zh-TW" altLang="en-US" sz="1400" dirty="0"/>
              <a:t>及限制（</a:t>
            </a:r>
            <a:r>
              <a:rPr lang="en-US" altLang="zh-TW" sz="1400" dirty="0"/>
              <a:t>§</a:t>
            </a:r>
            <a:r>
              <a:rPr lang="en-US" altLang="zh-TW" sz="1400" dirty="0" smtClean="0"/>
              <a:t>37</a:t>
            </a:r>
            <a:r>
              <a:rPr lang="zh-TW" altLang="en-US" sz="1400" dirty="0" smtClean="0"/>
              <a:t>）</a:t>
            </a:r>
            <a:endParaRPr lang="en-US" altLang="zh-TW" sz="1400" dirty="0" smtClean="0"/>
          </a:p>
          <a:p>
            <a:pPr marL="742950" lvl="1" indent="-285750">
              <a:buFont typeface="Arial" panose="020B0604020202020204" pitchFamily="34" charset="0"/>
              <a:buChar char="•"/>
            </a:pPr>
            <a:r>
              <a:rPr lang="zh-TW" altLang="en-US" sz="1400" dirty="0" smtClean="0"/>
              <a:t>電信</a:t>
            </a:r>
            <a:r>
              <a:rPr lang="zh-TW" altLang="en-US" sz="1400" dirty="0"/>
              <a:t>號碼使用費（</a:t>
            </a:r>
            <a:r>
              <a:rPr lang="en-US" altLang="zh-TW" sz="1400" dirty="0"/>
              <a:t>§37</a:t>
            </a:r>
            <a:r>
              <a:rPr lang="zh-TW" altLang="en-US" sz="1400" dirty="0" smtClean="0"/>
              <a:t>）</a:t>
            </a:r>
            <a:endParaRPr lang="zh-TW" altLang="en-US" sz="1400" dirty="0"/>
          </a:p>
        </p:txBody>
      </p:sp>
      <p:sp>
        <p:nvSpPr>
          <p:cNvPr id="2" name="文字方塊 1"/>
          <p:cNvSpPr txBox="1"/>
          <p:nvPr/>
        </p:nvSpPr>
        <p:spPr>
          <a:xfrm>
            <a:off x="2892445" y="2122935"/>
            <a:ext cx="2078000" cy="2462213"/>
          </a:xfrm>
          <a:prstGeom prst="rect">
            <a:avLst/>
          </a:prstGeom>
          <a:solidFill>
            <a:schemeClr val="accent5">
              <a:lumMod val="40000"/>
              <a:lumOff val="60000"/>
            </a:schemeClr>
          </a:solidFill>
        </p:spPr>
        <p:txBody>
          <a:bodyPr wrap="square" rtlCol="0">
            <a:spAutoFit/>
          </a:bodyPr>
          <a:lstStyle/>
          <a:p>
            <a:pPr marL="285750" indent="-285750">
              <a:buFont typeface="Arial" panose="020B0604020202020204" pitchFamily="34" charset="0"/>
              <a:buChar char="•"/>
            </a:pPr>
            <a:r>
              <a:rPr lang="zh-TW" altLang="en-US" sz="1400" dirty="0" smtClean="0">
                <a:solidFill>
                  <a:srgbClr val="FF0000"/>
                </a:solidFill>
              </a:rPr>
              <a:t>無線電頻率使用者</a:t>
            </a:r>
            <a:endParaRPr lang="en-US" altLang="zh-TW" sz="1400" dirty="0" smtClean="0">
              <a:solidFill>
                <a:srgbClr val="FF0000"/>
              </a:solidFill>
            </a:endParaRPr>
          </a:p>
          <a:p>
            <a:pPr marL="742950" lvl="1" indent="-285750">
              <a:buFont typeface="Arial" panose="020B0604020202020204" pitchFamily="34" charset="0"/>
              <a:buChar char="•"/>
            </a:pPr>
            <a:r>
              <a:rPr lang="zh-TW" altLang="en-US" sz="1400" dirty="0" smtClean="0"/>
              <a:t>應履行事項及責任擔保、使用條件及限制（</a:t>
            </a:r>
            <a:r>
              <a:rPr lang="en-US" altLang="zh-TW" sz="1400" dirty="0" smtClean="0"/>
              <a:t>§§21, 22</a:t>
            </a:r>
            <a:r>
              <a:rPr lang="zh-TW" altLang="en-US" sz="1400" dirty="0" smtClean="0"/>
              <a:t>）</a:t>
            </a:r>
            <a:endParaRPr lang="en-US" altLang="zh-TW" sz="1400" dirty="0" smtClean="0"/>
          </a:p>
          <a:p>
            <a:pPr marL="742950" lvl="1" indent="-285750">
              <a:buFont typeface="Arial" panose="020B0604020202020204" pitchFamily="34" charset="0"/>
              <a:buChar char="•"/>
            </a:pPr>
            <a:r>
              <a:rPr lang="zh-TW" altLang="en-US" sz="1400" dirty="0" smtClean="0"/>
              <a:t>干擾處理（</a:t>
            </a:r>
            <a:r>
              <a:rPr lang="en-US" altLang="zh-TW" sz="1400" dirty="0" smtClean="0"/>
              <a:t>§§29, 35</a:t>
            </a:r>
            <a:r>
              <a:rPr lang="zh-TW" altLang="en-US" sz="1400" dirty="0" smtClean="0"/>
              <a:t>）</a:t>
            </a:r>
            <a:endParaRPr lang="en-US" altLang="zh-TW" sz="1400" dirty="0" smtClean="0"/>
          </a:p>
          <a:p>
            <a:pPr marL="742950" lvl="1" indent="-285750">
              <a:buFont typeface="Arial" panose="020B0604020202020204" pitchFamily="34" charset="0"/>
              <a:buChar char="•"/>
            </a:pPr>
            <a:r>
              <a:rPr lang="zh-TW" altLang="en-US" sz="1400" dirty="0"/>
              <a:t>頻率使用費（</a:t>
            </a:r>
            <a:r>
              <a:rPr lang="en-US" altLang="zh-TW" sz="1400" dirty="0" smtClean="0"/>
              <a:t>§30</a:t>
            </a:r>
            <a:r>
              <a:rPr lang="zh-TW" altLang="en-US" sz="1400" dirty="0" smtClean="0"/>
              <a:t>）</a:t>
            </a:r>
            <a:endParaRPr lang="en-US" altLang="zh-TW" sz="1400" dirty="0" smtClean="0"/>
          </a:p>
          <a:p>
            <a:pPr marL="742950" lvl="1" indent="-285750">
              <a:buFont typeface="Arial" panose="020B0604020202020204" pitchFamily="34" charset="0"/>
              <a:buChar char="•"/>
            </a:pPr>
            <a:r>
              <a:rPr lang="zh-TW" altLang="en-US" sz="1400" dirty="0" smtClean="0"/>
              <a:t>射</a:t>
            </a:r>
            <a:r>
              <a:rPr lang="zh-TW" altLang="en-US" sz="1400" dirty="0"/>
              <a:t>頻器材（</a:t>
            </a:r>
            <a:r>
              <a:rPr lang="en-US" altLang="zh-TW" sz="1400" dirty="0" smtClean="0"/>
              <a:t>§§33, 34</a:t>
            </a:r>
            <a:r>
              <a:rPr lang="zh-TW" altLang="en-US" sz="1400" dirty="0" smtClean="0"/>
              <a:t>）</a:t>
            </a:r>
            <a:endParaRPr lang="zh-TW" altLang="en-US" sz="1400" dirty="0"/>
          </a:p>
        </p:txBody>
      </p:sp>
      <p:sp>
        <p:nvSpPr>
          <p:cNvPr id="17" name="文字方塊 16"/>
          <p:cNvSpPr txBox="1"/>
          <p:nvPr/>
        </p:nvSpPr>
        <p:spPr>
          <a:xfrm>
            <a:off x="5076054" y="2056994"/>
            <a:ext cx="3874307" cy="1169551"/>
          </a:xfrm>
          <a:prstGeom prst="rect">
            <a:avLst/>
          </a:prstGeom>
          <a:solidFill>
            <a:schemeClr val="accent4">
              <a:lumMod val="20000"/>
              <a:lumOff val="80000"/>
            </a:schemeClr>
          </a:solidFill>
        </p:spPr>
        <p:txBody>
          <a:bodyPr wrap="square" rtlCol="0">
            <a:spAutoFit/>
          </a:bodyPr>
          <a:lstStyle/>
          <a:p>
            <a:pPr marL="285750" indent="-285750">
              <a:buFont typeface="Arial" panose="020B0604020202020204" pitchFamily="34" charset="0"/>
              <a:buChar char="•"/>
            </a:pPr>
            <a:r>
              <a:rPr lang="zh-TW" altLang="en-US" sz="1400" dirty="0" smtClean="0">
                <a:solidFill>
                  <a:srgbClr val="FF0000"/>
                </a:solidFill>
              </a:rPr>
              <a:t>一般義務</a:t>
            </a:r>
            <a:endParaRPr lang="en-US" altLang="zh-TW" sz="1400" dirty="0" smtClean="0">
              <a:solidFill>
                <a:srgbClr val="FF0000"/>
              </a:solidFill>
            </a:endParaRPr>
          </a:p>
          <a:p>
            <a:pPr marL="742950" lvl="1" indent="-285750">
              <a:buFont typeface="Arial" panose="020B0604020202020204" pitchFamily="34" charset="0"/>
              <a:buChar char="•"/>
            </a:pPr>
            <a:r>
              <a:rPr lang="zh-TW" altLang="en-US" sz="1400" dirty="0"/>
              <a:t>用戶權益保護及消費資訊揭露（</a:t>
            </a:r>
            <a:r>
              <a:rPr lang="en-US" altLang="zh-TW" sz="1400" dirty="0" smtClean="0"/>
              <a:t>§8</a:t>
            </a:r>
            <a:r>
              <a:rPr lang="zh-TW" altLang="en-US" sz="1400" dirty="0" smtClean="0"/>
              <a:t>）</a:t>
            </a:r>
            <a:endParaRPr lang="en-US" altLang="zh-TW" sz="1400" dirty="0" smtClean="0"/>
          </a:p>
          <a:p>
            <a:pPr marL="742950" lvl="1" indent="-285750">
              <a:buFont typeface="Arial" panose="020B0604020202020204" pitchFamily="34" charset="0"/>
              <a:buChar char="•"/>
            </a:pPr>
            <a:r>
              <a:rPr lang="zh-TW" altLang="en-US" sz="1400" dirty="0"/>
              <a:t>通信、帳務紀錄及個人資料查詢（</a:t>
            </a:r>
            <a:r>
              <a:rPr lang="en-US" altLang="zh-TW" sz="1400" dirty="0" smtClean="0"/>
              <a:t>§9</a:t>
            </a:r>
            <a:r>
              <a:rPr lang="zh-TW" altLang="en-US" sz="1400" dirty="0" smtClean="0"/>
              <a:t>）</a:t>
            </a:r>
            <a:endParaRPr lang="en-US" altLang="zh-TW" sz="1400" dirty="0" smtClean="0"/>
          </a:p>
          <a:p>
            <a:pPr marL="742950" lvl="1" indent="-285750">
              <a:buFont typeface="Arial" panose="020B0604020202020204" pitchFamily="34" charset="0"/>
              <a:buChar char="•"/>
            </a:pPr>
            <a:r>
              <a:rPr lang="zh-TW" altLang="en-US" sz="1400" dirty="0"/>
              <a:t>電信營業之暫停或終止（</a:t>
            </a:r>
            <a:r>
              <a:rPr lang="en-US" altLang="zh-TW" sz="1400" dirty="0" smtClean="0"/>
              <a:t>§§10, 11</a:t>
            </a:r>
            <a:r>
              <a:rPr lang="zh-TW" altLang="en-US" sz="1400" dirty="0" smtClean="0"/>
              <a:t>）</a:t>
            </a:r>
            <a:endParaRPr lang="en-US" altLang="zh-TW" sz="1400" dirty="0" smtClean="0"/>
          </a:p>
          <a:p>
            <a:pPr marL="742950" lvl="1" indent="-285750">
              <a:buFont typeface="Arial" panose="020B0604020202020204" pitchFamily="34" charset="0"/>
              <a:buChar char="•"/>
            </a:pPr>
            <a:r>
              <a:rPr lang="zh-TW" altLang="en-US" sz="1400" dirty="0">
                <a:solidFill>
                  <a:srgbClr val="0070C0"/>
                </a:solidFill>
              </a:rPr>
              <a:t>普及服務</a:t>
            </a:r>
            <a:r>
              <a:rPr lang="zh-TW" altLang="en-US" sz="1400" dirty="0"/>
              <a:t>的定義（</a:t>
            </a:r>
            <a:r>
              <a:rPr lang="en-US" altLang="zh-TW" sz="1400" dirty="0" smtClean="0"/>
              <a:t>§12</a:t>
            </a:r>
            <a:r>
              <a:rPr lang="zh-TW" altLang="en-US" sz="1400" dirty="0" smtClean="0"/>
              <a:t>）</a:t>
            </a:r>
            <a:endParaRPr lang="zh-TW" altLang="en-US" sz="1400" dirty="0"/>
          </a:p>
        </p:txBody>
      </p:sp>
      <p:sp>
        <p:nvSpPr>
          <p:cNvPr id="19" name="文字方塊 18"/>
          <p:cNvSpPr txBox="1"/>
          <p:nvPr/>
        </p:nvSpPr>
        <p:spPr>
          <a:xfrm>
            <a:off x="5060833" y="3284984"/>
            <a:ext cx="3889528" cy="1169551"/>
          </a:xfrm>
          <a:prstGeom prst="rect">
            <a:avLst/>
          </a:prstGeom>
          <a:solidFill>
            <a:schemeClr val="accent5">
              <a:lumMod val="40000"/>
              <a:lumOff val="60000"/>
            </a:schemeClr>
          </a:solidFill>
        </p:spPr>
        <p:txBody>
          <a:bodyPr wrap="square" rtlCol="0">
            <a:spAutoFit/>
          </a:bodyPr>
          <a:lstStyle/>
          <a:p>
            <a:pPr marL="285750" indent="-285750">
              <a:buFont typeface="Arial" panose="020B0604020202020204" pitchFamily="34" charset="0"/>
              <a:buChar char="•"/>
            </a:pPr>
            <a:r>
              <a:rPr lang="zh-TW" altLang="en-US" sz="1400" dirty="0" smtClean="0">
                <a:solidFill>
                  <a:srgbClr val="FF0000"/>
                </a:solidFill>
              </a:rPr>
              <a:t>設置公眾電信網路及取得資源者義務</a:t>
            </a:r>
            <a:endParaRPr lang="en-US" altLang="zh-TW" sz="1400" dirty="0" smtClean="0">
              <a:solidFill>
                <a:srgbClr val="FF0000"/>
              </a:solidFill>
            </a:endParaRPr>
          </a:p>
          <a:p>
            <a:pPr marL="742950" lvl="1" indent="-285750">
              <a:buFont typeface="Arial" panose="020B0604020202020204" pitchFamily="34" charset="0"/>
              <a:buChar char="•"/>
            </a:pPr>
            <a:r>
              <a:rPr lang="zh-TW" altLang="en-US" sz="1400" dirty="0"/>
              <a:t>網路互連（</a:t>
            </a:r>
            <a:r>
              <a:rPr lang="en-US" altLang="zh-TW" sz="1400" dirty="0" smtClean="0"/>
              <a:t>§13</a:t>
            </a:r>
            <a:r>
              <a:rPr lang="zh-TW" altLang="en-US" sz="1400" dirty="0" smtClean="0"/>
              <a:t>）</a:t>
            </a:r>
            <a:endParaRPr lang="en-US" altLang="zh-TW" sz="1400" dirty="0" smtClean="0"/>
          </a:p>
          <a:p>
            <a:pPr marL="742950" lvl="1" indent="-285750">
              <a:buFont typeface="Arial" panose="020B0604020202020204" pitchFamily="34" charset="0"/>
              <a:buChar char="•"/>
            </a:pPr>
            <a:r>
              <a:rPr lang="zh-TW" altLang="en-US" sz="1400" dirty="0"/>
              <a:t>提供緊急通信服務（</a:t>
            </a:r>
            <a:r>
              <a:rPr lang="en-US" altLang="zh-TW" sz="1400" dirty="0" smtClean="0"/>
              <a:t>§14</a:t>
            </a:r>
            <a:r>
              <a:rPr lang="zh-TW" altLang="en-US" sz="1400" dirty="0" smtClean="0"/>
              <a:t>）</a:t>
            </a:r>
            <a:endParaRPr lang="en-US" altLang="zh-TW" sz="1400" dirty="0" smtClean="0"/>
          </a:p>
          <a:p>
            <a:pPr marL="742950" lvl="1" indent="-285750">
              <a:buFont typeface="Arial" panose="020B0604020202020204" pitchFamily="34" charset="0"/>
              <a:buChar char="•"/>
            </a:pPr>
            <a:r>
              <a:rPr lang="zh-TW" altLang="en-US" sz="1400" dirty="0"/>
              <a:t>資通安全管理（</a:t>
            </a:r>
            <a:r>
              <a:rPr lang="en-US" altLang="zh-TW" sz="1400" dirty="0" smtClean="0"/>
              <a:t>§15</a:t>
            </a:r>
            <a:r>
              <a:rPr lang="zh-TW" altLang="en-US" sz="1400" dirty="0" smtClean="0"/>
              <a:t>）</a:t>
            </a:r>
            <a:endParaRPr lang="en-US" altLang="zh-TW" sz="1400" dirty="0" smtClean="0"/>
          </a:p>
          <a:p>
            <a:pPr marL="742950" lvl="1" indent="-285750">
              <a:buFont typeface="Arial" panose="020B0604020202020204" pitchFamily="34" charset="0"/>
              <a:buChar char="•"/>
            </a:pPr>
            <a:r>
              <a:rPr lang="zh-TW" altLang="en-US" sz="1400" dirty="0"/>
              <a:t>號碼可攜及平等接取服務（</a:t>
            </a:r>
            <a:r>
              <a:rPr lang="en-US" altLang="zh-TW" sz="1400" dirty="0" smtClean="0"/>
              <a:t>§16</a:t>
            </a:r>
            <a:r>
              <a:rPr lang="zh-TW" altLang="en-US" sz="1400" dirty="0" smtClean="0"/>
              <a:t>）</a:t>
            </a:r>
            <a:endParaRPr lang="zh-TW" altLang="en-US" sz="1400" dirty="0"/>
          </a:p>
        </p:txBody>
      </p:sp>
      <p:sp>
        <p:nvSpPr>
          <p:cNvPr id="21" name="文字方塊 20"/>
          <p:cNvSpPr txBox="1"/>
          <p:nvPr/>
        </p:nvSpPr>
        <p:spPr>
          <a:xfrm>
            <a:off x="5076053" y="4585148"/>
            <a:ext cx="3874307" cy="1600438"/>
          </a:xfrm>
          <a:prstGeom prst="rect">
            <a:avLst/>
          </a:prstGeom>
          <a:solidFill>
            <a:schemeClr val="accent4">
              <a:lumMod val="20000"/>
              <a:lumOff val="80000"/>
            </a:schemeClr>
          </a:solidFill>
        </p:spPr>
        <p:txBody>
          <a:bodyPr wrap="square" rtlCol="0">
            <a:spAutoFit/>
          </a:bodyPr>
          <a:lstStyle/>
          <a:p>
            <a:pPr marL="285750" indent="-285750">
              <a:buFont typeface="Arial" panose="020B0604020202020204" pitchFamily="34" charset="0"/>
              <a:buChar char="•"/>
            </a:pPr>
            <a:r>
              <a:rPr lang="zh-TW" altLang="en-US" sz="1400" dirty="0" smtClean="0">
                <a:solidFill>
                  <a:srgbClr val="FF0000"/>
                </a:solidFill>
              </a:rPr>
              <a:t>指定電信事業之義務</a:t>
            </a:r>
            <a:endParaRPr lang="en-US" altLang="zh-TW" sz="1400" dirty="0" smtClean="0">
              <a:solidFill>
                <a:srgbClr val="FF0000"/>
              </a:solidFill>
            </a:endParaRPr>
          </a:p>
          <a:p>
            <a:pPr marL="742950" lvl="1" indent="-285750">
              <a:buFont typeface="Arial" panose="020B0604020202020204" pitchFamily="34" charset="0"/>
              <a:buChar char="•"/>
            </a:pPr>
            <a:r>
              <a:rPr lang="zh-TW" altLang="en-US" sz="1400" dirty="0"/>
              <a:t>災害防救及維護通信（</a:t>
            </a:r>
            <a:r>
              <a:rPr lang="en-US" altLang="zh-TW" sz="1400" dirty="0" smtClean="0"/>
              <a:t>§17</a:t>
            </a:r>
            <a:r>
              <a:rPr lang="zh-TW" altLang="en-US" sz="1400" dirty="0" smtClean="0"/>
              <a:t>）</a:t>
            </a:r>
            <a:endParaRPr lang="en-US" altLang="zh-TW" sz="1400" dirty="0" smtClean="0"/>
          </a:p>
          <a:p>
            <a:pPr marL="742950" lvl="1" indent="-285750">
              <a:buFont typeface="Arial" panose="020B0604020202020204" pitchFamily="34" charset="0"/>
              <a:buChar char="•"/>
            </a:pPr>
            <a:r>
              <a:rPr lang="zh-TW" altLang="en-US" sz="1400" dirty="0"/>
              <a:t>弱勢族群電信服務（</a:t>
            </a:r>
            <a:r>
              <a:rPr lang="en-US" altLang="zh-TW" sz="1400" dirty="0" smtClean="0"/>
              <a:t>§18</a:t>
            </a:r>
            <a:r>
              <a:rPr lang="zh-TW" altLang="en-US" sz="1400" dirty="0" smtClean="0"/>
              <a:t>）</a:t>
            </a:r>
            <a:endParaRPr lang="en-US" altLang="zh-TW" sz="1400" dirty="0" smtClean="0"/>
          </a:p>
          <a:p>
            <a:pPr marL="742950" lvl="1" indent="-285750">
              <a:buFont typeface="Arial" panose="020B0604020202020204" pitchFamily="34" charset="0"/>
              <a:buChar char="•"/>
            </a:pPr>
            <a:r>
              <a:rPr lang="zh-TW" altLang="en-US" sz="1400" dirty="0"/>
              <a:t>用戶服務契約（</a:t>
            </a:r>
            <a:r>
              <a:rPr lang="en-US" altLang="zh-TW" sz="1400" dirty="0" smtClean="0"/>
              <a:t>§19</a:t>
            </a:r>
            <a:r>
              <a:rPr lang="zh-TW" altLang="en-US" sz="1400" dirty="0" smtClean="0"/>
              <a:t>）</a:t>
            </a:r>
            <a:endParaRPr lang="en-US" altLang="zh-TW" sz="1400" dirty="0" smtClean="0"/>
          </a:p>
          <a:p>
            <a:pPr marL="742950" lvl="1" indent="-285750">
              <a:buFont typeface="Arial" panose="020B0604020202020204" pitchFamily="34" charset="0"/>
              <a:buChar char="•"/>
            </a:pPr>
            <a:r>
              <a:rPr lang="zh-TW" altLang="en-US" sz="1400" dirty="0"/>
              <a:t>電信服務品質評鑑（</a:t>
            </a:r>
            <a:r>
              <a:rPr lang="en-US" altLang="zh-TW" sz="1400" dirty="0" smtClean="0"/>
              <a:t>§20</a:t>
            </a:r>
            <a:r>
              <a:rPr lang="zh-TW" altLang="en-US" sz="1400" dirty="0" smtClean="0"/>
              <a:t>）</a:t>
            </a:r>
            <a:endParaRPr lang="en-US" altLang="zh-TW" sz="1400" dirty="0" smtClean="0"/>
          </a:p>
          <a:p>
            <a:pPr marL="742950" lvl="1" indent="-285750">
              <a:buFont typeface="Arial" panose="020B0604020202020204" pitchFamily="34" charset="0"/>
              <a:buChar char="•"/>
            </a:pPr>
            <a:r>
              <a:rPr lang="zh-TW" altLang="en-US" sz="1400" dirty="0"/>
              <a:t>電信消費爭議處理機制（</a:t>
            </a:r>
            <a:r>
              <a:rPr lang="en-US" altLang="zh-TW" sz="1400" dirty="0" smtClean="0"/>
              <a:t>§§21, 22</a:t>
            </a:r>
            <a:r>
              <a:rPr lang="zh-TW" altLang="en-US" sz="1400" dirty="0" smtClean="0"/>
              <a:t>）</a:t>
            </a:r>
            <a:endParaRPr lang="zh-TW" altLang="en-US" sz="1400" dirty="0"/>
          </a:p>
          <a:p>
            <a:pPr marL="742950" lvl="1" indent="-285750">
              <a:buFont typeface="Arial" panose="020B0604020202020204" pitchFamily="34" charset="0"/>
              <a:buChar char="•"/>
            </a:pPr>
            <a:r>
              <a:rPr lang="zh-TW" altLang="en-US" sz="1400" dirty="0"/>
              <a:t>普及服務基金（</a:t>
            </a:r>
            <a:r>
              <a:rPr lang="en-US" altLang="zh-TW" sz="1400" dirty="0"/>
              <a:t>§</a:t>
            </a:r>
            <a:r>
              <a:rPr lang="en-US" altLang="zh-TW" sz="1400" dirty="0" smtClean="0"/>
              <a:t>23</a:t>
            </a:r>
            <a:r>
              <a:rPr lang="zh-TW" altLang="en-US" sz="1400" dirty="0" smtClean="0"/>
              <a:t>）</a:t>
            </a:r>
            <a:endParaRPr lang="zh-TW" altLang="en-US" sz="1400" dirty="0"/>
          </a:p>
        </p:txBody>
      </p:sp>
      <p:sp>
        <p:nvSpPr>
          <p:cNvPr id="12" name="圓角矩形 11"/>
          <p:cNvSpPr/>
          <p:nvPr/>
        </p:nvSpPr>
        <p:spPr>
          <a:xfrm>
            <a:off x="2806564" y="1993199"/>
            <a:ext cx="2269489" cy="431549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圓角矩形 13"/>
          <p:cNvSpPr/>
          <p:nvPr/>
        </p:nvSpPr>
        <p:spPr>
          <a:xfrm>
            <a:off x="5076053" y="3277123"/>
            <a:ext cx="3960443" cy="123199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53654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P spid="13" grpId="0" animBg="1"/>
      <p:bldP spid="2" grpId="0" animBg="1"/>
      <p:bldP spid="17" grpId="0" animBg="1"/>
      <p:bldP spid="19" grpId="0" animBg="1"/>
      <p:bldP spid="21" grpId="0" animBg="1"/>
      <p:bldP spid="12"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67833" y="3068960"/>
            <a:ext cx="7408333" cy="4137323"/>
          </a:xfrm>
        </p:spPr>
        <p:txBody>
          <a:bodyPr/>
          <a:lstStyle/>
          <a:p>
            <a:r>
              <a:rPr lang="zh-TW" altLang="en-US" dirty="0" smtClean="0"/>
              <a:t>電信事業管制架構</a:t>
            </a:r>
            <a:endParaRPr lang="en-US" altLang="zh-TW" dirty="0" smtClean="0"/>
          </a:p>
          <a:p>
            <a:r>
              <a:rPr lang="zh-TW" altLang="en-US" dirty="0" smtClean="0">
                <a:solidFill>
                  <a:srgbClr val="FF0000"/>
                </a:solidFill>
              </a:rPr>
              <a:t>電信市場競爭管制架構</a:t>
            </a:r>
            <a:endParaRPr lang="en-US" altLang="zh-TW" dirty="0" smtClean="0">
              <a:solidFill>
                <a:srgbClr val="FF0000"/>
              </a:solidFill>
            </a:endParaRPr>
          </a:p>
          <a:p>
            <a:r>
              <a:rPr lang="zh-TW" altLang="en-US" dirty="0"/>
              <a:t>結語</a:t>
            </a:r>
          </a:p>
        </p:txBody>
      </p:sp>
      <p:sp>
        <p:nvSpPr>
          <p:cNvPr id="3" name="日期版面配置區 2"/>
          <p:cNvSpPr>
            <a:spLocks noGrp="1"/>
          </p:cNvSpPr>
          <p:nvPr>
            <p:ph type="dt" sz="half" idx="10"/>
          </p:nvPr>
        </p:nvSpPr>
        <p:spPr/>
        <p:txBody>
          <a:bodyPr/>
          <a:lstStyle/>
          <a:p>
            <a:fld id="{0692F565-3593-4E5F-AD3C-6F2F7D34FBCC}" type="datetime1">
              <a:rPr lang="en-US" altLang="zh-TW" smtClean="0"/>
              <a:t>6/17/2016</a:t>
            </a:fld>
            <a:endParaRPr lang="en-US"/>
          </a:p>
        </p:txBody>
      </p:sp>
      <p:sp>
        <p:nvSpPr>
          <p:cNvPr id="4" name="投影片編號版面配置區 3"/>
          <p:cNvSpPr>
            <a:spLocks noGrp="1"/>
          </p:cNvSpPr>
          <p:nvPr>
            <p:ph type="sldNum" sz="quarter" idx="12"/>
          </p:nvPr>
        </p:nvSpPr>
        <p:spPr/>
        <p:txBody>
          <a:bodyPr/>
          <a:lstStyle/>
          <a:p>
            <a:fld id="{687D7A59-36E2-48B9-B146-C1E59501F63F}" type="slidenum">
              <a:rPr lang="en-US" smtClean="0"/>
              <a:pPr/>
              <a:t>7</a:t>
            </a:fld>
            <a:endParaRPr lang="en-US"/>
          </a:p>
        </p:txBody>
      </p:sp>
      <p:sp>
        <p:nvSpPr>
          <p:cNvPr id="5" name="標題 4"/>
          <p:cNvSpPr>
            <a:spLocks noGrp="1"/>
          </p:cNvSpPr>
          <p:nvPr>
            <p:ph type="title"/>
          </p:nvPr>
        </p:nvSpPr>
        <p:spPr/>
        <p:txBody>
          <a:bodyPr/>
          <a:lstStyle/>
          <a:p>
            <a:r>
              <a:rPr lang="zh-TW" altLang="en-US" dirty="0" smtClean="0"/>
              <a:t>報告大綱</a:t>
            </a:r>
            <a:endParaRPr lang="zh-TW" altLang="en-US" dirty="0"/>
          </a:p>
        </p:txBody>
      </p:sp>
    </p:spTree>
    <p:extLst>
      <p:ext uri="{BB962C8B-B14F-4D97-AF65-F5344CB8AC3E}">
        <p14:creationId xmlns:p14="http://schemas.microsoft.com/office/powerpoint/2010/main" val="3542490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0692F565-3593-4E5F-AD3C-6F2F7D34FBCC}" type="datetime1">
              <a:rPr lang="en-US" altLang="zh-TW" smtClean="0"/>
              <a:t>6/17/2016</a:t>
            </a:fld>
            <a:endParaRPr lang="en-US" dirty="0"/>
          </a:p>
        </p:txBody>
      </p:sp>
      <p:sp>
        <p:nvSpPr>
          <p:cNvPr id="4" name="投影片編號版面配置區 3"/>
          <p:cNvSpPr>
            <a:spLocks noGrp="1"/>
          </p:cNvSpPr>
          <p:nvPr>
            <p:ph type="sldNum" sz="quarter" idx="12"/>
          </p:nvPr>
        </p:nvSpPr>
        <p:spPr/>
        <p:txBody>
          <a:bodyPr/>
          <a:lstStyle/>
          <a:p>
            <a:fld id="{687D7A59-36E2-48B9-B146-C1E59501F63F}" type="slidenum">
              <a:rPr lang="en-US" smtClean="0"/>
              <a:pPr/>
              <a:t>8</a:t>
            </a:fld>
            <a:endParaRPr lang="en-US"/>
          </a:p>
        </p:txBody>
      </p:sp>
      <p:sp>
        <p:nvSpPr>
          <p:cNvPr id="5" name="標題 4"/>
          <p:cNvSpPr>
            <a:spLocks noGrp="1"/>
          </p:cNvSpPr>
          <p:nvPr>
            <p:ph type="title"/>
          </p:nvPr>
        </p:nvSpPr>
        <p:spPr/>
        <p:txBody>
          <a:bodyPr/>
          <a:lstStyle/>
          <a:p>
            <a:endParaRPr lang="zh-TW" altLang="en-US" dirty="0"/>
          </a:p>
        </p:txBody>
      </p:sp>
      <p:sp>
        <p:nvSpPr>
          <p:cNvPr id="6" name="文字方塊 5"/>
          <p:cNvSpPr txBox="1"/>
          <p:nvPr/>
        </p:nvSpPr>
        <p:spPr>
          <a:xfrm>
            <a:off x="457200" y="473638"/>
            <a:ext cx="8287713" cy="1354217"/>
          </a:xfrm>
          <a:prstGeom prst="rect">
            <a:avLst/>
          </a:prstGeom>
          <a:solidFill>
            <a:srgbClr val="FFFF00"/>
          </a:solidFill>
        </p:spPr>
        <p:txBody>
          <a:bodyPr wrap="square" rtlCol="0">
            <a:spAutoFit/>
          </a:bodyPr>
          <a:lstStyle/>
          <a:p>
            <a:pPr algn="ctr"/>
            <a:r>
              <a:rPr lang="zh-TW" altLang="en-US" dirty="0" smtClean="0"/>
              <a:t>電信法：對於</a:t>
            </a:r>
            <a:r>
              <a:rPr lang="zh-TW" altLang="en-US" u="sng" dirty="0" smtClean="0">
                <a:solidFill>
                  <a:schemeClr val="accent1">
                    <a:lumMod val="75000"/>
                  </a:schemeClr>
                </a:solidFill>
              </a:rPr>
              <a:t>第一類電信事業市場主導者管制</a:t>
            </a:r>
            <a:endParaRPr lang="en-US" altLang="zh-TW" u="sng" dirty="0" smtClean="0">
              <a:solidFill>
                <a:schemeClr val="accent1">
                  <a:lumMod val="75000"/>
                </a:schemeClr>
              </a:solidFill>
            </a:endParaRPr>
          </a:p>
          <a:p>
            <a:pPr marL="285750" indent="-285750">
              <a:buFont typeface="Arial" panose="020B0604020202020204" pitchFamily="34" charset="0"/>
              <a:buChar char="•"/>
            </a:pPr>
            <a:r>
              <a:rPr lang="zh-TW" altLang="en-US" sz="1600" dirty="0" smtClean="0"/>
              <a:t>認定：</a:t>
            </a:r>
            <a:r>
              <a:rPr lang="en-US" altLang="zh-TW" sz="1600" dirty="0" smtClean="0">
                <a:sym typeface="Wingdings" panose="05000000000000000000" pitchFamily="2" charset="2"/>
              </a:rPr>
              <a:t>(1)</a:t>
            </a:r>
            <a:r>
              <a:rPr lang="zh-TW" altLang="en-US" sz="1600" dirty="0" smtClean="0"/>
              <a:t>控制</a:t>
            </a:r>
            <a:r>
              <a:rPr lang="zh-TW" altLang="en-US" sz="1600" dirty="0"/>
              <a:t>關鍵基本電信設施者；</a:t>
            </a:r>
            <a:r>
              <a:rPr lang="en-US" altLang="zh-TW" sz="1600" dirty="0"/>
              <a:t>(2)</a:t>
            </a:r>
            <a:r>
              <a:rPr lang="zh-TW" altLang="en-US" sz="1600" dirty="0"/>
              <a:t>對市場價格有主導力量者；</a:t>
            </a:r>
            <a:r>
              <a:rPr lang="en-US" altLang="zh-TW" sz="1600" dirty="0"/>
              <a:t>(3)</a:t>
            </a:r>
            <a:r>
              <a:rPr lang="zh-TW" altLang="en-US" sz="1600" dirty="0"/>
              <a:t>其所經營業務項目之用戶數或營業額達各項</a:t>
            </a:r>
            <a:r>
              <a:rPr lang="zh-TW" altLang="en-US" sz="1600" dirty="0">
                <a:solidFill>
                  <a:srgbClr val="FF0000"/>
                </a:solidFill>
              </a:rPr>
              <a:t>業務</a:t>
            </a:r>
            <a:r>
              <a:rPr lang="zh-TW" altLang="en-US" sz="1600" dirty="0" smtClean="0">
                <a:solidFill>
                  <a:srgbClr val="FF0000"/>
                </a:solidFill>
              </a:rPr>
              <a:t>市場</a:t>
            </a:r>
            <a:r>
              <a:rPr lang="en-US" altLang="zh-TW" sz="1600" dirty="0" smtClean="0">
                <a:solidFill>
                  <a:srgbClr val="FF0000"/>
                </a:solidFill>
              </a:rPr>
              <a:t>25%</a:t>
            </a:r>
            <a:r>
              <a:rPr lang="zh-TW" altLang="en-US" sz="1600" dirty="0" smtClean="0">
                <a:solidFill>
                  <a:srgbClr val="FF0000"/>
                </a:solidFill>
              </a:rPr>
              <a:t>以上</a:t>
            </a:r>
            <a:r>
              <a:rPr lang="zh-TW" altLang="en-US" sz="1600" dirty="0" smtClean="0"/>
              <a:t>者（第一類電信事業資費管理辦法</a:t>
            </a:r>
            <a:r>
              <a:rPr lang="en-US" altLang="zh-TW" sz="1600" dirty="0" smtClean="0"/>
              <a:t>§2</a:t>
            </a:r>
            <a:r>
              <a:rPr lang="zh-TW" altLang="en-US" sz="1600" dirty="0" smtClean="0"/>
              <a:t>）</a:t>
            </a:r>
            <a:endParaRPr lang="en-US" altLang="zh-TW" sz="1600" dirty="0" smtClean="0"/>
          </a:p>
          <a:p>
            <a:pPr marL="285750" indent="-285750">
              <a:buFont typeface="Arial" panose="020B0604020202020204" pitchFamily="34" charset="0"/>
              <a:buChar char="•"/>
            </a:pPr>
            <a:r>
              <a:rPr lang="zh-TW" altLang="en-US" sz="1600" dirty="0" smtClean="0"/>
              <a:t>管制方式：資費核定、提供批發服務、設置網路介接點、網路互連成本導向計費、網路元件細分化、提供行動寬頻新經營者漫遊、不得濫用市場地位</a:t>
            </a:r>
            <a:endParaRPr lang="en-US" altLang="zh-TW" sz="1600" dirty="0" smtClean="0"/>
          </a:p>
        </p:txBody>
      </p:sp>
      <p:sp>
        <p:nvSpPr>
          <p:cNvPr id="8" name="文字方塊 7"/>
          <p:cNvSpPr txBox="1"/>
          <p:nvPr/>
        </p:nvSpPr>
        <p:spPr>
          <a:xfrm>
            <a:off x="457200" y="2267580"/>
            <a:ext cx="8250159" cy="369332"/>
          </a:xfrm>
          <a:prstGeom prst="rect">
            <a:avLst/>
          </a:prstGeom>
          <a:solidFill>
            <a:srgbClr val="FFFF00"/>
          </a:solidFill>
        </p:spPr>
        <p:txBody>
          <a:bodyPr wrap="square" rtlCol="0">
            <a:spAutoFit/>
          </a:bodyPr>
          <a:lstStyle/>
          <a:p>
            <a:r>
              <a:rPr lang="zh-TW" altLang="en-US" dirty="0" smtClean="0"/>
              <a:t>                                                                電信事業法</a:t>
            </a:r>
            <a:endParaRPr lang="zh-TW" altLang="en-US" dirty="0"/>
          </a:p>
        </p:txBody>
      </p:sp>
      <p:sp>
        <p:nvSpPr>
          <p:cNvPr id="10" name="向下箭號 9"/>
          <p:cNvSpPr/>
          <p:nvPr/>
        </p:nvSpPr>
        <p:spPr>
          <a:xfrm>
            <a:off x="4211960" y="1841701"/>
            <a:ext cx="648072" cy="4120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文字方塊 10"/>
          <p:cNvSpPr txBox="1"/>
          <p:nvPr/>
        </p:nvSpPr>
        <p:spPr>
          <a:xfrm>
            <a:off x="191908" y="2780928"/>
            <a:ext cx="2448271" cy="2462213"/>
          </a:xfrm>
          <a:prstGeom prst="rect">
            <a:avLst/>
          </a:prstGeom>
          <a:solidFill>
            <a:schemeClr val="accent4">
              <a:lumMod val="20000"/>
              <a:lumOff val="80000"/>
            </a:schemeClr>
          </a:solidFill>
        </p:spPr>
        <p:txBody>
          <a:bodyPr wrap="square" rtlCol="0">
            <a:spAutoFit/>
          </a:bodyPr>
          <a:lstStyle/>
          <a:p>
            <a:pPr marL="285750" indent="-285750">
              <a:buFont typeface="Arial" panose="020B0604020202020204" pitchFamily="34" charset="0"/>
              <a:buChar char="•"/>
            </a:pPr>
            <a:r>
              <a:rPr lang="zh-TW" altLang="en-US" sz="1400" dirty="0" smtClean="0"/>
              <a:t>特定電信服務</a:t>
            </a:r>
            <a:r>
              <a:rPr lang="zh-TW" altLang="en-US" sz="1400" dirty="0" smtClean="0">
                <a:solidFill>
                  <a:srgbClr val="FF0000"/>
                </a:solidFill>
              </a:rPr>
              <a:t>市場</a:t>
            </a:r>
            <a:r>
              <a:rPr lang="zh-TW" altLang="en-US" sz="1400" dirty="0">
                <a:solidFill>
                  <a:srgbClr val="FF0000"/>
                </a:solidFill>
              </a:rPr>
              <a:t>界定</a:t>
            </a:r>
            <a:r>
              <a:rPr lang="zh-TW" altLang="en-US" sz="1400" dirty="0"/>
              <a:t>（</a:t>
            </a:r>
            <a:r>
              <a:rPr lang="en-US" altLang="zh-TW" sz="1400" dirty="0" smtClean="0"/>
              <a:t>§26</a:t>
            </a:r>
            <a:r>
              <a:rPr lang="zh-TW" altLang="en-US" sz="1400" dirty="0" smtClean="0"/>
              <a:t>）</a:t>
            </a:r>
            <a:endParaRPr lang="en-US" altLang="zh-TW" sz="1400" dirty="0" smtClean="0"/>
          </a:p>
          <a:p>
            <a:pPr marL="742950" lvl="1" indent="-285750">
              <a:buFont typeface="Arial" panose="020B0604020202020204" pitchFamily="34" charset="0"/>
              <a:buChar char="•"/>
            </a:pPr>
            <a:r>
              <a:rPr lang="zh-TW" altLang="en-US" sz="1400" dirty="0" smtClean="0"/>
              <a:t>技術及服務之成熟程度</a:t>
            </a:r>
            <a:endParaRPr lang="en-US" altLang="zh-TW" sz="1400" dirty="0" smtClean="0"/>
          </a:p>
          <a:p>
            <a:pPr marL="742950" lvl="1" indent="-285750">
              <a:buFont typeface="Arial" panose="020B0604020202020204" pitchFamily="34" charset="0"/>
              <a:buChar char="•"/>
            </a:pPr>
            <a:r>
              <a:rPr lang="zh-TW" altLang="en-US" sz="1400" dirty="0" smtClean="0"/>
              <a:t>於整體電信服務市場之重要性</a:t>
            </a:r>
            <a:endParaRPr lang="en-US" altLang="zh-TW" sz="1400" dirty="0" smtClean="0"/>
          </a:p>
          <a:p>
            <a:pPr marL="742950" lvl="1" indent="-285750">
              <a:buFont typeface="Arial" panose="020B0604020202020204" pitchFamily="34" charset="0"/>
              <a:buChar char="•"/>
            </a:pPr>
            <a:r>
              <a:rPr lang="zh-TW" altLang="en-US" sz="1400" dirty="0" smtClean="0"/>
              <a:t>從事競爭之區域或範圍，及該服務之需求或供給替代性</a:t>
            </a:r>
            <a:endParaRPr lang="en-US" altLang="zh-TW" sz="1400" dirty="0" smtClean="0"/>
          </a:p>
          <a:p>
            <a:pPr marL="742950" lvl="1" indent="-285750">
              <a:buFont typeface="Arial" panose="020B0604020202020204" pitchFamily="34" charset="0"/>
              <a:buChar char="•"/>
            </a:pPr>
            <a:r>
              <a:rPr lang="zh-TW" altLang="en-US" sz="1400" dirty="0" smtClean="0"/>
              <a:t>電信服務市場之競爭情形及集中程度</a:t>
            </a:r>
            <a:endParaRPr lang="zh-TW" altLang="en-US" sz="1400" dirty="0"/>
          </a:p>
        </p:txBody>
      </p:sp>
      <p:sp>
        <p:nvSpPr>
          <p:cNvPr id="12" name="文字方塊 11"/>
          <p:cNvSpPr txBox="1"/>
          <p:nvPr/>
        </p:nvSpPr>
        <p:spPr>
          <a:xfrm>
            <a:off x="3131840" y="2796412"/>
            <a:ext cx="2664296" cy="3323987"/>
          </a:xfrm>
          <a:prstGeom prst="rect">
            <a:avLst/>
          </a:prstGeom>
          <a:solidFill>
            <a:schemeClr val="accent4">
              <a:lumMod val="20000"/>
              <a:lumOff val="80000"/>
            </a:schemeClr>
          </a:solidFill>
        </p:spPr>
        <p:txBody>
          <a:bodyPr wrap="square" rtlCol="0">
            <a:spAutoFit/>
          </a:bodyPr>
          <a:lstStyle/>
          <a:p>
            <a:pPr marL="285750" indent="-285750">
              <a:buFont typeface="Arial" panose="020B0604020202020204" pitchFamily="34" charset="0"/>
              <a:buChar char="•"/>
            </a:pPr>
            <a:r>
              <a:rPr lang="zh-TW" altLang="en-US" sz="1400" dirty="0" smtClean="0">
                <a:solidFill>
                  <a:srgbClr val="FF0000"/>
                </a:solidFill>
              </a:rPr>
              <a:t>市場</a:t>
            </a:r>
            <a:r>
              <a:rPr lang="zh-TW" altLang="en-US" sz="1400" dirty="0">
                <a:solidFill>
                  <a:srgbClr val="FF0000"/>
                </a:solidFill>
              </a:rPr>
              <a:t>分析</a:t>
            </a:r>
            <a:r>
              <a:rPr lang="zh-TW" altLang="en-US" sz="1400" dirty="0"/>
              <a:t>（</a:t>
            </a:r>
            <a:r>
              <a:rPr lang="en-US" altLang="zh-TW" sz="1400" dirty="0"/>
              <a:t>§</a:t>
            </a:r>
            <a:r>
              <a:rPr lang="en-US" altLang="zh-TW" sz="1400" dirty="0" smtClean="0"/>
              <a:t>27</a:t>
            </a:r>
            <a:r>
              <a:rPr lang="zh-TW" altLang="en-US" sz="1400" dirty="0" smtClean="0"/>
              <a:t>）：認定有無市場顯著地位者</a:t>
            </a:r>
            <a:endParaRPr lang="en-US" altLang="zh-TW" sz="1400" dirty="0" smtClean="0"/>
          </a:p>
          <a:p>
            <a:pPr marL="742950" lvl="1" indent="-285750">
              <a:buFont typeface="Arial" panose="020B0604020202020204" pitchFamily="34" charset="0"/>
              <a:buChar char="•"/>
            </a:pPr>
            <a:r>
              <a:rPr lang="zh-TW" altLang="en-US" sz="1400" dirty="0">
                <a:solidFill>
                  <a:srgbClr val="FF0000"/>
                </a:solidFill>
              </a:rPr>
              <a:t>具有影響市場價格或服務條件之顯著能力</a:t>
            </a:r>
            <a:r>
              <a:rPr lang="zh-TW" altLang="en-US" sz="1400" dirty="0"/>
              <a:t>。</a:t>
            </a:r>
          </a:p>
          <a:p>
            <a:pPr marL="742950" lvl="1" indent="-285750">
              <a:buFont typeface="Arial" panose="020B0604020202020204" pitchFamily="34" charset="0"/>
              <a:buChar char="•"/>
            </a:pPr>
            <a:r>
              <a:rPr lang="zh-TW" altLang="en-US" sz="1400" dirty="0" smtClean="0"/>
              <a:t>所</a:t>
            </a:r>
            <a:r>
              <a:rPr lang="zh-TW" altLang="en-US" sz="1400" dirty="0"/>
              <a:t>經營該特定電信服務項目之用戶數或營業額達主管機關公告比例以上。</a:t>
            </a:r>
          </a:p>
          <a:p>
            <a:pPr marL="742950" lvl="1" indent="-285750">
              <a:buFont typeface="Arial" panose="020B0604020202020204" pitchFamily="34" charset="0"/>
              <a:buChar char="•"/>
            </a:pPr>
            <a:r>
              <a:rPr lang="zh-TW" altLang="en-US" sz="1400" dirty="0" smtClean="0">
                <a:solidFill>
                  <a:srgbClr val="FF0000"/>
                </a:solidFill>
              </a:rPr>
              <a:t>擁有</a:t>
            </a:r>
            <a:r>
              <a:rPr lang="zh-TW" altLang="en-US" sz="1400" dirty="0">
                <a:solidFill>
                  <a:srgbClr val="FF0000"/>
                </a:solidFill>
              </a:rPr>
              <a:t>或控制樞紐設施</a:t>
            </a:r>
            <a:r>
              <a:rPr lang="zh-TW" altLang="en-US" sz="1400" dirty="0"/>
              <a:t>。</a:t>
            </a:r>
          </a:p>
          <a:p>
            <a:pPr marL="742950" lvl="1" indent="-285750">
              <a:buFont typeface="Arial" panose="020B0604020202020204" pitchFamily="34" charset="0"/>
              <a:buChar char="•"/>
            </a:pPr>
            <a:r>
              <a:rPr lang="zh-TW" altLang="en-US" sz="1400" dirty="0" smtClean="0"/>
              <a:t>電信</a:t>
            </a:r>
            <a:r>
              <a:rPr lang="zh-TW" altLang="en-US" sz="1400" dirty="0"/>
              <a:t>事業擁有或控制以有線或無線方式提供接取或傳輸連接至用戶終端設備之連線數量，達主管機關公告數量以上者</a:t>
            </a:r>
            <a:r>
              <a:rPr lang="zh-TW" altLang="en-US" sz="1400" dirty="0" smtClean="0"/>
              <a:t>。</a:t>
            </a:r>
            <a:endParaRPr lang="zh-TW" altLang="en-US" sz="1400" dirty="0"/>
          </a:p>
        </p:txBody>
      </p:sp>
      <p:sp>
        <p:nvSpPr>
          <p:cNvPr id="13" name="文字方塊 12"/>
          <p:cNvSpPr txBox="1"/>
          <p:nvPr/>
        </p:nvSpPr>
        <p:spPr>
          <a:xfrm>
            <a:off x="6287354" y="3068960"/>
            <a:ext cx="2605126" cy="2462213"/>
          </a:xfrm>
          <a:prstGeom prst="rect">
            <a:avLst/>
          </a:prstGeom>
          <a:solidFill>
            <a:schemeClr val="accent4">
              <a:lumMod val="20000"/>
              <a:lumOff val="80000"/>
            </a:schemeClr>
          </a:solidFill>
        </p:spPr>
        <p:txBody>
          <a:bodyPr wrap="square" rtlCol="0">
            <a:spAutoFit/>
          </a:bodyPr>
          <a:lstStyle/>
          <a:p>
            <a:pPr marL="285750" indent="-285750">
              <a:buFont typeface="Arial" panose="020B0604020202020204" pitchFamily="34" charset="0"/>
              <a:buChar char="•"/>
            </a:pPr>
            <a:r>
              <a:rPr lang="zh-TW" altLang="en-US" sz="1400" dirty="0" smtClean="0">
                <a:solidFill>
                  <a:srgbClr val="FF0000"/>
                </a:solidFill>
              </a:rPr>
              <a:t>管制處分</a:t>
            </a:r>
            <a:endParaRPr lang="en-US" altLang="zh-TW" sz="1400" dirty="0" smtClean="0">
              <a:solidFill>
                <a:srgbClr val="FF0000"/>
              </a:solidFill>
            </a:endParaRPr>
          </a:p>
          <a:p>
            <a:pPr marL="742950" lvl="1" indent="-285750">
              <a:buFont typeface="Arial" panose="020B0604020202020204" pitchFamily="34" charset="0"/>
              <a:buChar char="•"/>
            </a:pPr>
            <a:r>
              <a:rPr lang="zh-TW" altLang="en-US" sz="1400" dirty="0"/>
              <a:t>資訊公開透明（</a:t>
            </a:r>
            <a:r>
              <a:rPr lang="en-US" altLang="zh-TW" sz="1400" dirty="0"/>
              <a:t>§</a:t>
            </a:r>
            <a:r>
              <a:rPr lang="en-US" altLang="zh-TW" sz="1400" dirty="0" smtClean="0"/>
              <a:t>28</a:t>
            </a:r>
            <a:r>
              <a:rPr lang="zh-TW" altLang="en-US" sz="1400" dirty="0" smtClean="0"/>
              <a:t>）</a:t>
            </a:r>
            <a:endParaRPr lang="zh-TW" altLang="en-US" sz="1400" dirty="0"/>
          </a:p>
          <a:p>
            <a:pPr marL="742950" lvl="1" indent="-285750">
              <a:buFont typeface="Arial" panose="020B0604020202020204" pitchFamily="34" charset="0"/>
              <a:buChar char="•"/>
            </a:pPr>
            <a:r>
              <a:rPr lang="zh-TW" altLang="en-US" sz="1400" dirty="0"/>
              <a:t>無差別待遇（</a:t>
            </a:r>
            <a:r>
              <a:rPr lang="en-US" altLang="zh-TW" sz="1400" dirty="0"/>
              <a:t>§</a:t>
            </a:r>
            <a:r>
              <a:rPr lang="en-US" altLang="zh-TW" sz="1400" dirty="0" smtClean="0"/>
              <a:t>29</a:t>
            </a:r>
            <a:r>
              <a:rPr lang="zh-TW" altLang="en-US" sz="1400" dirty="0" smtClean="0"/>
              <a:t>）</a:t>
            </a:r>
            <a:endParaRPr lang="zh-TW" altLang="en-US" sz="1400" dirty="0"/>
          </a:p>
          <a:p>
            <a:pPr marL="742950" lvl="1" indent="-285750">
              <a:buFont typeface="Arial" panose="020B0604020202020204" pitchFamily="34" charset="0"/>
              <a:buChar char="•"/>
            </a:pPr>
            <a:r>
              <a:rPr lang="zh-TW" altLang="en-US" sz="1400" dirty="0" smtClean="0"/>
              <a:t>開放網路互連及</a:t>
            </a:r>
            <a:r>
              <a:rPr lang="zh-TW" altLang="en-US" sz="1400" dirty="0"/>
              <a:t>接取（</a:t>
            </a:r>
            <a:r>
              <a:rPr lang="en-US" altLang="zh-TW" sz="1400" dirty="0" smtClean="0"/>
              <a:t>§30</a:t>
            </a:r>
            <a:r>
              <a:rPr lang="zh-TW" altLang="en-US" sz="1400" dirty="0" smtClean="0"/>
              <a:t>）：批發服務</a:t>
            </a:r>
            <a:endParaRPr lang="zh-TW" altLang="en-US" sz="1400" dirty="0"/>
          </a:p>
          <a:p>
            <a:pPr marL="742950" lvl="1" indent="-285750">
              <a:buFont typeface="Arial" panose="020B0604020202020204" pitchFamily="34" charset="0"/>
              <a:buChar char="•"/>
            </a:pPr>
            <a:r>
              <a:rPr lang="zh-TW" altLang="en-US" sz="1400" dirty="0" smtClean="0"/>
              <a:t>公開網路互連</a:t>
            </a:r>
            <a:r>
              <a:rPr lang="zh-TW" altLang="en-US" sz="1400" dirty="0"/>
              <a:t>參考協議（</a:t>
            </a:r>
            <a:r>
              <a:rPr lang="en-US" altLang="zh-TW" sz="1400" dirty="0"/>
              <a:t>§</a:t>
            </a:r>
            <a:r>
              <a:rPr lang="en-US" altLang="zh-TW" sz="1400" dirty="0" smtClean="0"/>
              <a:t>31</a:t>
            </a:r>
            <a:r>
              <a:rPr lang="zh-TW" altLang="en-US" sz="1400" dirty="0" smtClean="0"/>
              <a:t>）</a:t>
            </a:r>
            <a:endParaRPr lang="zh-TW" altLang="en-US" sz="1400" dirty="0"/>
          </a:p>
          <a:p>
            <a:pPr marL="742950" lvl="1" indent="-285750">
              <a:buFont typeface="Arial" panose="020B0604020202020204" pitchFamily="34" charset="0"/>
              <a:buChar char="•"/>
            </a:pPr>
            <a:r>
              <a:rPr lang="zh-TW" altLang="en-US" sz="1400" dirty="0" smtClean="0"/>
              <a:t>資</a:t>
            </a:r>
            <a:r>
              <a:rPr lang="zh-TW" altLang="en-US" sz="1400" dirty="0"/>
              <a:t>費管制（</a:t>
            </a:r>
            <a:r>
              <a:rPr lang="en-US" altLang="zh-TW" sz="1400" dirty="0"/>
              <a:t>§</a:t>
            </a:r>
            <a:r>
              <a:rPr lang="en-US" altLang="zh-TW" sz="1400" dirty="0" smtClean="0"/>
              <a:t>32</a:t>
            </a:r>
            <a:r>
              <a:rPr lang="zh-TW" altLang="en-US" sz="1400" dirty="0" smtClean="0"/>
              <a:t>）</a:t>
            </a:r>
            <a:endParaRPr lang="zh-TW" altLang="en-US" sz="1400" dirty="0"/>
          </a:p>
          <a:p>
            <a:pPr marL="742950" lvl="1" indent="-285750">
              <a:buFont typeface="Arial" panose="020B0604020202020204" pitchFamily="34" charset="0"/>
              <a:buChar char="•"/>
            </a:pPr>
            <a:r>
              <a:rPr lang="zh-TW" altLang="en-US" sz="1400" dirty="0"/>
              <a:t>會計分離（</a:t>
            </a:r>
            <a:r>
              <a:rPr lang="en-US" altLang="zh-TW" sz="1400" dirty="0"/>
              <a:t>§</a:t>
            </a:r>
            <a:r>
              <a:rPr lang="en-US" altLang="zh-TW" sz="1400" dirty="0" smtClean="0"/>
              <a:t>33</a:t>
            </a:r>
            <a:r>
              <a:rPr lang="zh-TW" altLang="en-US" sz="1400" dirty="0" smtClean="0"/>
              <a:t>）</a:t>
            </a:r>
            <a:endParaRPr lang="zh-TW" altLang="en-US" sz="1400" dirty="0"/>
          </a:p>
          <a:p>
            <a:pPr marL="742950" lvl="1" indent="-285750">
              <a:buFont typeface="Arial" panose="020B0604020202020204" pitchFamily="34" charset="0"/>
              <a:buChar char="•"/>
            </a:pPr>
            <a:r>
              <a:rPr lang="zh-TW" altLang="en-US" sz="1400" dirty="0" smtClean="0"/>
              <a:t>國際漫遊服務的</a:t>
            </a:r>
            <a:r>
              <a:rPr lang="zh-TW" altLang="en-US" sz="1400" dirty="0"/>
              <a:t>特別管制（</a:t>
            </a:r>
            <a:r>
              <a:rPr lang="en-US" altLang="zh-TW" sz="1400" dirty="0"/>
              <a:t>§</a:t>
            </a:r>
            <a:r>
              <a:rPr lang="en-US" altLang="zh-TW" sz="1400" dirty="0" smtClean="0"/>
              <a:t>34</a:t>
            </a:r>
            <a:r>
              <a:rPr lang="zh-TW" altLang="en-US" sz="1400" dirty="0" smtClean="0"/>
              <a:t>）</a:t>
            </a:r>
            <a:endParaRPr lang="zh-TW" altLang="en-US" sz="1400" dirty="0"/>
          </a:p>
        </p:txBody>
      </p:sp>
      <p:sp>
        <p:nvSpPr>
          <p:cNvPr id="2" name="向右箭號 1"/>
          <p:cNvSpPr/>
          <p:nvPr/>
        </p:nvSpPr>
        <p:spPr>
          <a:xfrm>
            <a:off x="2627784" y="3645024"/>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向右箭號 13"/>
          <p:cNvSpPr/>
          <p:nvPr/>
        </p:nvSpPr>
        <p:spPr>
          <a:xfrm>
            <a:off x="5796136" y="3645024"/>
            <a:ext cx="50228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文字方塊 6"/>
          <p:cNvSpPr txBox="1"/>
          <p:nvPr/>
        </p:nvSpPr>
        <p:spPr>
          <a:xfrm>
            <a:off x="191908" y="5480501"/>
            <a:ext cx="2795916" cy="1077218"/>
          </a:xfrm>
          <a:prstGeom prst="rect">
            <a:avLst/>
          </a:prstGeom>
          <a:solidFill>
            <a:schemeClr val="accent1">
              <a:lumMod val="40000"/>
              <a:lumOff val="60000"/>
            </a:schemeClr>
          </a:solidFill>
        </p:spPr>
        <p:txBody>
          <a:bodyPr wrap="square" rtlCol="0">
            <a:spAutoFit/>
          </a:bodyPr>
          <a:lstStyle/>
          <a:p>
            <a:pPr marL="285750" indent="-285750">
              <a:buFont typeface="Arial" panose="020B0604020202020204" pitchFamily="34" charset="0"/>
              <a:buChar char="•"/>
            </a:pPr>
            <a:r>
              <a:rPr lang="zh-TW" altLang="en-US" sz="1600" dirty="0" smtClean="0"/>
              <a:t>法規</a:t>
            </a:r>
            <a:r>
              <a:rPr lang="zh-TW" altLang="en-US" sz="1600" dirty="0"/>
              <a:t>命令授權（</a:t>
            </a:r>
            <a:r>
              <a:rPr lang="en-US" altLang="zh-TW" sz="1600" dirty="0"/>
              <a:t>§</a:t>
            </a:r>
            <a:r>
              <a:rPr lang="en-US" altLang="zh-TW" sz="1600" dirty="0" smtClean="0"/>
              <a:t>27 V</a:t>
            </a:r>
            <a:r>
              <a:rPr lang="zh-TW" altLang="en-US" sz="1600" dirty="0" smtClean="0"/>
              <a:t>）</a:t>
            </a:r>
            <a:endParaRPr lang="en-US" altLang="zh-TW" sz="1600" dirty="0" smtClean="0"/>
          </a:p>
          <a:p>
            <a:pPr marL="742950" lvl="1" indent="-285750">
              <a:buFont typeface="Arial" panose="020B0604020202020204" pitchFamily="34" charset="0"/>
              <a:buChar char="•"/>
            </a:pPr>
            <a:r>
              <a:rPr lang="zh-TW" altLang="en-US" sz="1600" dirty="0" smtClean="0"/>
              <a:t>認定基準</a:t>
            </a:r>
            <a:endParaRPr lang="en-US" altLang="zh-TW" sz="1600" dirty="0" smtClean="0"/>
          </a:p>
          <a:p>
            <a:pPr marL="742950" lvl="1" indent="-285750">
              <a:buFont typeface="Arial" panose="020B0604020202020204" pitchFamily="34" charset="0"/>
              <a:buChar char="•"/>
            </a:pPr>
            <a:r>
              <a:rPr lang="zh-TW" altLang="en-US" sz="1600" dirty="0" smtClean="0"/>
              <a:t>認定程序：應進行公開諮詢</a:t>
            </a:r>
            <a:endParaRPr lang="zh-TW" altLang="en-US" sz="1600" dirty="0"/>
          </a:p>
        </p:txBody>
      </p:sp>
      <p:sp>
        <p:nvSpPr>
          <p:cNvPr id="15" name="文字方塊 14"/>
          <p:cNvSpPr txBox="1"/>
          <p:nvPr/>
        </p:nvSpPr>
        <p:spPr>
          <a:xfrm>
            <a:off x="5940152" y="5664150"/>
            <a:ext cx="3011940" cy="1077218"/>
          </a:xfrm>
          <a:prstGeom prst="rect">
            <a:avLst/>
          </a:prstGeom>
          <a:solidFill>
            <a:schemeClr val="accent1">
              <a:lumMod val="40000"/>
              <a:lumOff val="60000"/>
            </a:schemeClr>
          </a:solidFill>
        </p:spPr>
        <p:txBody>
          <a:bodyPr wrap="square" rtlCol="0">
            <a:spAutoFit/>
          </a:bodyPr>
          <a:lstStyle/>
          <a:p>
            <a:pPr marL="285750" indent="-285750">
              <a:buFont typeface="Arial" panose="020B0604020202020204" pitchFamily="34" charset="0"/>
              <a:buChar char="•"/>
            </a:pPr>
            <a:r>
              <a:rPr lang="zh-TW" altLang="en-US" sz="1600" dirty="0" smtClean="0"/>
              <a:t>因應市場</a:t>
            </a:r>
            <a:r>
              <a:rPr lang="zh-TW" altLang="en-US" sz="1600" dirty="0" smtClean="0">
                <a:solidFill>
                  <a:srgbClr val="FF0000"/>
                </a:solidFill>
              </a:rPr>
              <a:t>動態競爭</a:t>
            </a:r>
            <a:r>
              <a:rPr lang="zh-TW" altLang="en-US" sz="1600" dirty="0" smtClean="0"/>
              <a:t>的變化</a:t>
            </a:r>
            <a:endParaRPr lang="en-US" altLang="zh-TW" sz="1600" dirty="0" smtClean="0"/>
          </a:p>
          <a:p>
            <a:pPr marL="742950" lvl="1" indent="-285750">
              <a:buFont typeface="Arial" panose="020B0604020202020204" pitchFamily="34" charset="0"/>
              <a:buChar char="•"/>
            </a:pPr>
            <a:r>
              <a:rPr lang="zh-TW" altLang="en-US" sz="1600" dirty="0" smtClean="0"/>
              <a:t>固網市場納入有線電視系統進行考量</a:t>
            </a:r>
            <a:endParaRPr lang="en-US" altLang="zh-TW" sz="1600" dirty="0" smtClean="0"/>
          </a:p>
          <a:p>
            <a:pPr marL="742950" lvl="1" indent="-285750">
              <a:buFont typeface="Arial" panose="020B0604020202020204" pitchFamily="34" charset="0"/>
              <a:buChar char="•"/>
            </a:pPr>
            <a:r>
              <a:rPr lang="zh-TW" altLang="en-US" sz="1600" dirty="0" smtClean="0"/>
              <a:t>維持基礎設施競爭</a:t>
            </a:r>
            <a:endParaRPr lang="en-US" altLang="zh-TW" sz="1600" dirty="0" smtClean="0"/>
          </a:p>
        </p:txBody>
      </p:sp>
      <p:sp>
        <p:nvSpPr>
          <p:cNvPr id="9" name="橢圓形圖說文字 8"/>
          <p:cNvSpPr/>
          <p:nvPr/>
        </p:nvSpPr>
        <p:spPr>
          <a:xfrm>
            <a:off x="5220073" y="1720821"/>
            <a:ext cx="3630629" cy="1360486"/>
          </a:xfrm>
          <a:prstGeom prst="wedgeEllipseCallout">
            <a:avLst>
              <a:gd name="adj1" fmla="val -31998"/>
              <a:gd name="adj2" fmla="val 1017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rgbClr val="FF0000"/>
                </a:solidFill>
              </a:rPr>
              <a:t>EU</a:t>
            </a:r>
            <a:r>
              <a:rPr lang="zh-TW" altLang="en-US" dirty="0" smtClean="0">
                <a:solidFill>
                  <a:srgbClr val="FF0000"/>
                </a:solidFill>
              </a:rPr>
              <a:t>：</a:t>
            </a:r>
            <a:r>
              <a:rPr lang="en-US" altLang="zh-TW" dirty="0" smtClean="0">
                <a:solidFill>
                  <a:srgbClr val="FF0000"/>
                </a:solidFill>
              </a:rPr>
              <a:t>1</a:t>
            </a:r>
            <a:r>
              <a:rPr lang="en-US" altLang="zh-TW" sz="1400" dirty="0" smtClean="0">
                <a:solidFill>
                  <a:srgbClr val="FF0000"/>
                </a:solidFill>
              </a:rPr>
              <a:t>.</a:t>
            </a:r>
            <a:r>
              <a:rPr lang="zh-TW" altLang="en-US" sz="1400" dirty="0" smtClean="0">
                <a:solidFill>
                  <a:srgbClr val="FF0000"/>
                </a:solidFill>
              </a:rPr>
              <a:t>有無顯著且持續的結構或法定市場進入障礙；</a:t>
            </a:r>
            <a:r>
              <a:rPr lang="en-US" altLang="zh-TW" sz="1400" dirty="0" smtClean="0">
                <a:solidFill>
                  <a:srgbClr val="FF0000"/>
                </a:solidFill>
              </a:rPr>
              <a:t>2.</a:t>
            </a:r>
            <a:r>
              <a:rPr lang="zh-TW" altLang="en-US" sz="1400" dirty="0" smtClean="0">
                <a:solidFill>
                  <a:srgbClr val="FF0000"/>
                </a:solidFill>
              </a:rPr>
              <a:t>市場結構是否在相當時間內難以趨向有效競爭；</a:t>
            </a:r>
            <a:r>
              <a:rPr lang="en-US" altLang="zh-TW" sz="1400" dirty="0" smtClean="0">
                <a:solidFill>
                  <a:srgbClr val="FF0000"/>
                </a:solidFill>
              </a:rPr>
              <a:t>3.</a:t>
            </a:r>
            <a:r>
              <a:rPr lang="zh-TW" altLang="en-US" sz="1400" dirty="0" smtClean="0">
                <a:solidFill>
                  <a:srgbClr val="FF0000"/>
                </a:solidFill>
              </a:rPr>
              <a:t>適用一般競爭法不足以矯正此一市場失靈</a:t>
            </a:r>
            <a:endParaRPr lang="zh-TW" altLang="en-US" sz="1400" dirty="0">
              <a:solidFill>
                <a:srgbClr val="FF0000"/>
              </a:solidFill>
            </a:endParaRPr>
          </a:p>
        </p:txBody>
      </p:sp>
    </p:spTree>
    <p:extLst>
      <p:ext uri="{BB962C8B-B14F-4D97-AF65-F5344CB8AC3E}">
        <p14:creationId xmlns:p14="http://schemas.microsoft.com/office/powerpoint/2010/main" val="293679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additive="base">
                                        <p:cTn id="44" dur="500" fill="hold"/>
                                        <p:tgtEl>
                                          <p:spTgt spid="15"/>
                                        </p:tgtEl>
                                        <p:attrNameLst>
                                          <p:attrName>ppt_x</p:attrName>
                                        </p:attrNameLst>
                                      </p:cBhvr>
                                      <p:tavLst>
                                        <p:tav tm="0">
                                          <p:val>
                                            <p:strVal val="#ppt_x"/>
                                          </p:val>
                                        </p:tav>
                                        <p:tav tm="100000">
                                          <p:val>
                                            <p:strVal val="#ppt_x"/>
                                          </p:val>
                                        </p:tav>
                                      </p:tavLst>
                                    </p:anim>
                                    <p:anim calcmode="lin" valueType="num">
                                      <p:cBhvr additive="base">
                                        <p:cTn id="4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P spid="13" grpId="0" animBg="1"/>
      <p:bldP spid="2" grpId="0" animBg="1"/>
      <p:bldP spid="14" grpId="0" animBg="1"/>
      <p:bldP spid="7" grpId="0" animBg="1"/>
      <p:bldP spid="15"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0692F565-3593-4E5F-AD3C-6F2F7D34FBCC}" type="datetime1">
              <a:rPr lang="en-US" altLang="zh-TW" smtClean="0"/>
              <a:t>6/17/2016</a:t>
            </a:fld>
            <a:endParaRPr lang="en-US"/>
          </a:p>
        </p:txBody>
      </p:sp>
      <p:sp>
        <p:nvSpPr>
          <p:cNvPr id="4" name="投影片編號版面配置區 3"/>
          <p:cNvSpPr>
            <a:spLocks noGrp="1"/>
          </p:cNvSpPr>
          <p:nvPr>
            <p:ph type="sldNum" sz="quarter" idx="12"/>
          </p:nvPr>
        </p:nvSpPr>
        <p:spPr/>
        <p:txBody>
          <a:bodyPr/>
          <a:lstStyle/>
          <a:p>
            <a:fld id="{687D7A59-36E2-48B9-B146-C1E59501F63F}" type="slidenum">
              <a:rPr lang="en-US" smtClean="0"/>
              <a:pPr/>
              <a:t>9</a:t>
            </a:fld>
            <a:endParaRPr lang="en-US"/>
          </a:p>
        </p:txBody>
      </p:sp>
      <p:sp>
        <p:nvSpPr>
          <p:cNvPr id="5" name="標題 4"/>
          <p:cNvSpPr>
            <a:spLocks noGrp="1"/>
          </p:cNvSpPr>
          <p:nvPr>
            <p:ph type="title"/>
          </p:nvPr>
        </p:nvSpPr>
        <p:spPr/>
        <p:txBody>
          <a:bodyPr>
            <a:normAutofit/>
          </a:bodyPr>
          <a:lstStyle/>
          <a:p>
            <a:r>
              <a:rPr lang="zh-TW" altLang="en-US" sz="3600" dirty="0" smtClean="0"/>
              <a:t>電信法與競爭法的管制互補與調和</a:t>
            </a:r>
            <a:endParaRPr lang="zh-TW" altLang="en-US" sz="3600" dirty="0"/>
          </a:p>
        </p:txBody>
      </p:sp>
      <p:sp>
        <p:nvSpPr>
          <p:cNvPr id="6" name="文字方塊 5"/>
          <p:cNvSpPr txBox="1"/>
          <p:nvPr/>
        </p:nvSpPr>
        <p:spPr>
          <a:xfrm>
            <a:off x="457200" y="1711531"/>
            <a:ext cx="8147248" cy="369332"/>
          </a:xfrm>
          <a:prstGeom prst="rect">
            <a:avLst/>
          </a:prstGeom>
          <a:solidFill>
            <a:srgbClr val="FFFF00"/>
          </a:solidFill>
        </p:spPr>
        <p:txBody>
          <a:bodyPr wrap="square" rtlCol="0">
            <a:spAutoFit/>
          </a:bodyPr>
          <a:lstStyle/>
          <a:p>
            <a:pPr algn="ctr"/>
            <a:r>
              <a:rPr lang="zh-TW" altLang="en-US" dirty="0" smtClean="0"/>
              <a:t>電信市場競爭秩序維護</a:t>
            </a:r>
            <a:endParaRPr lang="zh-TW" altLang="en-US" dirty="0"/>
          </a:p>
        </p:txBody>
      </p:sp>
      <p:sp>
        <p:nvSpPr>
          <p:cNvPr id="7" name="文字方塊 6"/>
          <p:cNvSpPr txBox="1"/>
          <p:nvPr/>
        </p:nvSpPr>
        <p:spPr>
          <a:xfrm>
            <a:off x="457200" y="2420888"/>
            <a:ext cx="3754760" cy="369332"/>
          </a:xfrm>
          <a:prstGeom prst="rect">
            <a:avLst/>
          </a:prstGeom>
          <a:solidFill>
            <a:srgbClr val="FFFF00"/>
          </a:solidFill>
        </p:spPr>
        <p:txBody>
          <a:bodyPr wrap="square" rtlCol="0">
            <a:spAutoFit/>
          </a:bodyPr>
          <a:lstStyle/>
          <a:p>
            <a:pPr algn="ctr"/>
            <a:r>
              <a:rPr lang="zh-TW" altLang="en-US" dirty="0" smtClean="0"/>
              <a:t>電信法</a:t>
            </a:r>
            <a:endParaRPr lang="en-US" altLang="zh-TW" dirty="0" smtClean="0"/>
          </a:p>
        </p:txBody>
      </p:sp>
      <p:sp>
        <p:nvSpPr>
          <p:cNvPr id="8" name="文字方塊 7"/>
          <p:cNvSpPr txBox="1"/>
          <p:nvPr/>
        </p:nvSpPr>
        <p:spPr>
          <a:xfrm>
            <a:off x="4716016" y="2420888"/>
            <a:ext cx="3868006" cy="369332"/>
          </a:xfrm>
          <a:prstGeom prst="rect">
            <a:avLst/>
          </a:prstGeom>
          <a:solidFill>
            <a:srgbClr val="FFFF00"/>
          </a:solidFill>
        </p:spPr>
        <p:txBody>
          <a:bodyPr wrap="square" rtlCol="0">
            <a:spAutoFit/>
          </a:bodyPr>
          <a:lstStyle/>
          <a:p>
            <a:pPr algn="ctr"/>
            <a:r>
              <a:rPr lang="zh-TW" altLang="en-US" dirty="0" smtClean="0"/>
              <a:t>競爭法 （ 公平交易法）</a:t>
            </a:r>
            <a:endParaRPr lang="en-US" altLang="zh-TW" dirty="0" smtClean="0"/>
          </a:p>
        </p:txBody>
      </p:sp>
      <p:sp>
        <p:nvSpPr>
          <p:cNvPr id="11" name="向上箭號 10"/>
          <p:cNvSpPr/>
          <p:nvPr/>
        </p:nvSpPr>
        <p:spPr>
          <a:xfrm>
            <a:off x="1475656" y="2080864"/>
            <a:ext cx="499793" cy="31794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向上箭號 11"/>
          <p:cNvSpPr/>
          <p:nvPr/>
        </p:nvSpPr>
        <p:spPr>
          <a:xfrm>
            <a:off x="6948264" y="2060848"/>
            <a:ext cx="477767" cy="3379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文字方塊 12"/>
          <p:cNvSpPr txBox="1"/>
          <p:nvPr/>
        </p:nvSpPr>
        <p:spPr>
          <a:xfrm>
            <a:off x="473450" y="2996952"/>
            <a:ext cx="3738510" cy="954107"/>
          </a:xfrm>
          <a:prstGeom prst="rect">
            <a:avLst/>
          </a:prstGeom>
          <a:solidFill>
            <a:schemeClr val="accent4">
              <a:lumMod val="20000"/>
              <a:lumOff val="80000"/>
            </a:schemeClr>
          </a:solidFill>
        </p:spPr>
        <p:txBody>
          <a:bodyPr wrap="square" rtlCol="0">
            <a:spAutoFit/>
          </a:bodyPr>
          <a:lstStyle/>
          <a:p>
            <a:pPr marL="285750" indent="-285750">
              <a:buFont typeface="Arial" panose="020B0604020202020204" pitchFamily="34" charset="0"/>
              <a:buChar char="•"/>
            </a:pPr>
            <a:r>
              <a:rPr lang="zh-TW" altLang="en-US" sz="1400" dirty="0" smtClean="0"/>
              <a:t>主管機關：</a:t>
            </a:r>
            <a:r>
              <a:rPr lang="en-US" altLang="zh-TW" sz="1400" dirty="0" smtClean="0"/>
              <a:t>NCC</a:t>
            </a:r>
          </a:p>
          <a:p>
            <a:pPr marL="285750" indent="-285750">
              <a:buFont typeface="Arial" panose="020B0604020202020204" pitchFamily="34" charset="0"/>
              <a:buChar char="•"/>
            </a:pPr>
            <a:r>
              <a:rPr lang="zh-TW" altLang="en-US" sz="1400" dirty="0" smtClean="0"/>
              <a:t>事前管制為主：對於</a:t>
            </a:r>
            <a:r>
              <a:rPr lang="en-US" altLang="zh-TW" sz="1400" dirty="0" smtClean="0"/>
              <a:t>SMP</a:t>
            </a:r>
            <a:r>
              <a:rPr lang="zh-TW" altLang="en-US" sz="1400" dirty="0" smtClean="0"/>
              <a:t>進行不對稱管制、</a:t>
            </a:r>
            <a:r>
              <a:rPr lang="zh-TW" altLang="en-US" sz="1400" dirty="0" smtClean="0">
                <a:solidFill>
                  <a:schemeClr val="bg2">
                    <a:lumMod val="50000"/>
                  </a:schemeClr>
                </a:solidFill>
              </a:rPr>
              <a:t>電信事業結合</a:t>
            </a:r>
            <a:endParaRPr lang="en-US" altLang="zh-TW" sz="1400" dirty="0" smtClean="0">
              <a:solidFill>
                <a:schemeClr val="bg2">
                  <a:lumMod val="50000"/>
                </a:schemeClr>
              </a:solidFill>
            </a:endParaRPr>
          </a:p>
          <a:p>
            <a:pPr marL="285750" indent="-285750">
              <a:buFont typeface="Arial" panose="020B0604020202020204" pitchFamily="34" charset="0"/>
              <a:buChar char="•"/>
            </a:pPr>
            <a:r>
              <a:rPr lang="zh-TW" altLang="en-US" sz="1400" dirty="0" smtClean="0"/>
              <a:t>事後管制為輔</a:t>
            </a:r>
            <a:endParaRPr lang="zh-TW" altLang="en-US" sz="1400" dirty="0"/>
          </a:p>
        </p:txBody>
      </p:sp>
      <p:sp>
        <p:nvSpPr>
          <p:cNvPr id="14" name="文字方塊 13"/>
          <p:cNvSpPr txBox="1"/>
          <p:nvPr/>
        </p:nvSpPr>
        <p:spPr>
          <a:xfrm>
            <a:off x="4716016" y="2996952"/>
            <a:ext cx="3963799" cy="954107"/>
          </a:xfrm>
          <a:prstGeom prst="rect">
            <a:avLst/>
          </a:prstGeom>
          <a:solidFill>
            <a:schemeClr val="accent4">
              <a:lumMod val="20000"/>
              <a:lumOff val="80000"/>
            </a:schemeClr>
          </a:solidFill>
        </p:spPr>
        <p:txBody>
          <a:bodyPr wrap="square" rtlCol="0">
            <a:spAutoFit/>
          </a:bodyPr>
          <a:lstStyle/>
          <a:p>
            <a:pPr marL="285750" indent="-285750">
              <a:buFont typeface="Arial" panose="020B0604020202020204" pitchFamily="34" charset="0"/>
              <a:buChar char="•"/>
            </a:pPr>
            <a:r>
              <a:rPr lang="zh-TW" altLang="en-US" sz="1400" dirty="0" smtClean="0"/>
              <a:t>主管機關：</a:t>
            </a:r>
            <a:r>
              <a:rPr lang="en-US" altLang="zh-TW" sz="1400" dirty="0" smtClean="0"/>
              <a:t>FTC</a:t>
            </a:r>
          </a:p>
          <a:p>
            <a:pPr marL="285750" indent="-285750">
              <a:buFont typeface="Arial" panose="020B0604020202020204" pitchFamily="34" charset="0"/>
              <a:buChar char="•"/>
            </a:pPr>
            <a:r>
              <a:rPr lang="zh-TW" altLang="en-US" sz="1400" dirty="0" smtClean="0"/>
              <a:t>事後管制為主：獨占地位濫用行為、垂直限制行為</a:t>
            </a:r>
            <a:endParaRPr lang="en-US" altLang="zh-TW" sz="1400" dirty="0" smtClean="0"/>
          </a:p>
          <a:p>
            <a:pPr marL="285750" indent="-285750">
              <a:buFont typeface="Arial" panose="020B0604020202020204" pitchFamily="34" charset="0"/>
              <a:buChar char="•"/>
            </a:pPr>
            <a:r>
              <a:rPr lang="zh-TW" altLang="en-US" sz="1400" dirty="0" smtClean="0"/>
              <a:t>事前管制為例外：</a:t>
            </a:r>
            <a:r>
              <a:rPr lang="zh-TW" altLang="en-US" sz="1400" dirty="0" smtClean="0">
                <a:solidFill>
                  <a:schemeClr val="bg2">
                    <a:lumMod val="50000"/>
                  </a:schemeClr>
                </a:solidFill>
              </a:rPr>
              <a:t>事業結合</a:t>
            </a:r>
            <a:r>
              <a:rPr lang="zh-TW" altLang="en-US" sz="1400" dirty="0" smtClean="0"/>
              <a:t>、聯合行為許可</a:t>
            </a:r>
            <a:endParaRPr lang="zh-TW" altLang="en-US" sz="1400" dirty="0"/>
          </a:p>
        </p:txBody>
      </p:sp>
      <p:sp>
        <p:nvSpPr>
          <p:cNvPr id="16" name="文字方塊 15"/>
          <p:cNvSpPr txBox="1"/>
          <p:nvPr/>
        </p:nvSpPr>
        <p:spPr>
          <a:xfrm>
            <a:off x="450842" y="4129916"/>
            <a:ext cx="2176941" cy="2031325"/>
          </a:xfrm>
          <a:prstGeom prst="rect">
            <a:avLst/>
          </a:prstGeom>
          <a:solidFill>
            <a:schemeClr val="accent5">
              <a:lumMod val="40000"/>
              <a:lumOff val="60000"/>
            </a:schemeClr>
          </a:solidFill>
        </p:spPr>
        <p:txBody>
          <a:bodyPr wrap="square" rtlCol="0">
            <a:spAutoFit/>
          </a:bodyPr>
          <a:lstStyle/>
          <a:p>
            <a:pPr marL="285750" indent="-285750">
              <a:buFont typeface="Arial" panose="020B0604020202020204" pitchFamily="34" charset="0"/>
              <a:buChar char="•"/>
            </a:pPr>
            <a:r>
              <a:rPr lang="zh-TW" altLang="en-US" sz="1400" dirty="0" smtClean="0">
                <a:solidFill>
                  <a:srgbClr val="FF0000"/>
                </a:solidFill>
              </a:rPr>
              <a:t>如何避免決定衝突：對於市場評價可能有所差異</a:t>
            </a:r>
            <a:endParaRPr lang="en-US" altLang="zh-TW" sz="1400" dirty="0" smtClean="0">
              <a:solidFill>
                <a:srgbClr val="FF0000"/>
              </a:solidFill>
            </a:endParaRPr>
          </a:p>
          <a:p>
            <a:pPr marL="742950" lvl="1" indent="-285750">
              <a:buFont typeface="Arial" panose="020B0604020202020204" pitchFamily="34" charset="0"/>
              <a:buChar char="•"/>
            </a:pPr>
            <a:r>
              <a:rPr lang="zh-TW" altLang="en-US" sz="1400" dirty="0" smtClean="0"/>
              <a:t>市場界定</a:t>
            </a:r>
            <a:endParaRPr lang="en-US" altLang="zh-TW" sz="1400" dirty="0" smtClean="0"/>
          </a:p>
          <a:p>
            <a:pPr marL="742950" lvl="1" indent="-285750">
              <a:buFont typeface="Arial" panose="020B0604020202020204" pitchFamily="34" charset="0"/>
              <a:buChar char="•"/>
            </a:pPr>
            <a:r>
              <a:rPr lang="zh-TW" altLang="en-US" sz="1400" dirty="0" smtClean="0"/>
              <a:t>市場分析</a:t>
            </a:r>
            <a:endParaRPr lang="en-US" altLang="zh-TW" sz="1400" dirty="0" smtClean="0"/>
          </a:p>
          <a:p>
            <a:pPr marL="742950" lvl="1" indent="-285750">
              <a:buFont typeface="Arial" panose="020B0604020202020204" pitchFamily="34" charset="0"/>
              <a:buChar char="•"/>
            </a:pPr>
            <a:r>
              <a:rPr lang="zh-TW" altLang="en-US" sz="1400" dirty="0" smtClean="0"/>
              <a:t>電信事業結合管制</a:t>
            </a:r>
            <a:endParaRPr lang="en-US" altLang="zh-TW" sz="1400" dirty="0" smtClean="0"/>
          </a:p>
          <a:p>
            <a:pPr marL="742950" lvl="1" indent="-285750">
              <a:buFont typeface="Arial" panose="020B0604020202020204" pitchFamily="34" charset="0"/>
              <a:buChar char="•"/>
            </a:pPr>
            <a:r>
              <a:rPr lang="zh-TW" altLang="en-US" sz="1400" dirty="0" smtClean="0"/>
              <a:t>濫用市場地位</a:t>
            </a:r>
            <a:endParaRPr lang="en-US" altLang="zh-TW" sz="1400" dirty="0" smtClean="0"/>
          </a:p>
          <a:p>
            <a:pPr marL="742950" lvl="1" indent="-285750">
              <a:buFont typeface="Arial" panose="020B0604020202020204" pitchFamily="34" charset="0"/>
              <a:buChar char="•"/>
            </a:pPr>
            <a:r>
              <a:rPr lang="zh-TW" altLang="en-US" sz="1400" dirty="0" smtClean="0"/>
              <a:t>競爭行為評價</a:t>
            </a:r>
            <a:endParaRPr lang="en-US" altLang="zh-TW" sz="1400" dirty="0" smtClean="0"/>
          </a:p>
        </p:txBody>
      </p:sp>
      <p:sp>
        <p:nvSpPr>
          <p:cNvPr id="17" name="文字方塊 16"/>
          <p:cNvSpPr txBox="1"/>
          <p:nvPr/>
        </p:nvSpPr>
        <p:spPr>
          <a:xfrm>
            <a:off x="2782032" y="4149080"/>
            <a:ext cx="2078000" cy="1600438"/>
          </a:xfrm>
          <a:prstGeom prst="rect">
            <a:avLst/>
          </a:prstGeom>
          <a:solidFill>
            <a:schemeClr val="accent5">
              <a:lumMod val="40000"/>
              <a:lumOff val="60000"/>
            </a:schemeClr>
          </a:solidFill>
        </p:spPr>
        <p:txBody>
          <a:bodyPr wrap="square" rtlCol="0">
            <a:spAutoFit/>
          </a:bodyPr>
          <a:lstStyle/>
          <a:p>
            <a:pPr marL="285750" indent="-285750">
              <a:buFont typeface="Arial" panose="020B0604020202020204" pitchFamily="34" charset="0"/>
              <a:buChar char="•"/>
            </a:pPr>
            <a:r>
              <a:rPr lang="zh-TW" altLang="en-US" sz="1400" dirty="0" smtClean="0">
                <a:solidFill>
                  <a:srgbClr val="0070C0"/>
                </a:solidFill>
              </a:rPr>
              <a:t>需要合作？或者各自為政？</a:t>
            </a:r>
            <a:endParaRPr lang="en-US" altLang="zh-TW" sz="1400" dirty="0" smtClean="0">
              <a:solidFill>
                <a:srgbClr val="0070C0"/>
              </a:solidFill>
            </a:endParaRPr>
          </a:p>
          <a:p>
            <a:pPr marL="742950" lvl="1" indent="-285750">
              <a:buFont typeface="Arial" panose="020B0604020202020204" pitchFamily="34" charset="0"/>
              <a:buChar char="•"/>
            </a:pPr>
            <a:r>
              <a:rPr lang="zh-TW" altLang="en-US" sz="1400" dirty="0" smtClean="0"/>
              <a:t>電信產業環境與技術嫻熟程度</a:t>
            </a:r>
            <a:endParaRPr lang="en-US" altLang="zh-TW" sz="1400" dirty="0" smtClean="0"/>
          </a:p>
          <a:p>
            <a:pPr marL="742950" lvl="1" indent="-285750">
              <a:buFont typeface="Arial" panose="020B0604020202020204" pitchFamily="34" charset="0"/>
              <a:buChar char="•"/>
            </a:pPr>
            <a:r>
              <a:rPr lang="zh-TW" altLang="en-US" sz="1400" dirty="0" smtClean="0"/>
              <a:t>對於市場經濟管制知識</a:t>
            </a:r>
            <a:endParaRPr lang="en-US" altLang="zh-TW" sz="1400" dirty="0" smtClean="0"/>
          </a:p>
        </p:txBody>
      </p:sp>
      <p:sp>
        <p:nvSpPr>
          <p:cNvPr id="18" name="文字方塊 17"/>
          <p:cNvSpPr txBox="1"/>
          <p:nvPr/>
        </p:nvSpPr>
        <p:spPr>
          <a:xfrm>
            <a:off x="5143013" y="4149080"/>
            <a:ext cx="3536802" cy="2246769"/>
          </a:xfrm>
          <a:prstGeom prst="rect">
            <a:avLst/>
          </a:prstGeom>
          <a:solidFill>
            <a:schemeClr val="accent5">
              <a:lumMod val="40000"/>
              <a:lumOff val="60000"/>
            </a:schemeClr>
          </a:solidFill>
        </p:spPr>
        <p:txBody>
          <a:bodyPr wrap="square" rtlCol="0">
            <a:spAutoFit/>
          </a:bodyPr>
          <a:lstStyle/>
          <a:p>
            <a:pPr marL="285750" indent="-285750">
              <a:buFont typeface="Arial" panose="020B0604020202020204" pitchFamily="34" charset="0"/>
              <a:buChar char="•"/>
            </a:pPr>
            <a:r>
              <a:rPr lang="en-US" altLang="zh-TW" sz="1400" dirty="0" smtClean="0"/>
              <a:t>NCC</a:t>
            </a:r>
            <a:r>
              <a:rPr lang="zh-TW" altLang="en-US" sz="1400" dirty="0" smtClean="0"/>
              <a:t>事前管制處分的形成</a:t>
            </a:r>
            <a:endParaRPr lang="en-US" altLang="zh-TW" sz="1400" dirty="0" smtClean="0"/>
          </a:p>
          <a:p>
            <a:pPr marL="742950" lvl="1" indent="-285750">
              <a:buFont typeface="Arial" panose="020B0604020202020204" pitchFamily="34" charset="0"/>
              <a:buChar char="•"/>
            </a:pPr>
            <a:r>
              <a:rPr lang="zh-TW" altLang="en-US" sz="1400" dirty="0" smtClean="0"/>
              <a:t>市場界定與市場分析：採一致決定（德國</a:t>
            </a:r>
            <a:r>
              <a:rPr lang="en-US" altLang="zh-TW" sz="1400" dirty="0" smtClean="0"/>
              <a:t>TKG§123</a:t>
            </a:r>
            <a:r>
              <a:rPr lang="zh-TW" altLang="en-US" sz="1400" dirty="0" smtClean="0"/>
              <a:t>）</a:t>
            </a:r>
            <a:endParaRPr lang="en-US" altLang="zh-TW" sz="1400" dirty="0" smtClean="0"/>
          </a:p>
          <a:p>
            <a:pPr marL="742950" lvl="1" indent="-285750">
              <a:buFont typeface="Arial" panose="020B0604020202020204" pitchFamily="34" charset="0"/>
              <a:buChar char="•"/>
            </a:pPr>
            <a:r>
              <a:rPr lang="zh-TW" altLang="en-US" sz="1400" dirty="0" smtClean="0"/>
              <a:t>其他事項應徵詢</a:t>
            </a:r>
            <a:r>
              <a:rPr lang="en-US" altLang="zh-TW" sz="1400" dirty="0" smtClean="0"/>
              <a:t>FTC</a:t>
            </a:r>
            <a:r>
              <a:rPr lang="zh-TW" altLang="en-US" sz="1400" dirty="0" smtClean="0"/>
              <a:t>意見</a:t>
            </a:r>
            <a:endParaRPr lang="en-US" altLang="zh-TW" sz="1400" dirty="0" smtClean="0"/>
          </a:p>
          <a:p>
            <a:pPr marL="285750" indent="-285750">
              <a:buFont typeface="Arial" panose="020B0604020202020204" pitchFamily="34" charset="0"/>
              <a:buChar char="•"/>
            </a:pPr>
            <a:r>
              <a:rPr lang="zh-TW" altLang="en-US" sz="1400" dirty="0" smtClean="0"/>
              <a:t>事後管制應相互徵詢對方意見</a:t>
            </a:r>
            <a:endParaRPr lang="en-US" altLang="zh-TW" sz="1400" dirty="0" smtClean="0"/>
          </a:p>
          <a:p>
            <a:pPr marL="285750" indent="-285750">
              <a:buFont typeface="Arial" panose="020B0604020202020204" pitchFamily="34" charset="0"/>
              <a:buChar char="•"/>
            </a:pPr>
            <a:r>
              <a:rPr lang="zh-TW" altLang="en-US" sz="1400" dirty="0" smtClean="0"/>
              <a:t>對於同時違反兩法之處理</a:t>
            </a:r>
            <a:endParaRPr lang="en-US" altLang="zh-TW" sz="1400" dirty="0" smtClean="0"/>
          </a:p>
          <a:p>
            <a:pPr marL="742950" lvl="1" indent="-285750">
              <a:buFont typeface="Arial" panose="020B0604020202020204" pitchFamily="34" charset="0"/>
              <a:buChar char="•"/>
            </a:pPr>
            <a:r>
              <a:rPr lang="zh-TW" altLang="en-US" sz="1400" dirty="0" smtClean="0"/>
              <a:t>行政罰法</a:t>
            </a:r>
            <a:r>
              <a:rPr lang="en-US" altLang="zh-TW" sz="1400" dirty="0" smtClean="0"/>
              <a:t>§31II</a:t>
            </a:r>
            <a:r>
              <a:rPr lang="zh-TW" altLang="en-US" sz="1400" dirty="0" smtClean="0"/>
              <a:t>：法定罰鍰額最高者管轄（停止營業、廢止特許為最後手段）</a:t>
            </a:r>
            <a:endParaRPr lang="en-US" altLang="zh-TW" sz="1400" dirty="0" smtClean="0"/>
          </a:p>
          <a:p>
            <a:pPr marL="285750" indent="-285750">
              <a:buFont typeface="Arial" panose="020B0604020202020204" pitchFamily="34" charset="0"/>
              <a:buChar char="•"/>
            </a:pPr>
            <a:r>
              <a:rPr lang="zh-TW" altLang="en-US" sz="1400" dirty="0" smtClean="0"/>
              <a:t>建立合作機制</a:t>
            </a:r>
            <a:endParaRPr lang="en-US" altLang="zh-TW" sz="1400" dirty="0" smtClean="0"/>
          </a:p>
        </p:txBody>
      </p:sp>
    </p:spTree>
    <p:extLst>
      <p:ext uri="{BB962C8B-B14F-4D97-AF65-F5344CB8AC3E}">
        <p14:creationId xmlns:p14="http://schemas.microsoft.com/office/powerpoint/2010/main" val="361714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3" grpId="0" animBg="1"/>
      <p:bldP spid="14"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波形">
  <a:themeElements>
    <a:clrScheme name="Waveform">
      <a:dk1>
        <a:sysClr val="windowText" lastClr="000000"/>
      </a:dk1>
      <a:lt1>
        <a:sysClr val="window" lastClr="C7EDCC"/>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C7EDC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2151</TotalTime>
  <Words>1804</Words>
  <Application>Microsoft Office PowerPoint</Application>
  <PresentationFormat>如螢幕大小 (4:3)</PresentationFormat>
  <Paragraphs>203</Paragraphs>
  <Slides>12</Slides>
  <Notes>1</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12</vt:i4>
      </vt:variant>
    </vt:vector>
  </HeadingPairs>
  <TitlesOfParts>
    <vt:vector size="20" baseType="lpstr">
      <vt:lpstr>新細明體</vt:lpstr>
      <vt:lpstr>標楷體</vt:lpstr>
      <vt:lpstr>Arial</vt:lpstr>
      <vt:lpstr>Calibri</vt:lpstr>
      <vt:lpstr>Candara</vt:lpstr>
      <vt:lpstr>Symbol</vt:lpstr>
      <vt:lpstr>Wingdings</vt:lpstr>
      <vt:lpstr>波形</vt:lpstr>
      <vt:lpstr>電信事業管制架構之分析與探討  -以「電信事業法」及「電信基礎設施與資源管理法」 草案為中心</vt:lpstr>
      <vt:lpstr>報告大綱</vt:lpstr>
      <vt:lpstr>電信法的管制目標</vt:lpstr>
      <vt:lpstr>PowerPoint 簡報</vt:lpstr>
      <vt:lpstr>PowerPoint 簡報</vt:lpstr>
      <vt:lpstr>PowerPoint 簡報</vt:lpstr>
      <vt:lpstr>報告大綱</vt:lpstr>
      <vt:lpstr>PowerPoint 簡報</vt:lpstr>
      <vt:lpstr>電信法與競爭法的管制互補與調和</vt:lpstr>
      <vt:lpstr>報告大綱</vt:lpstr>
      <vt:lpstr>PowerPoint 簡報</vt:lpstr>
      <vt:lpstr>報告完畢，敬請指教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前瞻4G元年行動寬頻法制環境： 2.6GHz頻譜規劃與頻率使用費調整</dc:title>
  <dc:creator>陳人傑(jenchieh)</dc:creator>
  <cp:lastModifiedBy>陳人傑(jenchieh)</cp:lastModifiedBy>
  <cp:revision>136</cp:revision>
  <cp:lastPrinted>2016-06-17T03:41:33Z</cp:lastPrinted>
  <dcterms:created xsi:type="dcterms:W3CDTF">2014-03-11T07:01:40Z</dcterms:created>
  <dcterms:modified xsi:type="dcterms:W3CDTF">2016-06-17T05:52:57Z</dcterms:modified>
</cp:coreProperties>
</file>