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23"/>
  </p:notesMasterIdLst>
  <p:handoutMasterIdLst>
    <p:handoutMasterId r:id="rId24"/>
  </p:handoutMasterIdLst>
  <p:sldIdLst>
    <p:sldId id="1047" r:id="rId2"/>
    <p:sldId id="1046" r:id="rId3"/>
    <p:sldId id="1052" r:id="rId4"/>
    <p:sldId id="1048" r:id="rId5"/>
    <p:sldId id="1040" r:id="rId6"/>
    <p:sldId id="978" r:id="rId7"/>
    <p:sldId id="976" r:id="rId8"/>
    <p:sldId id="1059" r:id="rId9"/>
    <p:sldId id="1051" r:id="rId10"/>
    <p:sldId id="1003" r:id="rId11"/>
    <p:sldId id="1053" r:id="rId12"/>
    <p:sldId id="1061" r:id="rId13"/>
    <p:sldId id="1062" r:id="rId14"/>
    <p:sldId id="1055" r:id="rId15"/>
    <p:sldId id="1054" r:id="rId16"/>
    <p:sldId id="1058" r:id="rId17"/>
    <p:sldId id="1057" r:id="rId18"/>
    <p:sldId id="1044" r:id="rId19"/>
    <p:sldId id="1060" r:id="rId20"/>
    <p:sldId id="972" r:id="rId21"/>
    <p:sldId id="927" r:id="rId22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702B824-E097-4F1E-89A6-EDC7F961D643}">
          <p14:sldIdLst>
            <p14:sldId id="1047"/>
            <p14:sldId id="1046"/>
            <p14:sldId id="1052"/>
            <p14:sldId id="1048"/>
            <p14:sldId id="1040"/>
            <p14:sldId id="978"/>
            <p14:sldId id="976"/>
            <p14:sldId id="1059"/>
            <p14:sldId id="1051"/>
            <p14:sldId id="1003"/>
            <p14:sldId id="1053"/>
          </p14:sldIdLst>
        </p14:section>
        <p14:section name="未命名的章節" id="{6B7BFF20-6CDC-4621-8231-485909F09CAB}">
          <p14:sldIdLst>
            <p14:sldId id="1061"/>
            <p14:sldId id="1062"/>
            <p14:sldId id="1055"/>
            <p14:sldId id="1054"/>
            <p14:sldId id="1058"/>
            <p14:sldId id="1057"/>
            <p14:sldId id="1044"/>
            <p14:sldId id="1060"/>
            <p14:sldId id="972"/>
            <p14:sldId id="9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C9E5EF"/>
    <a:srgbClr val="FFFF00"/>
    <a:srgbClr val="FFFF99"/>
    <a:srgbClr val="CCCCFF"/>
    <a:srgbClr val="FF0066"/>
    <a:srgbClr val="FF66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9681" autoAdjust="0"/>
  </p:normalViewPr>
  <p:slideViewPr>
    <p:cSldViewPr snapToGrid="0">
      <p:cViewPr>
        <p:scale>
          <a:sx n="58" d="100"/>
          <a:sy n="58" d="100"/>
        </p:scale>
        <p:origin x="-77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3" y="4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78EE9DCF-83BC-4B1C-AFE8-0CE668DB61B3}" type="datetimeFigureOut">
              <a:rPr lang="zh-TW" altLang="en-US" smtClean="0"/>
              <a:pPr/>
              <a:t>2016/6/16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378956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3" y="9378956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025268C0-7FF1-41A6-9165-6D008C80C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52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3" y="4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8BD3EE-1ADE-4F3F-B5A8-F37937379088}" type="datetimeFigureOut">
              <a:rPr lang="zh-TW" altLang="en-US"/>
              <a:pPr>
                <a:defRPr/>
              </a:pPr>
              <a:t>2016/6/16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5" y="4691070"/>
            <a:ext cx="5438775" cy="4441825"/>
          </a:xfrm>
          <a:prstGeom prst="rect">
            <a:avLst/>
          </a:prstGeom>
        </p:spPr>
        <p:txBody>
          <a:bodyPr vert="horz" lIns="91404" tIns="45701" rIns="91404" bIns="4570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378956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3" y="9378956"/>
            <a:ext cx="2946401" cy="493713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D91282-A3DD-493F-B8D1-3A8D8BBE81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90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1282-A3DD-493F-B8D1-3A8D8BBE81A3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1282-A3DD-493F-B8D1-3A8D8BBE81A3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6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張善政說明，依據「數位匯流發展方案」規畫分兩階段，「廣電三法」和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電信法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屬第一階段，針對無線電視、衛星電視、有線電視和電信網路依不同產業「垂直管理」；第二階段是將匯流服務分為基礎網路層、營運管理層、內容及應用層「水平管理」，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電信法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具爭議的「內容」部分，未來就會移到「內容及應用層」管理。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1282-A3DD-493F-B8D1-3A8D8BBE81A3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1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9" descr="bg_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20090805_00_0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3"/>
          <p:cNvSpPr/>
          <p:nvPr userDrawn="1"/>
        </p:nvSpPr>
        <p:spPr>
          <a:xfrm>
            <a:off x="0" y="6286500"/>
            <a:ext cx="414337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4"/>
          <p:cNvSpPr/>
          <p:nvPr userDrawn="1"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780674"/>
            <a:ext cx="8253663" cy="43454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08"/>
            <a:ext cx="8229600" cy="1252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18740"/>
            <a:ext cx="9144000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0" y="714191"/>
            <a:ext cx="9144000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16550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89940" y="714191"/>
            <a:ext cx="8935041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8740"/>
            <a:ext cx="9144000" cy="204990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04930" y="1544519"/>
            <a:ext cx="8935041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文字方塊 14"/>
          <p:cNvSpPr txBox="1">
            <a:spLocks noChangeArrowheads="1"/>
          </p:cNvSpPr>
          <p:nvPr userDrawn="1"/>
        </p:nvSpPr>
        <p:spPr bwMode="auto">
          <a:xfrm>
            <a:off x="8675688" y="6429375"/>
            <a:ext cx="468312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2428518E-4BCD-41BF-8A0B-0A0E3865959D}" type="slidenum">
              <a:rPr kumimoji="0" lang="zh-TW" altLang="en-US">
                <a:cs typeface="Arial" pitchFamily="34" charset="0"/>
              </a:rPr>
              <a:pPr eaLnBrk="1" hangingPunct="1">
                <a:defRPr/>
              </a:pPr>
              <a:t>‹#›</a:t>
            </a:fld>
            <a:endParaRPr kumimoji="0" lang="zh-TW" alt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32560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</a:rPr>
              <a:t>通訊傳播匯流架構與</a:t>
            </a:r>
            <a:r>
              <a:rPr lang="en-US" altLang="zh-TW" sz="4800" b="1" dirty="0">
                <a:solidFill>
                  <a:srgbClr val="FFFF00"/>
                </a:solidFill>
              </a:rPr>
              <a:t>OTT/SMP</a:t>
            </a:r>
            <a:r>
              <a:rPr lang="zh-TW" altLang="en-US" sz="4800" b="1" dirty="0">
                <a:solidFill>
                  <a:srgbClr val="FFFF00"/>
                </a:solidFill>
              </a:rPr>
              <a:t>管理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043681"/>
            <a:ext cx="6400800" cy="147320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2016/06/18</a:t>
            </a:r>
          </a:p>
          <a:p>
            <a:r>
              <a:rPr lang="zh-TW" altLang="en-US" dirty="0" smtClean="0"/>
              <a:t>彭正文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57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3864"/>
            <a:ext cx="8640960" cy="5016976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內容層與服務平台界接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(ICDP2)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應採公平授權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基礎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網路層與服務平台界接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(ICDP1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應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以標準化之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傳輸電路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介面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提供與任何服務平台提供者接取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傳輸介接標準擬定應考量技術成熟度、營維運的效能、及清楚的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責任介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接與權利義務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，有助於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監理規管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與產業發展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傳輸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電路介接標準由監理單位另定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之，以標準實體介面為之，例如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語音：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PSTN interface, …</a:t>
            </a: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視訊：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Open API (application program interface), 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數位電視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歐洲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COM(2004)541), …</a:t>
            </a: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數據：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Ethernet 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interface, …</a:t>
            </a: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網際網路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IP 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interface, …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受限於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技術演進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或傳統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通訊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技術之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非標準化設備介面功能，傳輸與服務功能無法分離之設備介接，得另以商業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協商方式依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其服務協議內容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含資費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提供服務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5680"/>
            <a:ext cx="8229600" cy="1052513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</a:rPr>
              <a:t>通訊傳播匯流層級介面之責任界接建議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1160" y="2301240"/>
            <a:ext cx="5852160" cy="336804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匯流五法架構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各國</a:t>
            </a:r>
            <a:r>
              <a:rPr lang="en-US" altLang="zh-TW" sz="3600" dirty="0" smtClean="0">
                <a:solidFill>
                  <a:schemeClr val="tx1"/>
                </a:solidFill>
              </a:rPr>
              <a:t>OTT</a:t>
            </a:r>
            <a:r>
              <a:rPr lang="zh-TW" altLang="en-US" sz="3600" dirty="0">
                <a:solidFill>
                  <a:schemeClr val="tx1"/>
                </a:solidFill>
              </a:rPr>
              <a:t>發展與管理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>
                <a:solidFill>
                  <a:schemeClr val="tx1"/>
                </a:solidFill>
              </a:rPr>
              <a:t>電信服務市場</a:t>
            </a:r>
            <a:r>
              <a:rPr lang="zh-TW" altLang="en-US" sz="3600" dirty="0" smtClean="0">
                <a:solidFill>
                  <a:schemeClr val="tx1"/>
                </a:solidFill>
              </a:rPr>
              <a:t>界定與</a:t>
            </a:r>
            <a:r>
              <a:rPr lang="en-US" altLang="zh-TW" sz="3600" dirty="0" smtClean="0">
                <a:solidFill>
                  <a:schemeClr val="tx1"/>
                </a:solidFill>
              </a:rPr>
              <a:t>SMP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19468" y="2969260"/>
            <a:ext cx="66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8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CC0000"/>
                </a:solidFill>
                <a:latin typeface="Arial" charset="0"/>
                <a:ea typeface="新細明體" charset="-120"/>
                <a:sym typeface="Wingdings" pitchFamily="2" charset="2"/>
              </a:rPr>
              <a:t></a:t>
            </a:r>
          </a:p>
        </p:txBody>
      </p:sp>
    </p:spTree>
    <p:extLst>
      <p:ext uri="{BB962C8B-B14F-4D97-AF65-F5344CB8AC3E}">
        <p14:creationId xmlns:p14="http://schemas.microsoft.com/office/powerpoint/2010/main" val="25493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1263" y="1828801"/>
            <a:ext cx="8253663" cy="4532494"/>
          </a:xfrm>
        </p:spPr>
        <p:txBody>
          <a:bodyPr>
            <a:normAutofit lnSpcReduction="10000"/>
          </a:bodyPr>
          <a:lstStyle/>
          <a:p>
            <a:pPr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美國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FCC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處理方式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2003/2005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ISP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為資訊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服務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FCC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無管轄權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2008/2014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FCC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兩次行政命令監管措施，經業者訴訟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均敗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2010 Open Internet Order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2015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加強版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BIAS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，再度訴訟中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</a:p>
          <a:p>
            <a:pPr lvl="1"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不允許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fast lane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，業者推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Sponsored data</a:t>
            </a:r>
          </a:p>
          <a:p>
            <a:pPr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歐盟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BEREC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處理方式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ISP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為資訊服務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登記，不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管制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補救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ECS/ECN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定義，將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ISP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市場分為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IAP/CP/wholesale</a:t>
            </a:r>
          </a:p>
          <a:p>
            <a:pPr lvl="1"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定義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OTT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樣態：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OTT-0, OTT-1, OTT-2</a:t>
            </a:r>
          </a:p>
          <a:p>
            <a:pPr lvl="1"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允許特定服務與適當訊務管理，業者提供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Zero-rating</a:t>
            </a:r>
          </a:p>
          <a:p>
            <a:pPr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OTT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創新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管理由奢入儉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難：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線性節目，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(2)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播映本土節目</a:t>
            </a: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OTT</a:t>
            </a:r>
            <a:r>
              <a:rPr lang="zh-TW" altLang="en-US" b="1" dirty="0" smtClean="0">
                <a:solidFill>
                  <a:srgbClr val="FFFF00"/>
                </a:solidFill>
              </a:rPr>
              <a:t>競爭與管理引發網路中立議題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027003"/>
            <a:ext cx="905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Zero-</a:t>
            </a:r>
            <a:r>
              <a:rPr lang="en-US" altLang="zh-TW" sz="1200" dirty="0" err="1" smtClean="0"/>
              <a:t>rateing</a:t>
            </a:r>
            <a:r>
              <a:rPr lang="zh-TW" altLang="en-US" sz="1200" dirty="0" smtClean="0"/>
              <a:t>：</a:t>
            </a:r>
            <a:r>
              <a:rPr lang="zh-TW" altLang="en-US" sz="1200" dirty="0"/>
              <a:t>由</a:t>
            </a:r>
            <a:r>
              <a:rPr lang="en-US" altLang="zh-TW" sz="1200" dirty="0"/>
              <a:t>service provider</a:t>
            </a:r>
            <a:r>
              <a:rPr lang="zh-TW" altLang="en-US" sz="1200" dirty="0"/>
              <a:t>與</a:t>
            </a:r>
            <a:r>
              <a:rPr lang="en-US" altLang="zh-TW" sz="1200" dirty="0"/>
              <a:t>content producer</a:t>
            </a:r>
            <a:r>
              <a:rPr lang="zh-TW" altLang="en-US" sz="1200" dirty="0"/>
              <a:t>達成合意契約</a:t>
            </a:r>
            <a:r>
              <a:rPr lang="en-US" altLang="zh-TW" sz="1200" dirty="0"/>
              <a:t>(agreement)</a:t>
            </a:r>
            <a:r>
              <a:rPr lang="zh-TW" altLang="en-US" sz="1200" dirty="0"/>
              <a:t>，提供用戶無限上網免費接取特定線上內容或服務</a:t>
            </a:r>
            <a:r>
              <a:rPr lang="zh-TW" altLang="en-US" sz="1200" dirty="0" smtClean="0"/>
              <a:t>，用戶無須</a:t>
            </a:r>
            <a:r>
              <a:rPr lang="zh-TW" altLang="en-US" sz="1200" dirty="0"/>
              <a:t>額外付費，兩者間之合意契約較不涉及金錢之交換</a:t>
            </a:r>
            <a:r>
              <a:rPr lang="zh-TW" altLang="en-US" sz="1200" dirty="0" smtClean="0"/>
              <a:t>。</a:t>
            </a:r>
            <a:endParaRPr lang="en-US" altLang="zh-TW" sz="1200" dirty="0"/>
          </a:p>
          <a:p>
            <a:r>
              <a:rPr lang="en-US" altLang="zh-TW" sz="1200" dirty="0"/>
              <a:t>Sponsored data</a:t>
            </a:r>
            <a:r>
              <a:rPr lang="zh-TW" altLang="en-US" sz="1200" dirty="0"/>
              <a:t>：指由</a:t>
            </a:r>
            <a:r>
              <a:rPr lang="en-US" altLang="zh-TW" sz="1200" dirty="0"/>
              <a:t>content producer</a:t>
            </a:r>
            <a:r>
              <a:rPr lang="zh-TW" altLang="en-US" sz="1200" dirty="0"/>
              <a:t>付費給</a:t>
            </a:r>
            <a:r>
              <a:rPr lang="en-US" altLang="zh-TW" sz="1200" dirty="0"/>
              <a:t>service provider</a:t>
            </a:r>
            <a:r>
              <a:rPr lang="zh-TW" altLang="en-US" sz="1200" dirty="0"/>
              <a:t>，傳送特別內容但不記入接收者之流量。</a:t>
            </a:r>
            <a:r>
              <a:rPr lang="en-US" altLang="zh-TW" sz="1200" dirty="0"/>
              <a:t>(</a:t>
            </a:r>
            <a:r>
              <a:rPr lang="zh-TW" altLang="en-US" sz="1200" dirty="0"/>
              <a:t>類似僱傭關係，最早之</a:t>
            </a:r>
            <a:r>
              <a:rPr lang="en-US" altLang="zh-TW" sz="1200" dirty="0"/>
              <a:t>0800</a:t>
            </a:r>
            <a:r>
              <a:rPr lang="zh-TW" altLang="en-US" sz="1200" dirty="0"/>
              <a:t>免付費電話即是此種商業模式</a:t>
            </a:r>
            <a:r>
              <a:rPr lang="en-US" altLang="zh-TW" sz="1200" dirty="0"/>
              <a:t>)</a:t>
            </a:r>
          </a:p>
        </p:txBody>
      </p:sp>
      <p:sp>
        <p:nvSpPr>
          <p:cNvPr id="8" name="動作按鈕: 下一項 7">
            <a:hlinkClick r:id="" action="ppaction://hlinkshowjump?jump=nextslide" highlightClick="1"/>
          </p:cNvPr>
          <p:cNvSpPr/>
          <p:nvPr/>
        </p:nvSpPr>
        <p:spPr>
          <a:xfrm>
            <a:off x="7707086" y="4794069"/>
            <a:ext cx="509451" cy="2351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8508"/>
            <a:ext cx="8229600" cy="96781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歐盟</a:t>
            </a:r>
            <a:r>
              <a:rPr lang="en-US" altLang="zh-TW" b="1" dirty="0" smtClean="0">
                <a:solidFill>
                  <a:srgbClr val="FFFF00"/>
                </a:solidFill>
              </a:rPr>
              <a:t>ECS</a:t>
            </a:r>
            <a:r>
              <a:rPr lang="zh-TW" altLang="en-US" b="1" dirty="0" smtClean="0">
                <a:solidFill>
                  <a:srgbClr val="FFFF00"/>
                </a:solidFill>
              </a:rPr>
              <a:t>另定義</a:t>
            </a:r>
            <a:r>
              <a:rPr lang="en-US" altLang="zh-TW" b="1" dirty="0" smtClean="0">
                <a:solidFill>
                  <a:srgbClr val="FFFF00"/>
                </a:solidFill>
              </a:rPr>
              <a:t>OTT</a:t>
            </a:r>
            <a:r>
              <a:rPr lang="zh-TW" altLang="en-US" b="1" dirty="0" smtClean="0">
                <a:solidFill>
                  <a:srgbClr val="FFFF00"/>
                </a:solidFill>
              </a:rPr>
              <a:t>服務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85" y="849086"/>
            <a:ext cx="3104515" cy="2118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/>
              <a:t>BEREC, Report on OTT services (draft), 2015/10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30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OTT/ICP/ISP</a:t>
            </a:r>
            <a:r>
              <a:rPr lang="zh-TW" altLang="en-US" b="1" dirty="0" smtClean="0">
                <a:solidFill>
                  <a:srgbClr val="FFFF00"/>
                </a:solidFill>
              </a:rPr>
              <a:t>網路競合模式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432560"/>
            <a:ext cx="8641080" cy="542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 rot="19287583">
            <a:off x="3065507" y="4228356"/>
            <a:ext cx="1297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網路中立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43600" y="4191000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用戶權益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55816" y="579990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/EP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196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OTT</a:t>
            </a:r>
            <a:r>
              <a:rPr lang="zh-TW" altLang="en-US" b="1" dirty="0" smtClean="0">
                <a:solidFill>
                  <a:srgbClr val="FFFF00"/>
                </a:solidFill>
              </a:rPr>
              <a:t>網路電視產業架構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032"/>
            <a:ext cx="9144000" cy="52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658368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2010/04, </a:t>
            </a:r>
            <a:r>
              <a:rPr lang="zh-TW" altLang="en-US" sz="1200" dirty="0"/>
              <a:t>通傳展望</a:t>
            </a:r>
            <a:r>
              <a:rPr lang="en-US" altLang="zh-TW" sz="1200" dirty="0"/>
              <a:t>, </a:t>
            </a:r>
            <a:r>
              <a:rPr lang="zh-TW" altLang="en-US" sz="1200" dirty="0" smtClean="0"/>
              <a:t>許琦雪</a:t>
            </a:r>
            <a:r>
              <a:rPr lang="en-US" altLang="zh-TW" sz="1200" dirty="0" smtClean="0"/>
              <a:t>, http</a:t>
            </a:r>
            <a:r>
              <a:rPr lang="en-US" altLang="zh-TW" sz="1200" dirty="0"/>
              <a:t>://www.nici.ey.gov.tw/Upload/RelFile/3201/726972/73b58f53-ba70-45c6-b6e7-18ebc37645b0.pdf</a:t>
            </a:r>
            <a:endParaRPr lang="zh-TW" altLang="en-US" sz="1200" dirty="0"/>
          </a:p>
        </p:txBody>
      </p:sp>
      <p:sp>
        <p:nvSpPr>
          <p:cNvPr id="3" name="向下箭號 2"/>
          <p:cNvSpPr/>
          <p:nvPr/>
        </p:nvSpPr>
        <p:spPr>
          <a:xfrm>
            <a:off x="701040" y="4312920"/>
            <a:ext cx="16764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6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1160" y="2301240"/>
            <a:ext cx="5852160" cy="336804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匯流五法架構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各國</a:t>
            </a:r>
            <a:r>
              <a:rPr lang="en-US" altLang="zh-TW" sz="3600" dirty="0" smtClean="0">
                <a:solidFill>
                  <a:schemeClr val="tx1"/>
                </a:solidFill>
              </a:rPr>
              <a:t>OTT</a:t>
            </a:r>
            <a:r>
              <a:rPr lang="zh-TW" altLang="en-US" sz="3600" dirty="0">
                <a:solidFill>
                  <a:schemeClr val="tx1"/>
                </a:solidFill>
              </a:rPr>
              <a:t>發展與管理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>
                <a:solidFill>
                  <a:schemeClr val="tx1"/>
                </a:solidFill>
              </a:rPr>
              <a:t>電信服務市場</a:t>
            </a:r>
            <a:r>
              <a:rPr lang="zh-TW" altLang="en-US" sz="3600" dirty="0" smtClean="0">
                <a:solidFill>
                  <a:schemeClr val="tx1"/>
                </a:solidFill>
              </a:rPr>
              <a:t>界定與</a:t>
            </a:r>
            <a:r>
              <a:rPr lang="en-US" altLang="zh-TW" sz="3600" dirty="0" smtClean="0">
                <a:solidFill>
                  <a:schemeClr val="tx1"/>
                </a:solidFill>
              </a:rPr>
              <a:t>SMP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19468" y="3639820"/>
            <a:ext cx="66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8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CC0000"/>
                </a:solidFill>
                <a:latin typeface="Arial" charset="0"/>
                <a:ea typeface="新細明體" charset="-120"/>
                <a:sym typeface="Wingdings" pitchFamily="2" charset="2"/>
              </a:rPr>
              <a:t></a:t>
            </a:r>
          </a:p>
        </p:txBody>
      </p:sp>
    </p:spTree>
    <p:extLst>
      <p:ext uri="{BB962C8B-B14F-4D97-AF65-F5344CB8AC3E}">
        <p14:creationId xmlns:p14="http://schemas.microsoft.com/office/powerpoint/2010/main" val="204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3840"/>
            <a:ext cx="914400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0783" y="1613035"/>
            <a:ext cx="8253663" cy="2906714"/>
          </a:xfrm>
        </p:spPr>
        <p:txBody>
          <a:bodyPr>
            <a:normAutofit/>
          </a:bodyPr>
          <a:lstStyle/>
          <a:p>
            <a:pPr algn="just"/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1)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定義市場</a:t>
            </a:r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(Market Definition)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：架構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指令第</a:t>
            </a:r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15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條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條文授權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處理</a:t>
            </a:r>
            <a:endParaRPr lang="en-US" altLang="zh-TW" sz="20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2)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分析市場運作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(Analysis of defined markets)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：架構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指令第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16 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條條文授權分析市場是否處於非充分競爭狀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態</a:t>
            </a:r>
            <a:endParaRPr lang="en-US" altLang="zh-TW" sz="20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3)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界定市場主導業者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(Identifying SMP operators)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：由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BEREC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確認市場範圍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zh-TW" altLang="en-US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評估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市場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競爭狀況後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，根據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架構指令第</a:t>
            </a:r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條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條文進行認定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SMP 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是否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存在</a:t>
            </a:r>
            <a:endParaRPr lang="en-US" altLang="zh-TW" sz="20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4)</a:t>
            </a:r>
            <a:r>
              <a:rPr lang="zh-TW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評估市場與防止壟斷：依據接取指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令</a:t>
            </a:r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(Access Directive)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</a:t>
            </a:r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8</a:t>
            </a:r>
            <a:r>
              <a:rPr lang="zh-TW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條</a:t>
            </a:r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，有合理事證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(convincing evidence</a:t>
            </a:r>
            <a:r>
              <a:rPr lang="en-US" altLang="zh-TW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證明壟斷情形</a:t>
            </a:r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存在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歐盟電信服務市場界定程序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3963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Commission guidelines on market analysis and the assessment of significant market power </a:t>
            </a:r>
            <a:r>
              <a:rPr lang="en-US" altLang="zh-TW" sz="1200" dirty="0" smtClean="0"/>
              <a:t>under the </a:t>
            </a:r>
            <a:r>
              <a:rPr lang="en-US" altLang="zh-TW" sz="1200" dirty="0"/>
              <a:t>Community regulatory framework for electronic communications networks and services, (2002/C 165/03)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41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457200" y="68508"/>
            <a:ext cx="8229600" cy="84589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歐盟</a:t>
            </a:r>
            <a:r>
              <a:rPr lang="en-US" altLang="zh-TW" b="1" dirty="0" smtClean="0">
                <a:solidFill>
                  <a:srgbClr val="FFFF00"/>
                </a:solidFill>
              </a:rPr>
              <a:t>SMP</a:t>
            </a:r>
            <a:r>
              <a:rPr lang="zh-TW" altLang="en-US" b="1" dirty="0" smtClean="0">
                <a:solidFill>
                  <a:srgbClr val="FFFF00"/>
                </a:solidFill>
              </a:rPr>
              <a:t>市場界定</a:t>
            </a:r>
            <a:endParaRPr lang="zh-TW" altLang="en-US" b="1" baseline="300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53569"/>
              </p:ext>
            </p:extLst>
          </p:nvPr>
        </p:nvGraphicFramePr>
        <p:xfrm>
          <a:off x="942975" y="1081405"/>
          <a:ext cx="8088313" cy="56223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9800"/>
                <a:gridCol w="3618364"/>
                <a:gridCol w="4090149"/>
              </a:tblGrid>
              <a:tr h="335292"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ex ante</a:t>
                      </a:r>
                      <a:r>
                        <a:rPr lang="zh-TW" altLang="en-US" sz="1600" dirty="0" smtClean="0"/>
                        <a:t>管制市場</a:t>
                      </a:r>
                      <a:r>
                        <a:rPr lang="en-US" altLang="zh-TW" sz="1600" dirty="0" smtClean="0"/>
                        <a:t>(2007/879/EC</a:t>
                      </a:r>
                      <a:r>
                        <a:rPr lang="zh-TW" altLang="en-US" sz="1600" dirty="0" smtClean="0"/>
                        <a:t>定義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ex ante</a:t>
                      </a:r>
                      <a:r>
                        <a:rPr lang="zh-TW" altLang="en-US" sz="1600" dirty="0" smtClean="0"/>
                        <a:t>管制市場</a:t>
                      </a:r>
                      <a:r>
                        <a:rPr lang="en-US" altLang="zh-TW" sz="1600" dirty="0" smtClean="0"/>
                        <a:t>(2014/10</a:t>
                      </a:r>
                      <a:r>
                        <a:rPr lang="zh-TW" altLang="en-US" sz="1600" dirty="0" smtClean="0"/>
                        <a:t>以後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</a:tr>
              <a:tr h="82296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Access</a:t>
                      </a:r>
                      <a:r>
                        <a:rPr lang="en-US" altLang="zh-TW" sz="1600" baseline="0" dirty="0" smtClean="0"/>
                        <a:t> to the public telephone network (</a:t>
                      </a:r>
                      <a:r>
                        <a:rPr lang="zh-TW" altLang="en-US" sz="1600" baseline="0" dirty="0" smtClean="0"/>
                        <a:t>公眾電信網路</a:t>
                      </a:r>
                      <a:r>
                        <a:rPr lang="en-US" altLang="zh-TW" sz="1600" baseline="0" dirty="0" smtClean="0"/>
                        <a:t>) at a fixed location – residential </a:t>
                      </a:r>
                      <a:r>
                        <a:rPr lang="zh-TW" altLang="en-US" sz="1600" baseline="0" dirty="0" smtClean="0"/>
                        <a:t>與</a:t>
                      </a:r>
                      <a:r>
                        <a:rPr lang="en-US" altLang="zh-TW" sz="1600" baseline="0" dirty="0" smtClean="0"/>
                        <a:t>non-residential customers</a:t>
                      </a:r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2014/10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解除事前管制 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(Retail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市場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註：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Market1,2,3,7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為語音服務相關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marL="91438" marR="91438" marT="45727" marB="45727"/>
                </a:tc>
              </a:tr>
              <a:tr h="57913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Call origination on the public fixed network at a fixed location</a:t>
                      </a:r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2014/10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解除事前管制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註：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Market2~7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均為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Wholesale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市場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marL="91438" marR="91438" marT="45727" marB="45727"/>
                </a:tc>
              </a:tr>
              <a:tr h="822969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3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Call termination</a:t>
                      </a:r>
                      <a:r>
                        <a:rPr lang="en-US" altLang="zh-TW" sz="1600" baseline="0" dirty="0" smtClean="0"/>
                        <a:t> on individual </a:t>
                      </a:r>
                      <a:r>
                        <a:rPr lang="en-US" altLang="zh-TW" sz="1600" dirty="0" smtClean="0"/>
                        <a:t>public telephone networks provided at a fixed location</a:t>
                      </a:r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Market 1 Wholesale call termination on individual public telephone networks provided at a fixed location</a:t>
                      </a:r>
                      <a:endParaRPr lang="zh-TW" altLang="en-US" sz="1600" dirty="0" smtClean="0"/>
                    </a:p>
                  </a:txBody>
                  <a:tcPr marL="91438" marR="91438" marT="45727" marB="45727"/>
                </a:tc>
              </a:tr>
              <a:tr h="57913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7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Voice call termination</a:t>
                      </a:r>
                      <a:r>
                        <a:rPr lang="en-US" altLang="zh-TW" sz="1600" baseline="0" dirty="0" smtClean="0"/>
                        <a:t> on individual mobile networks</a:t>
                      </a:r>
                      <a:endParaRPr lang="zh-TW" altLang="en-US" sz="1600" dirty="0" smtClean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/>
                        <a:t>Market 2 Wholesale voice call termination on individual mobile networks</a:t>
                      </a:r>
                      <a:endParaRPr lang="zh-TW" altLang="en-US" sz="1600" dirty="0" smtClean="0"/>
                    </a:p>
                  </a:txBody>
                  <a:tcPr marL="91438" marR="91438" marT="45727" marB="45727"/>
                </a:tc>
              </a:tr>
              <a:tr h="1066807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Wholesale unbundled access (including</a:t>
                      </a:r>
                      <a:r>
                        <a:rPr lang="en-US" altLang="zh-TW" sz="1600" baseline="0" dirty="0" smtClean="0"/>
                        <a:t> shared access</a:t>
                      </a:r>
                      <a:r>
                        <a:rPr lang="en-US" altLang="zh-TW" sz="1600" dirty="0" smtClean="0"/>
                        <a:t>) to metallic loops and sub-loop for the purpose of providing broadband and voice services</a:t>
                      </a:r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Market 3(</a:t>
                      </a:r>
                      <a:r>
                        <a:rPr lang="en-US" altLang="zh-TW" sz="1600" u="none" strike="noStrike" kern="1200" baseline="0" dirty="0" smtClean="0"/>
                        <a:t>a) Wholesale local access provided at a fixed location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/>
                        <a:t>(</a:t>
                      </a:r>
                      <a:r>
                        <a:rPr lang="zh-TW" altLang="en-US" sz="1600" u="none" strike="noStrike" kern="1200" baseline="0" dirty="0" smtClean="0"/>
                        <a:t>包含符合某些條件之</a:t>
                      </a:r>
                      <a:r>
                        <a:rPr lang="en-US" altLang="zh-TW" sz="1600" u="none" strike="noStrike" kern="1200" baseline="0" dirty="0" smtClean="0"/>
                        <a:t>virtual access)</a:t>
                      </a:r>
                      <a:endParaRPr lang="en-US" altLang="zh-TW" sz="1600" dirty="0" smtClean="0"/>
                    </a:p>
                  </a:txBody>
                  <a:tcPr marL="91438" marR="91438" marT="45727" marB="45727"/>
                </a:tc>
              </a:tr>
              <a:tr h="57913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5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Wholesale broadband</a:t>
                      </a:r>
                      <a:r>
                        <a:rPr lang="en-US" altLang="zh-TW" sz="1600" baseline="0" dirty="0" smtClean="0"/>
                        <a:t> access</a:t>
                      </a:r>
                      <a:endParaRPr lang="zh-TW" altLang="en-US" sz="1600" dirty="0" smtClean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Market 3(</a:t>
                      </a:r>
                      <a:r>
                        <a:rPr lang="en-US" altLang="zh-TW" sz="1600" u="none" strike="noStrike" kern="1200" baseline="0" dirty="0" smtClean="0"/>
                        <a:t>b) Wholesale central access provided at a fixed location for mass market products</a:t>
                      </a:r>
                      <a:endParaRPr lang="zh-TW" altLang="en-US" sz="1600" dirty="0" smtClean="0"/>
                    </a:p>
                  </a:txBody>
                  <a:tcPr marL="91438" marR="91438" marT="45727" marB="45727"/>
                </a:tc>
              </a:tr>
              <a:tr h="59302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6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Wholesale terminating</a:t>
                      </a:r>
                      <a:r>
                        <a:rPr lang="en-US" altLang="zh-TW" sz="1600" baseline="0" dirty="0" smtClean="0"/>
                        <a:t> segment of leased lines</a:t>
                      </a:r>
                      <a:endParaRPr lang="zh-TW" altLang="en-US" sz="16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Market 4 Wholesale high-quality access provided at a fixed location</a:t>
                      </a:r>
                    </a:p>
                  </a:txBody>
                  <a:tcPr marL="91438" marR="91438" marT="45727" marB="45727"/>
                </a:tc>
              </a:tr>
            </a:tbl>
          </a:graphicData>
        </a:graphic>
      </p:graphicFrame>
      <p:cxnSp>
        <p:nvCxnSpPr>
          <p:cNvPr id="7" name="直線接點 6"/>
          <p:cNvCxnSpPr/>
          <p:nvPr/>
        </p:nvCxnSpPr>
        <p:spPr>
          <a:xfrm>
            <a:off x="0" y="2807018"/>
            <a:ext cx="984250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0" y="4215130"/>
            <a:ext cx="94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3" name="矩形 9"/>
          <p:cNvSpPr>
            <a:spLocks noChangeArrowheads="1"/>
          </p:cNvSpPr>
          <p:nvPr/>
        </p:nvSpPr>
        <p:spPr bwMode="auto">
          <a:xfrm>
            <a:off x="-112713" y="1759268"/>
            <a:ext cx="1168401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8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Arial" charset="0"/>
                <a:ea typeface="新細明體" charset="-120"/>
              </a:rPr>
              <a:t>Fixed telephone network </a:t>
            </a:r>
            <a:endParaRPr lang="zh-TW" altLang="en-US" sz="14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0524" name="矩形 13"/>
          <p:cNvSpPr>
            <a:spLocks noChangeArrowheads="1"/>
          </p:cNvSpPr>
          <p:nvPr/>
        </p:nvSpPr>
        <p:spPr bwMode="auto">
          <a:xfrm>
            <a:off x="-127000" y="292608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8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Arial" charset="0"/>
                <a:ea typeface="新細明體" charset="-120"/>
              </a:rPr>
              <a:t>Call termination on various individual networks </a:t>
            </a:r>
            <a:endParaRPr lang="zh-TW" altLang="en-US" sz="14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0525" name="矩形 14"/>
          <p:cNvSpPr>
            <a:spLocks noChangeArrowheads="1"/>
          </p:cNvSpPr>
          <p:nvPr/>
        </p:nvSpPr>
        <p:spPr bwMode="auto">
          <a:xfrm>
            <a:off x="-100013" y="4835843"/>
            <a:ext cx="1166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8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Arial" charset="0"/>
                <a:ea typeface="新細明體" charset="-120"/>
              </a:rPr>
              <a:t>Fixed broadband network </a:t>
            </a:r>
            <a:endParaRPr lang="zh-TW" altLang="en-US" sz="14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61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1263" y="2024515"/>
            <a:ext cx="8253663" cy="4147686"/>
          </a:xfrm>
        </p:spPr>
        <p:txBody>
          <a:bodyPr/>
          <a:lstStyle/>
          <a:p>
            <a:pPr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電信事業法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§27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第二項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二以上電信事業，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不為實質競爭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，而其全體之對外關係，具有前項情形者，其全體視為市場顯著地位者。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歐盟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BEREC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評估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Joint SMP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之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tacit 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collusion(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默契合謀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有可能達到某種協調合作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(coordination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);</a:t>
            </a: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ii)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可觀察到某些異常偏差行為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(deviations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);</a:t>
            </a: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iii)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能發現某些有效之威攝恐嚇機制或措施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(deterrent mechanism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);</a:t>
            </a:r>
          </a:p>
          <a:p>
            <a:pPr lvl="1" algn="just"/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iv)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非局內人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業者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無法適切反應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狀況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Joint SMP</a:t>
            </a:r>
            <a:r>
              <a:rPr lang="zh-TW" altLang="en-US" b="1" dirty="0" smtClean="0">
                <a:solidFill>
                  <a:srgbClr val="FFFF00"/>
                </a:solidFill>
              </a:rPr>
              <a:t>之討論評估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09806"/>
            <a:ext cx="5316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BEREC Report on Oligopoly analysis and regulation, </a:t>
            </a:r>
            <a:r>
              <a:rPr lang="en-US" altLang="zh-TW" sz="1200" dirty="0" smtClean="0"/>
              <a:t>2015/12</a:t>
            </a:r>
            <a:r>
              <a:rPr lang="en-US" altLang="zh-TW" sz="1200" dirty="0"/>
              <a:t>. </a:t>
            </a:r>
            <a:r>
              <a:rPr lang="en-US" altLang="zh-TW" sz="1200" dirty="0" err="1"/>
              <a:t>Airtours</a:t>
            </a:r>
            <a:r>
              <a:rPr lang="en-US" altLang="zh-TW" sz="1200" dirty="0"/>
              <a:t>’ case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49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1160" y="2301240"/>
            <a:ext cx="5852160" cy="336804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匯流五法架構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各國</a:t>
            </a:r>
            <a:r>
              <a:rPr lang="en-US" altLang="zh-TW" sz="3600" dirty="0" smtClean="0">
                <a:solidFill>
                  <a:schemeClr val="tx1"/>
                </a:solidFill>
              </a:rPr>
              <a:t>OTT</a:t>
            </a:r>
            <a:r>
              <a:rPr lang="zh-TW" altLang="en-US" sz="3600" dirty="0">
                <a:solidFill>
                  <a:schemeClr val="tx1"/>
                </a:solidFill>
              </a:rPr>
              <a:t>發展與管理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>
                <a:solidFill>
                  <a:schemeClr val="tx1"/>
                </a:solidFill>
              </a:rPr>
              <a:t>電信服務市場</a:t>
            </a:r>
            <a:r>
              <a:rPr lang="zh-TW" altLang="en-US" sz="3600" dirty="0" smtClean="0">
                <a:solidFill>
                  <a:schemeClr val="tx1"/>
                </a:solidFill>
              </a:rPr>
              <a:t>界定與</a:t>
            </a:r>
            <a:r>
              <a:rPr lang="en-US" altLang="zh-TW" sz="3600" dirty="0" smtClean="0">
                <a:solidFill>
                  <a:schemeClr val="tx1"/>
                </a:solidFill>
              </a:rPr>
              <a:t>SMP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大綱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19468" y="2344420"/>
            <a:ext cx="66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8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CC0000"/>
                </a:solidFill>
                <a:latin typeface="Arial" charset="0"/>
                <a:ea typeface="新細明體" charset="-120"/>
                <a:sym typeface="Wingdings" pitchFamily="2" charset="2"/>
              </a:rPr>
              <a:t></a:t>
            </a:r>
          </a:p>
        </p:txBody>
      </p:sp>
    </p:spTree>
    <p:extLst>
      <p:ext uri="{BB962C8B-B14F-4D97-AF65-F5344CB8AC3E}">
        <p14:creationId xmlns:p14="http://schemas.microsoft.com/office/powerpoint/2010/main" val="33144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鼓勵投資建設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促進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異質網路</a:t>
            </a:r>
            <a:r>
              <a:rPr lang="zh-TW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跨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網競爭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zh-TW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創新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服務</a:t>
            </a:r>
            <a:r>
              <a:rPr lang="zh-TW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整合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促進匯流服務發展，落實</a:t>
            </a:r>
            <a:r>
              <a:rPr lang="zh-TW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我國數位匯流政策</a:t>
            </a:r>
            <a:r>
              <a:rPr lang="zh-TW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目標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放鬆</a:t>
            </a:r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管制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放鬆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ISP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管制，得與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OTT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競爭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有線多頻道改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登記，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拉齊電信事業登記制</a:t>
            </a:r>
            <a:endParaRPr lang="en-US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匯流配套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層級責任界</a:t>
            </a:r>
            <a:r>
              <a:rPr lang="zh-TW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接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規範：架構</a:t>
            </a:r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Interconnection, Inter-Operability, 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節目中立規範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釐清責任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zh-TW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市場界定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準則：以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服務平台之業務為區別，採公開程序視技術與市場競爭情形分別</a:t>
            </a:r>
            <a:r>
              <a:rPr lang="zh-TW" altLang="en-US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界定</a:t>
            </a: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結語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solidFill>
                  <a:srgbClr val="FFFF00"/>
                </a:solidFill>
              </a:rPr>
              <a:t>報 告 完 畢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0040" y="68508"/>
            <a:ext cx="8366760" cy="95257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FF00"/>
                </a:solidFill>
              </a:rPr>
              <a:t>通訊傳播匯流相關立法草案間之關係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31"/>
            <a:ext cx="9144000" cy="590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680" y="0"/>
            <a:ext cx="8229600" cy="125272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各國電信服務層級架構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070"/>
            <a:ext cx="9144000" cy="483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接點 30"/>
          <p:cNvCxnSpPr/>
          <p:nvPr/>
        </p:nvCxnSpPr>
        <p:spPr>
          <a:xfrm>
            <a:off x="0" y="4085456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0" y="2429272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79512" y="2168434"/>
            <a:ext cx="689168" cy="4005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048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00"/>
                </a:solidFill>
              </a:rPr>
              <a:t>通訊傳播</a:t>
            </a:r>
            <a:r>
              <a:rPr lang="zh-TW" altLang="en-US" b="1" dirty="0" smtClean="0">
                <a:solidFill>
                  <a:srgbClr val="FFFF00"/>
                </a:solidFill>
              </a:rPr>
              <a:t>匯流五法修法方向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55163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/>
              <a:t>電信基礎設施</a:t>
            </a:r>
            <a:endParaRPr lang="en-US" altLang="zh-TW" dirty="0" smtClean="0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2559258" y="545360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559258" y="566963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707904" y="5381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頻率</a:t>
            </a:r>
            <a:r>
              <a:rPr lang="en-US" altLang="zh-TW" dirty="0" smtClean="0"/>
              <a:t>(</a:t>
            </a:r>
            <a:r>
              <a:rPr lang="zh-TW" altLang="en-US" dirty="0" smtClean="0"/>
              <a:t>交易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629525" y="58136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非關鍵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436422" y="55256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＋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701533" y="53095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關鍵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997677" y="57416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門號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15616" y="5309592"/>
            <a:ext cx="237626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411760" y="266678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公眾</a:t>
            </a:r>
            <a:r>
              <a:rPr lang="zh-TW" altLang="en-US" sz="1600" dirty="0" smtClean="0"/>
              <a:t>電信服務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無定義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331640" y="44454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電信網路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403648" y="4301480"/>
            <a:ext cx="10801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582776" y="56543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任何人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220072" y="2717304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電信事業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400800" y="3365376"/>
            <a:ext cx="27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提供電子通訊傳播服務者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948264" y="408545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接</a:t>
            </a:r>
            <a:r>
              <a:rPr lang="zh-TW" altLang="en-US" dirty="0" smtClean="0"/>
              <a:t>取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stCxn id="3" idx="0"/>
          </p:cNvCxnSpPr>
          <p:nvPr/>
        </p:nvCxnSpPr>
        <p:spPr>
          <a:xfrm flipH="1" flipV="1">
            <a:off x="7524328" y="4373488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3" idx="0"/>
            <a:endCxn id="22" idx="2"/>
          </p:cNvCxnSpPr>
          <p:nvPr/>
        </p:nvCxnSpPr>
        <p:spPr>
          <a:xfrm flipH="1" flipV="1">
            <a:off x="7768596" y="3734708"/>
            <a:ext cx="475812" cy="78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左大括弧 33"/>
          <p:cNvSpPr/>
          <p:nvPr/>
        </p:nvSpPr>
        <p:spPr>
          <a:xfrm rot="5400000" flipV="1">
            <a:off x="3131840" y="2573288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449640" y="2630056"/>
            <a:ext cx="432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2" action="ppaction://hlinksldjump"/>
              </a:rPr>
              <a:t>無線廣播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無線電視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衛星</a:t>
            </a:r>
            <a:r>
              <a:rPr lang="zh-TW" altLang="en-US" dirty="0"/>
              <a:t>事業</a:t>
            </a:r>
            <a:r>
              <a:rPr lang="zh-TW" altLang="en-US" dirty="0" smtClean="0"/>
              <a:t>   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987824" y="315109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有線多頻道平臺服務</a:t>
            </a:r>
            <a:r>
              <a:rPr lang="en-US" altLang="zh-TW" dirty="0" smtClean="0"/>
              <a:t>(SMP)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084168" y="655007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電子通訊傳播</a:t>
            </a:r>
            <a:r>
              <a:rPr lang="en-US" altLang="zh-TW" sz="1400" dirty="0" smtClean="0"/>
              <a:t>==</a:t>
            </a:r>
            <a:r>
              <a:rPr lang="zh-TW" altLang="en-US" sz="1400" dirty="0"/>
              <a:t>公眾電信服務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411760" y="31493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語音</a:t>
            </a:r>
            <a:r>
              <a:rPr lang="zh-TW" altLang="en-US" dirty="0"/>
              <a:t>服務</a:t>
            </a:r>
          </a:p>
        </p:txBody>
      </p:sp>
      <p:sp>
        <p:nvSpPr>
          <p:cNvPr id="39" name="矩形 38"/>
          <p:cNvSpPr/>
          <p:nvPr/>
        </p:nvSpPr>
        <p:spPr>
          <a:xfrm>
            <a:off x="1403648" y="2645296"/>
            <a:ext cx="31683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6732240" y="2717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電子通訊傳播服務 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676400" y="1786920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節目</a:t>
            </a:r>
            <a:r>
              <a:rPr lang="en-US" altLang="zh-TW" dirty="0" smtClean="0"/>
              <a:t>/</a:t>
            </a:r>
            <a:r>
              <a:rPr lang="zh-TW" altLang="en-US" dirty="0" smtClean="0"/>
              <a:t>廣告</a:t>
            </a:r>
            <a:r>
              <a:rPr lang="en-US" altLang="zh-TW" dirty="0" smtClean="0"/>
              <a:t>, </a:t>
            </a:r>
            <a:r>
              <a:rPr lang="zh-TW" altLang="en-US" dirty="0" smtClean="0"/>
              <a:t>內容應用服務</a:t>
            </a:r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 flipV="1">
            <a:off x="1584960" y="1786920"/>
            <a:ext cx="2989704" cy="331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173792" y="2937912"/>
            <a:ext cx="405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頻道</a:t>
            </a:r>
            <a:r>
              <a:rPr lang="zh-TW" altLang="en-US" dirty="0" smtClean="0">
                <a:solidFill>
                  <a:srgbClr val="FF0000"/>
                </a:solidFill>
              </a:rPr>
              <a:t>服務提供事業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283968" y="49746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6600"/>
                </a:solidFill>
              </a:rPr>
              <a:t>許可</a:t>
            </a:r>
            <a:endParaRPr lang="zh-TW" altLang="en-US" dirty="0">
              <a:solidFill>
                <a:srgbClr val="FF66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0352" y="4517504"/>
            <a:ext cx="1008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dotted" dirty="0"/>
              <a:t>電子通訊傳播</a:t>
            </a:r>
            <a:r>
              <a:rPr lang="zh-TW" altLang="en-US" u="dotted" dirty="0" smtClean="0"/>
              <a:t>網路</a:t>
            </a:r>
            <a:r>
              <a:rPr lang="en-US" altLang="zh-TW" u="dotted" dirty="0" smtClean="0"/>
              <a:t>(</a:t>
            </a:r>
            <a:r>
              <a:rPr lang="zh-TW" altLang="en-US" u="dotted" dirty="0" smtClean="0"/>
              <a:t>無定義</a:t>
            </a:r>
            <a:r>
              <a:rPr lang="en-US" altLang="zh-TW" u="dotted" dirty="0" smtClean="0"/>
              <a:t>)</a:t>
            </a:r>
            <a:r>
              <a:rPr lang="zh-TW" altLang="en-US" u="dotted" dirty="0" smtClean="0"/>
              <a:t> </a:t>
            </a:r>
            <a:endParaRPr lang="zh-TW" altLang="en-US" u="dotted" dirty="0"/>
          </a:p>
        </p:txBody>
      </p:sp>
      <p:cxnSp>
        <p:nvCxnSpPr>
          <p:cNvPr id="48" name="直線單箭頭接點 47"/>
          <p:cNvCxnSpPr>
            <a:endCxn id="21" idx="2"/>
          </p:cNvCxnSpPr>
          <p:nvPr/>
        </p:nvCxnSpPr>
        <p:spPr>
          <a:xfrm flipH="1" flipV="1">
            <a:off x="5472100" y="3917633"/>
            <a:ext cx="540060" cy="1679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5436096" y="4661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申請</a:t>
            </a:r>
          </a:p>
        </p:txBody>
      </p:sp>
      <p:sp>
        <p:nvSpPr>
          <p:cNvPr id="50" name="矩形 49"/>
          <p:cNvSpPr/>
          <p:nvPr/>
        </p:nvSpPr>
        <p:spPr>
          <a:xfrm>
            <a:off x="6732240" y="2645296"/>
            <a:ext cx="20882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7740352" y="4517504"/>
            <a:ext cx="936104" cy="122413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7740352" y="58136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868680" y="3520440"/>
            <a:ext cx="823000" cy="709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hlinkClick r:id="rId3" action="ppaction://hlinksldjump"/>
          </p:cNvPr>
          <p:cNvSpPr txBox="1"/>
          <p:nvPr/>
        </p:nvSpPr>
        <p:spPr>
          <a:xfrm>
            <a:off x="801296" y="37863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自建</a:t>
            </a:r>
            <a:endParaRPr lang="zh-TW" altLang="en-US" dirty="0"/>
          </a:p>
        </p:txBody>
      </p:sp>
      <p:cxnSp>
        <p:nvCxnSpPr>
          <p:cNvPr id="57" name="直線單箭頭接點 56"/>
          <p:cNvCxnSpPr/>
          <p:nvPr/>
        </p:nvCxnSpPr>
        <p:spPr>
          <a:xfrm flipH="1">
            <a:off x="4478088" y="3509392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4572000" y="31400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6600"/>
                </a:solidFill>
              </a:rPr>
              <a:t>許可</a:t>
            </a:r>
            <a:endParaRPr lang="zh-TW" altLang="en-US" dirty="0">
              <a:solidFill>
                <a:srgbClr val="FF66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3212649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 smtClean="0">
                <a:hlinkClick r:id="rId2" action="ppaction://hlinksldjump"/>
              </a:rPr>
              <a:t>SMP</a:t>
            </a:r>
            <a:r>
              <a:rPr lang="zh-TW" altLang="en-US" sz="1600" dirty="0" smtClean="0"/>
              <a:t>事業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樞紐設施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58" name="矩形 57"/>
          <p:cNvSpPr/>
          <p:nvPr/>
        </p:nvSpPr>
        <p:spPr>
          <a:xfrm>
            <a:off x="3779912" y="5309592"/>
            <a:ext cx="115212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3059832" y="4301480"/>
            <a:ext cx="1440160" cy="72008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單箭頭接點 60"/>
          <p:cNvCxnSpPr/>
          <p:nvPr/>
        </p:nvCxnSpPr>
        <p:spPr>
          <a:xfrm flipV="1">
            <a:off x="1763688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421196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弧形 39"/>
          <p:cNvSpPr/>
          <p:nvPr/>
        </p:nvSpPr>
        <p:spPr>
          <a:xfrm rot="5400000">
            <a:off x="3743908" y="4481500"/>
            <a:ext cx="1008112" cy="30963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弧形 62"/>
          <p:cNvSpPr/>
          <p:nvPr/>
        </p:nvSpPr>
        <p:spPr>
          <a:xfrm rot="16200000" flipH="1">
            <a:off x="3915755" y="4369137"/>
            <a:ext cx="664422" cy="3672407"/>
          </a:xfrm>
          <a:prstGeom prst="arc">
            <a:avLst>
              <a:gd name="adj1" fmla="val 16200000"/>
              <a:gd name="adj2" fmla="val 202771"/>
            </a:avLst>
          </a:prstGeom>
          <a:ln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3094262" y="4339058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u="dotted" dirty="0"/>
              <a:t>公眾電信</a:t>
            </a:r>
            <a:r>
              <a:rPr lang="zh-TW" altLang="en-US" u="dotted" dirty="0" smtClean="0"/>
              <a:t>網路</a:t>
            </a:r>
            <a:r>
              <a:rPr lang="en-US" altLang="zh-TW" u="dotted" dirty="0" smtClean="0"/>
              <a:t>(</a:t>
            </a:r>
            <a:r>
              <a:rPr lang="zh-TW" altLang="en-US" u="dotted" dirty="0" smtClean="0"/>
              <a:t>無定義</a:t>
            </a:r>
            <a:r>
              <a:rPr lang="en-US" altLang="zh-TW" u="dotted" dirty="0" smtClean="0"/>
              <a:t>)</a:t>
            </a:r>
            <a:endParaRPr lang="zh-TW" altLang="en-US" u="dotted" dirty="0"/>
          </a:p>
        </p:txBody>
      </p:sp>
      <p:cxnSp>
        <p:nvCxnSpPr>
          <p:cNvPr id="70" name="直線單箭頭接點 69"/>
          <p:cNvCxnSpPr/>
          <p:nvPr/>
        </p:nvCxnSpPr>
        <p:spPr>
          <a:xfrm>
            <a:off x="2483768" y="4805536"/>
            <a:ext cx="57606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文字方塊 72"/>
          <p:cNvSpPr txBox="1"/>
          <p:nvPr/>
        </p:nvSpPr>
        <p:spPr>
          <a:xfrm>
            <a:off x="2399234" y="4335976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hlinkClick r:id="rId2" action="ppaction://hlinksldjump"/>
              </a:rPr>
              <a:t>許可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endParaRPr lang="en-US" altLang="zh-TW" dirty="0" smtClean="0">
              <a:solidFill>
                <a:srgbClr val="FF66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6600"/>
                </a:solidFill>
              </a:rPr>
              <a:t>審驗</a:t>
            </a:r>
            <a:endParaRPr lang="en-US" altLang="zh-TW" dirty="0" smtClean="0">
              <a:solidFill>
                <a:srgbClr val="FF6600"/>
              </a:solidFill>
            </a:endParaRPr>
          </a:p>
        </p:txBody>
      </p:sp>
      <p:sp>
        <p:nvSpPr>
          <p:cNvPr id="75" name="燕尾形向右箭號 74"/>
          <p:cNvSpPr/>
          <p:nvPr/>
        </p:nvSpPr>
        <p:spPr>
          <a:xfrm rot="16200000">
            <a:off x="3563888" y="3941439"/>
            <a:ext cx="504056" cy="216024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6900529" y="1691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電子通訊傳播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257328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指定</a:t>
            </a:r>
            <a:r>
              <a:rPr lang="zh-TW" altLang="en-US" sz="1600" dirty="0" smtClean="0"/>
              <a:t>電信</a:t>
            </a:r>
            <a:r>
              <a:rPr lang="zh-TW" altLang="en-US" sz="1600" dirty="0"/>
              <a:t>事業</a:t>
            </a:r>
          </a:p>
        </p:txBody>
      </p:sp>
      <p:sp>
        <p:nvSpPr>
          <p:cNvPr id="24" name="矩形 23"/>
          <p:cNvSpPr/>
          <p:nvPr/>
        </p:nvSpPr>
        <p:spPr>
          <a:xfrm>
            <a:off x="8532440" y="2213248"/>
            <a:ext cx="63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000000"/>
                </a:solidFill>
                <a:latin typeface="微軟正黑體" pitchFamily="34" charset="-120"/>
              </a:rPr>
              <a:t>ICDP</a:t>
            </a:r>
            <a:r>
              <a:rPr lang="en-US" altLang="zh-TW" sz="1200" baseline="-25000" dirty="0" smtClean="0">
                <a:solidFill>
                  <a:srgbClr val="000000"/>
                </a:solidFill>
                <a:latin typeface="微軟正黑體" pitchFamily="34" charset="-120"/>
              </a:rPr>
              <a:t>2</a:t>
            </a:r>
            <a:endParaRPr lang="en-US" altLang="zh-TW" sz="1200" baseline="-25000" dirty="0">
              <a:solidFill>
                <a:srgbClr val="000000"/>
              </a:solidFill>
              <a:latin typeface="微軟正黑體" pitchFamily="34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501996" y="4039574"/>
            <a:ext cx="642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000000"/>
                </a:solidFill>
                <a:latin typeface="微軟正黑體" pitchFamily="34" charset="-120"/>
              </a:rPr>
              <a:t>ICDP</a:t>
            </a:r>
            <a:r>
              <a:rPr lang="en-US" altLang="zh-TW" sz="1200" baseline="-25000" dirty="0" smtClean="0">
                <a:solidFill>
                  <a:srgbClr val="000000"/>
                </a:solidFill>
                <a:latin typeface="微軟正黑體" pitchFamily="34" charset="-120"/>
              </a:rPr>
              <a:t>1</a:t>
            </a:r>
            <a:endParaRPr lang="en-US" altLang="zh-TW" sz="1200" baseline="-25000" dirty="0">
              <a:solidFill>
                <a:srgbClr val="000000"/>
              </a:solidFill>
              <a:latin typeface="微軟正黑體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407920" y="2697480"/>
            <a:ext cx="2087880" cy="32004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2" name="直線單箭頭接點 71"/>
          <p:cNvCxnSpPr/>
          <p:nvPr/>
        </p:nvCxnSpPr>
        <p:spPr>
          <a:xfrm flipH="1">
            <a:off x="2342366" y="3891628"/>
            <a:ext cx="1" cy="31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5421996" y="31066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登記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657417" y="37455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租用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2876259" y="3167119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[</a:t>
            </a:r>
            <a:r>
              <a:rPr lang="zh-TW" altLang="en-US" sz="3200" dirty="0" smtClean="0"/>
              <a:t>            </a:t>
            </a:r>
            <a:r>
              <a:rPr lang="en-US" altLang="zh-TW" sz="3200" dirty="0" smtClean="0"/>
              <a:t>]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04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9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8448"/>
            <a:ext cx="8229600" cy="495903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原則一、以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公眾利益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則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鼓勵投資與刺激競爭</a:t>
            </a:r>
            <a:endParaRPr lang="en-US" altLang="zh-TW" sz="22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提供事業經營者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具有促進技術、服務與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市場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創新之投資誘因及保障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鬆綁執照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核發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規範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鼓勵市場參進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確保服務品質、維護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消費者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權益</a:t>
            </a:r>
          </a:p>
          <a:p>
            <a:pPr marL="0" indent="0" algn="just">
              <a:buNone/>
            </a:pP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原則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二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、以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服務多元選擇原則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避免市場壟斷</a:t>
            </a:r>
            <a:endParaRPr lang="en-US" altLang="zh-TW" sz="22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創造多元數位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內容服務，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確保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來源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觀點類型多樣性</a:t>
            </a:r>
            <a:endParaRPr lang="en-US" altLang="zh-TW" sz="18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鼓勵異質網路建設，提供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大眾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多元擷取與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價格多重選擇</a:t>
            </a:r>
            <a:endParaRPr lang="en-US" altLang="zh-TW" sz="18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原則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三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、以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公平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競爭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原則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建立市場秩序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通訊傳播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事業經營者不得以不正當手段妨礙市場競爭</a:t>
            </a:r>
            <a:endParaRPr lang="en-US" altLang="zh-TW" sz="18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通訊傳播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事業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經營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相同服務採相同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管制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90600" lvl="0" indent="-990600" algn="just">
              <a:buNone/>
            </a:pP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原則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四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、以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客觀無差別原則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降低監理管制</a:t>
            </a:r>
            <a:endParaRPr lang="en-US" altLang="zh-TW" sz="22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明定各相關規管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業務行政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流程，降低管制風險之不確定性，有效增進業者投資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意願</a:t>
            </a:r>
            <a:endParaRPr lang="en-US" altLang="zh-TW" sz="18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/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解除非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必要</a:t>
            </a: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管制措施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如輕度管制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SMP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90600" lvl="0" indent="-990600" algn="just">
              <a:buNone/>
            </a:pP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08"/>
            <a:ext cx="8229600" cy="11202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</a:rPr>
              <a:t>通訊傳播匯流 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–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 四大基本原則建議</a:t>
            </a:r>
          </a:p>
        </p:txBody>
      </p:sp>
    </p:spTree>
    <p:extLst>
      <p:ext uri="{BB962C8B-B14F-4D97-AF65-F5344CB8AC3E}">
        <p14:creationId xmlns:p14="http://schemas.microsoft.com/office/powerpoint/2010/main" val="31397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942341"/>
            <a:ext cx="9151938" cy="59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" y="0"/>
            <a:ext cx="8229600" cy="1052513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sz="4000" b="1" dirty="0" smtClean="0">
                <a:solidFill>
                  <a:srgbClr val="FFFF00"/>
                </a:solidFill>
              </a:rPr>
              <a:t>通訊傳播匯流五法之層級建議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/>
            </a:r>
            <a:br>
              <a:rPr lang="en-US" altLang="zh-TW" sz="4000" b="1" dirty="0" smtClean="0">
                <a:solidFill>
                  <a:srgbClr val="FFFF00"/>
                </a:solidFill>
              </a:rPr>
            </a:br>
            <a:r>
              <a:rPr lang="zh-TW" altLang="en-US" sz="2400" dirty="0"/>
              <a:t>層級管制架構、多樣化服務組合</a:t>
            </a:r>
          </a:p>
        </p:txBody>
      </p:sp>
    </p:spTree>
    <p:extLst>
      <p:ext uri="{BB962C8B-B14F-4D97-AF65-F5344CB8AC3E}">
        <p14:creationId xmlns:p14="http://schemas.microsoft.com/office/powerpoint/2010/main" val="17793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849"/>
            <a:ext cx="9144000" cy="50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720" y="0"/>
            <a:ext cx="8229600" cy="125272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新加坡</a:t>
            </a:r>
            <a:r>
              <a:rPr lang="en-US" altLang="zh-TW" b="1" dirty="0" smtClean="0">
                <a:solidFill>
                  <a:srgbClr val="FFFF00"/>
                </a:solidFill>
              </a:rPr>
              <a:t>NBN</a:t>
            </a:r>
            <a:r>
              <a:rPr lang="zh-TW" altLang="en-US" b="1" dirty="0" smtClean="0">
                <a:solidFill>
                  <a:srgbClr val="FFFF00"/>
                </a:solidFill>
              </a:rPr>
              <a:t>層級架構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612662" y="4023366"/>
            <a:ext cx="2989912" cy="1370816"/>
            <a:chOff x="609594" y="3370216"/>
            <a:chExt cx="2989912" cy="1370816"/>
          </a:xfrm>
        </p:grpSpPr>
        <p:cxnSp>
          <p:nvCxnSpPr>
            <p:cNvPr id="6" name="直線接點 5"/>
            <p:cNvCxnSpPr/>
            <p:nvPr/>
          </p:nvCxnSpPr>
          <p:spPr>
            <a:xfrm>
              <a:off x="1031966" y="3526971"/>
              <a:ext cx="19463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609594" y="4554592"/>
              <a:ext cx="21336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3004471" y="3370216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ICO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804162" y="43717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ICO</a:t>
              </a: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5616368" y="6488668"/>
            <a:ext cx="352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2012 Telecom Competition Code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</a:rPr>
              <a:t>新加坡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NBN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Interconnection Offer (ICO)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68" y="975360"/>
            <a:ext cx="8253663" cy="588264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Main Body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1 - Physical and Virtual (Distant) Interconnection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1 - Annexures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2 &amp; 2A - </a:t>
            </a:r>
            <a:r>
              <a:rPr lang="en-US" altLang="zh-TW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Orgination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Termination and Transit &amp; Call Origination Service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2B - Call Termination Service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2C - Call Transit Service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3A - Licensing of Local Loop/Sub-Loop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3C - Sale of Internal Wiring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3D - Licensing of Building MDF Distribution Frame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3E - Licensing of Outdoor Cabinet Distribution Frame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4A - Emergency Call Service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4B - Submarine Cable Connection Service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4C - IRS Tail Circuit Service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5A - Licensing of Lead-in Duct &amp; Lead-in Manholes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5C - Licensing of Roof Space &amp; Co-location Space at Roof Sites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5C - Attachments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8A - Co-location for Point of Interconnection (POI) or Point of Access (POA)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8B - Access to Mandated </a:t>
            </a:r>
            <a:r>
              <a:rPr lang="en-US" altLang="zh-TW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Servives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8D - Co-location at Submarine Cable Landing Station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8 - Attachments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9 - Charges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10 - Billing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11 - Dispute Resolution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Schedule 12 - Dictionary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64480" y="6334780"/>
            <a:ext cx="3368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b="0" dirty="0"/>
              <a:t>http://www.ida.gov.sg/Policies%20and%20Regulation/20120202140709.aspx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987595"/>
            <a:ext cx="41243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68835" y="2638698"/>
            <a:ext cx="3834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26</a:t>
            </a:r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r>
              <a:rPr lang="en-US" altLang="zh-TW" sz="1400" dirty="0" smtClean="0"/>
              <a:t>9</a:t>
            </a:r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r>
              <a:rPr lang="en-US" altLang="zh-TW" sz="1400" dirty="0" smtClean="0"/>
              <a:t>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35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29382</TotalTime>
  <Words>1717</Words>
  <Application>Microsoft Office PowerPoint</Application>
  <PresentationFormat>如螢幕大小 (4:3)</PresentationFormat>
  <Paragraphs>213</Paragraphs>
  <Slides>21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波形</vt:lpstr>
      <vt:lpstr>通訊傳播匯流架構與OTT/SMP管理</vt:lpstr>
      <vt:lpstr>大綱</vt:lpstr>
      <vt:lpstr>通訊傳播匯流相關立法草案間之關係</vt:lpstr>
      <vt:lpstr>各國電信服務層級架構</vt:lpstr>
      <vt:lpstr>通訊傳播匯流五法修法方向</vt:lpstr>
      <vt:lpstr>通訊傳播匯流 – 四大基本原則建議</vt:lpstr>
      <vt:lpstr>通訊傳播匯流五法之層級建議 層級管制架構、多樣化服務組合</vt:lpstr>
      <vt:lpstr>新加坡NBN層級架構</vt:lpstr>
      <vt:lpstr>新加坡NBN Interconnection Offer (ICO)</vt:lpstr>
      <vt:lpstr>通訊傳播匯流層級介面之責任界接建議</vt:lpstr>
      <vt:lpstr>PowerPoint 簡報</vt:lpstr>
      <vt:lpstr>OTT競爭與管理引發網路中立議題</vt:lpstr>
      <vt:lpstr>歐盟ECS另定義OTT服務</vt:lpstr>
      <vt:lpstr>OTT/ICP/ISP網路競合模式</vt:lpstr>
      <vt:lpstr>OTT網路電視產業架構</vt:lpstr>
      <vt:lpstr>PowerPoint 簡報</vt:lpstr>
      <vt:lpstr>歐盟電信服務市場界定程序</vt:lpstr>
      <vt:lpstr>歐盟SMP市場界定</vt:lpstr>
      <vt:lpstr>Joint SMP之討論評估</vt:lpstr>
      <vt:lpstr>結語</vt:lpstr>
      <vt:lpstr>報 告 完 畢</vt:lpstr>
    </vt:vector>
  </TitlesOfParts>
  <Company>chttl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新北市雲創新園區招商案說明</dc:title>
  <dc:creator>葉禮嘉</dc:creator>
  <cp:lastModifiedBy>user</cp:lastModifiedBy>
  <cp:revision>2412</cp:revision>
  <cp:lastPrinted>2013-12-06T02:27:27Z</cp:lastPrinted>
  <dcterms:created xsi:type="dcterms:W3CDTF">2009-09-01T07:38:32Z</dcterms:created>
  <dcterms:modified xsi:type="dcterms:W3CDTF">2016-06-16T07:01:09Z</dcterms:modified>
</cp:coreProperties>
</file>