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5"/>
  </p:notesMasterIdLst>
  <p:handoutMasterIdLst>
    <p:handoutMasterId r:id="rId16"/>
  </p:handoutMasterIdLst>
  <p:sldIdLst>
    <p:sldId id="256" r:id="rId2"/>
    <p:sldId id="263" r:id="rId3"/>
    <p:sldId id="273" r:id="rId4"/>
    <p:sldId id="264" r:id="rId5"/>
    <p:sldId id="266" r:id="rId6"/>
    <p:sldId id="267" r:id="rId7"/>
    <p:sldId id="268" r:id="rId8"/>
    <p:sldId id="269" r:id="rId9"/>
    <p:sldId id="270" r:id="rId10"/>
    <p:sldId id="274" r:id="rId11"/>
    <p:sldId id="275" r:id="rId12"/>
    <p:sldId id="271" r:id="rId13"/>
    <p:sldId id="272" r:id="rId14"/>
  </p:sldIdLst>
  <p:sldSz cx="9144000" cy="6858000" type="screen4x3"/>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48" autoAdjust="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7452E2C-B6B2-46D1-A27D-47D0A0B797AC}" type="datetimeFigureOut">
              <a:rPr lang="zh-TW" altLang="en-US" smtClean="0"/>
              <a:pPr/>
              <a:t>2016/6/27</a:t>
            </a:fld>
            <a:endParaRPr lang="zh-TW" altLang="en-US"/>
          </a:p>
        </p:txBody>
      </p:sp>
      <p:sp>
        <p:nvSpPr>
          <p:cNvPr id="4" name="頁尾版面配置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87427CE2-FCCA-4992-AAA7-50387905A2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CE06E1F-52B4-4F85-A69E-EE7256A80CF0}" type="datetimeFigureOut">
              <a:rPr lang="zh-TW" altLang="en-US" smtClean="0"/>
              <a:pPr/>
              <a:t>2016/6/27</a:t>
            </a:fld>
            <a:endParaRPr lang="zh-TW" altLang="en-US"/>
          </a:p>
        </p:txBody>
      </p:sp>
      <p:sp>
        <p:nvSpPr>
          <p:cNvPr id="4" name="投影片圖像版面配置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4FB3E3CE-7270-4919-A56B-4D2CED40952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FB3E3CE-7270-4919-A56B-4D2CED40952F}"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7CA9604-710A-4637-A030-93BD85994331}" type="datetime1">
              <a:rPr lang="zh-TW" altLang="en-US" smtClean="0"/>
              <a:pPr/>
              <a:t>2016/6/27</a:t>
            </a:fld>
            <a:endParaRPr lang="zh-TW" altLang="en-US"/>
          </a:p>
        </p:txBody>
      </p:sp>
      <p:sp>
        <p:nvSpPr>
          <p:cNvPr id="17" name="頁尾版面配置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TW" altLang="en-US"/>
          </a:p>
        </p:txBody>
      </p:sp>
      <p:sp>
        <p:nvSpPr>
          <p:cNvPr id="29"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fld id="{11FBA500-5721-4E35-873C-F2817D2E929F}"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9DC5781-C945-49AD-B539-A91A2EB685AD}" type="datetime1">
              <a:rPr lang="zh-TW" altLang="en-US" smtClean="0"/>
              <a:pPr/>
              <a:t>2016/6/27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FBA500-5721-4E35-873C-F2817D2E929F}"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609600"/>
            <a:ext cx="2057400" cy="55165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6553200" y="6248402"/>
            <a:ext cx="2209800" cy="365125"/>
          </a:xfrm>
        </p:spPr>
        <p:txBody>
          <a:bodyPr/>
          <a:lstStyle/>
          <a:p>
            <a:fld id="{520EBCEC-D916-4AA5-AD09-61FDA4102E26}" type="datetime1">
              <a:rPr lang="zh-TW" altLang="en-US" smtClean="0"/>
              <a:pPr/>
              <a:t>2016/6/27</a:t>
            </a:fld>
            <a:endParaRPr lang="zh-TW" altLang="en-US"/>
          </a:p>
        </p:txBody>
      </p:sp>
      <p:sp>
        <p:nvSpPr>
          <p:cNvPr id="5" name="頁尾版面配置區 4"/>
          <p:cNvSpPr>
            <a:spLocks noGrp="1"/>
          </p:cNvSpPr>
          <p:nvPr>
            <p:ph type="ftr" sz="quarter" idx="11"/>
          </p:nvPr>
        </p:nvSpPr>
        <p:spPr>
          <a:xfrm>
            <a:off x="457201" y="6248207"/>
            <a:ext cx="5573483" cy="365125"/>
          </a:xfrm>
        </p:spPr>
        <p:txBody>
          <a:bodyPr/>
          <a:lstStyle/>
          <a:p>
            <a:endParaRPr lang="zh-TW"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投影片編號版面配置區 5"/>
          <p:cNvSpPr>
            <a:spLocks noGrp="1"/>
          </p:cNvSpPr>
          <p:nvPr>
            <p:ph type="sldNum" sz="quarter" idx="12"/>
          </p:nvPr>
        </p:nvSpPr>
        <p:spPr>
          <a:xfrm rot="5400000">
            <a:off x="5989638" y="144462"/>
            <a:ext cx="533400" cy="244476"/>
          </a:xfrm>
        </p:spPr>
        <p:txBody>
          <a:bodyPr/>
          <a:lstStyle/>
          <a:p>
            <a:fld id="{11FBA500-5721-4E35-873C-F2817D2E929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F2129069-F424-4BAB-8888-D85F7F859C8F}" type="datetime1">
              <a:rPr lang="zh-TW" altLang="en-US" smtClean="0"/>
              <a:pPr/>
              <a:t>2016/6/27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rgbClr val="FFFFFF"/>
                </a:solidFill>
              </a:defRPr>
            </a:lvl1pPr>
          </a:lstStyle>
          <a:p>
            <a:fld id="{11FBA500-5721-4E35-873C-F2817D2E929F}" type="slidenum">
              <a:rPr lang="zh-TW" altLang="en-US" smtClean="0"/>
              <a:pPr/>
              <a:t>‹#›</a:t>
            </a:fld>
            <a:endParaRPr lang="zh-TW" altLang="en-US"/>
          </a:p>
        </p:txBody>
      </p:sp>
      <p:sp>
        <p:nvSpPr>
          <p:cNvPr id="8" name="內容版面配置區 7"/>
          <p:cNvSpPr>
            <a:spLocks noGrp="1"/>
          </p:cNvSpPr>
          <p:nvPr>
            <p:ph sz="quarter" idx="1"/>
          </p:nvPr>
        </p:nvSpPr>
        <p:spPr>
          <a:xfrm>
            <a:off x="612648" y="1600200"/>
            <a:ext cx="8153400" cy="44958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A779A5F0-4FFF-45DB-B11C-A3DAB20D3BB0}" type="datetime1">
              <a:rPr lang="zh-TW" altLang="en-US" smtClean="0"/>
              <a:pPr/>
              <a:t>2016/6/27</a:t>
            </a:fld>
            <a:endParaRPr lang="zh-TW" altLang="en-US"/>
          </a:p>
        </p:txBody>
      </p:sp>
      <p:sp>
        <p:nvSpPr>
          <p:cNvPr id="13" name="投影片編號版面配置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1FBA500-5721-4E35-873C-F2817D2E929F}" type="slidenum">
              <a:rPr lang="zh-TW" altLang="en-US" smtClean="0"/>
              <a:pPr/>
              <a:t>‹#›</a:t>
            </a:fld>
            <a:endParaRPr lang="zh-TW" altLang="en-US"/>
          </a:p>
        </p:txBody>
      </p:sp>
      <p:sp>
        <p:nvSpPr>
          <p:cNvPr id="14" name="頁尾版面配置區 13"/>
          <p:cNvSpPr>
            <a:spLocks noGrp="1"/>
          </p:cNvSpPr>
          <p:nvPr>
            <p:ph type="ftr" sz="quarter" idx="12"/>
          </p:nvPr>
        </p:nvSpPr>
        <p:spPr/>
        <p:txBody>
          <a:bodyPr/>
          <a:lstStyle/>
          <a:p>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9" name="內容版面配置區 8"/>
          <p:cNvSpPr>
            <a:spLocks noGrp="1"/>
          </p:cNvSpPr>
          <p:nvPr>
            <p:ph sz="quarter" idx="1"/>
          </p:nvPr>
        </p:nvSpPr>
        <p:spPr>
          <a:xfrm>
            <a:off x="609600"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844901"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8" name="日期版面配置區 7"/>
          <p:cNvSpPr>
            <a:spLocks noGrp="1"/>
          </p:cNvSpPr>
          <p:nvPr>
            <p:ph type="dt" sz="half" idx="15"/>
          </p:nvPr>
        </p:nvSpPr>
        <p:spPr/>
        <p:txBody>
          <a:bodyPr rtlCol="0"/>
          <a:lstStyle/>
          <a:p>
            <a:fld id="{2683E3CD-E9C7-4A40-83DF-564091DAB75F}" type="datetime1">
              <a:rPr lang="zh-TW" altLang="en-US" smtClean="0"/>
              <a:pPr/>
              <a:t>2016/6/27</a:t>
            </a:fld>
            <a:endParaRPr lang="zh-TW" altLang="en-US"/>
          </a:p>
        </p:txBody>
      </p:sp>
      <p:sp>
        <p:nvSpPr>
          <p:cNvPr id="10" name="投影片編號版面配置區 9"/>
          <p:cNvSpPr>
            <a:spLocks noGrp="1"/>
          </p:cNvSpPr>
          <p:nvPr>
            <p:ph type="sldNum" sz="quarter" idx="16"/>
          </p:nvPr>
        </p:nvSpPr>
        <p:spPr/>
        <p:txBody>
          <a:bodyPr rtlCol="0"/>
          <a:lstStyle/>
          <a:p>
            <a:fld id="{11FBA500-5721-4E35-873C-F2817D2E929F}" type="slidenum">
              <a:rPr lang="zh-TW" altLang="en-US" smtClean="0"/>
              <a:pPr/>
              <a:t>‹#›</a:t>
            </a:fld>
            <a:endParaRPr lang="zh-TW" altLang="en-US"/>
          </a:p>
        </p:txBody>
      </p:sp>
      <p:sp>
        <p:nvSpPr>
          <p:cNvPr id="12" name="頁尾版面配置區 11"/>
          <p:cNvSpPr>
            <a:spLocks noGrp="1"/>
          </p:cNvSpPr>
          <p:nvPr>
            <p:ph type="ftr" sz="quarter" idx="17"/>
          </p:nvPr>
        </p:nvSpPr>
        <p:spPr/>
        <p:txBody>
          <a:bodyPr rtlCol="0"/>
          <a:lstStyle/>
          <a:p>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nchor="ctr"/>
          <a:lstStyle>
            <a:lvl1pPr>
              <a:defRPr/>
            </a:lvl1pPr>
          </a:lstStyle>
          <a:p>
            <a:r>
              <a:rPr kumimoji="0" lang="zh-TW" altLang="en-US" smtClean="0"/>
              <a:t>按一下以編輯母片標題樣式</a:t>
            </a:r>
            <a:endParaRPr kumimoji="0" lang="en-US"/>
          </a:p>
        </p:txBody>
      </p:sp>
      <p:sp>
        <p:nvSpPr>
          <p:cNvPr id="11" name="內容版面配置區 10"/>
          <p:cNvSpPr>
            <a:spLocks noGrp="1"/>
          </p:cNvSpPr>
          <p:nvPr>
            <p:ph sz="quarter" idx="2"/>
          </p:nvPr>
        </p:nvSpPr>
        <p:spPr>
          <a:xfrm>
            <a:off x="609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800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5"/>
          </p:nvPr>
        </p:nvSpPr>
        <p:spPr/>
        <p:txBody>
          <a:bodyPr rtlCol="0"/>
          <a:lstStyle/>
          <a:p>
            <a:fld id="{9546F8F7-C35D-46B2-8B1D-B3B721469213}" type="datetime1">
              <a:rPr lang="zh-TW" altLang="en-US" smtClean="0"/>
              <a:pPr/>
              <a:t>2016/6/27</a:t>
            </a:fld>
            <a:endParaRPr lang="zh-TW" altLang="en-US"/>
          </a:p>
        </p:txBody>
      </p:sp>
      <p:sp>
        <p:nvSpPr>
          <p:cNvPr id="12" name="投影片編號版面配置區 11"/>
          <p:cNvSpPr>
            <a:spLocks noGrp="1"/>
          </p:cNvSpPr>
          <p:nvPr>
            <p:ph type="sldNum" sz="quarter" idx="16"/>
          </p:nvPr>
        </p:nvSpPr>
        <p:spPr/>
        <p:txBody>
          <a:bodyPr rtlCol="0"/>
          <a:lstStyle/>
          <a:p>
            <a:fld id="{11FBA500-5721-4E35-873C-F2817D2E929F}" type="slidenum">
              <a:rPr lang="zh-TW" altLang="en-US" smtClean="0"/>
              <a:pPr/>
              <a:t>‹#›</a:t>
            </a:fld>
            <a:endParaRPr lang="zh-TW" altLang="en-US"/>
          </a:p>
        </p:txBody>
      </p:sp>
      <p:sp>
        <p:nvSpPr>
          <p:cNvPr id="14" name="頁尾版面配置區 13"/>
          <p:cNvSpPr>
            <a:spLocks noGrp="1"/>
          </p:cNvSpPr>
          <p:nvPr>
            <p:ph type="ftr" sz="quarter" idx="17"/>
          </p:nvPr>
        </p:nvSpPr>
        <p:spPr/>
        <p:txBody>
          <a:bodyPr rtlCol="0"/>
          <a:lstStyle/>
          <a:p>
            <a:endParaRPr lang="zh-TW" alt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F27FAF2B-5074-4D76-B6BC-CD93D410B72E}" type="datetime1">
              <a:rPr lang="zh-TW" altLang="en-US" smtClean="0"/>
              <a:pPr/>
              <a:t>2016/6/27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lvl1pPr>
              <a:defRPr>
                <a:solidFill>
                  <a:srgbClr val="FFFFFF"/>
                </a:solidFill>
              </a:defRPr>
            </a:lvl1pPr>
          </a:lstStyle>
          <a:p>
            <a:fld id="{11FBA500-5721-4E35-873C-F2817D2E929F}"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98346B7-56DF-4D7F-96F9-89A348B6DE97}" type="datetime1">
              <a:rPr lang="zh-TW" altLang="en-US" smtClean="0"/>
              <a:pPr/>
              <a:t>2016/6/27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fld id="{11FBA500-5721-4E35-873C-F2817D2E929F}"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nchor="ctr"/>
          <a:lstStyle>
            <a:lvl1pPr algn="l">
              <a:buNone/>
              <a:defRPr sz="4400" b="0"/>
            </a:lvl1p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4305A0B8-42AD-4BA1-A227-7C5CE4BB41F9}" type="datetime1">
              <a:rPr lang="zh-TW" altLang="en-US" smtClean="0"/>
              <a:pPr/>
              <a:t>2016/6/27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lvl1pPr>
              <a:defRPr>
                <a:solidFill>
                  <a:srgbClr val="FFFFFF"/>
                </a:solidFill>
              </a:defRPr>
            </a:lvl1pPr>
          </a:lstStyle>
          <a:p>
            <a:fld id="{11FBA500-5721-4E35-873C-F2817D2E929F}" type="slidenum">
              <a:rPr lang="zh-TW" altLang="en-US" smtClean="0"/>
              <a:pPr/>
              <a:t>‹#›</a:t>
            </a:fld>
            <a:endParaRPr lang="zh-TW" alt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TW" altLang="en-US" smtClean="0"/>
              <a:t>按一下以編輯母片標題樣式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版面配置區 11"/>
          <p:cNvSpPr>
            <a:spLocks noGrp="1"/>
          </p:cNvSpPr>
          <p:nvPr>
            <p:ph type="dt" sz="half" idx="10"/>
          </p:nvPr>
        </p:nvSpPr>
        <p:spPr>
          <a:xfrm>
            <a:off x="6248400" y="6248400"/>
            <a:ext cx="2667000" cy="365125"/>
          </a:xfrm>
        </p:spPr>
        <p:txBody>
          <a:bodyPr rtlCol="0"/>
          <a:lstStyle/>
          <a:p>
            <a:fld id="{31AF139A-686B-4F1F-997E-922C321350B3}" type="datetime1">
              <a:rPr lang="zh-TW" altLang="en-US" smtClean="0"/>
              <a:pPr/>
              <a:t>2016/6/27</a:t>
            </a:fld>
            <a:endParaRPr lang="zh-TW" altLang="en-US"/>
          </a:p>
        </p:txBody>
      </p:sp>
      <p:sp>
        <p:nvSpPr>
          <p:cNvPr id="13" name="投影片編號版面配置區 12"/>
          <p:cNvSpPr>
            <a:spLocks noGrp="1"/>
          </p:cNvSpPr>
          <p:nvPr>
            <p:ph type="sldNum" sz="quarter" idx="11"/>
          </p:nvPr>
        </p:nvSpPr>
        <p:spPr>
          <a:xfrm>
            <a:off x="0" y="4667249"/>
            <a:ext cx="1447800" cy="663578"/>
          </a:xfrm>
        </p:spPr>
        <p:txBody>
          <a:bodyPr rtlCol="0"/>
          <a:lstStyle>
            <a:lvl1pPr>
              <a:defRPr sz="2800"/>
            </a:lvl1pPr>
          </a:lstStyle>
          <a:p>
            <a:fld id="{11FBA500-5721-4E35-873C-F2817D2E929F}" type="slidenum">
              <a:rPr lang="zh-TW" altLang="en-US" smtClean="0"/>
              <a:pPr/>
              <a:t>‹#›</a:t>
            </a:fld>
            <a:endParaRPr lang="zh-TW" altLang="en-US"/>
          </a:p>
        </p:txBody>
      </p:sp>
      <p:sp>
        <p:nvSpPr>
          <p:cNvPr id="14" name="頁尾版面配置區 13"/>
          <p:cNvSpPr>
            <a:spLocks noGrp="1"/>
          </p:cNvSpPr>
          <p:nvPr>
            <p:ph type="ftr" sz="quarter" idx="12"/>
          </p:nvPr>
        </p:nvSpPr>
        <p:spPr>
          <a:xfrm>
            <a:off x="1600200" y="6248206"/>
            <a:ext cx="4572000" cy="365125"/>
          </a:xfrm>
        </p:spPr>
        <p:txBody>
          <a:bodyPr rtlCol="0"/>
          <a:lstStyle/>
          <a:p>
            <a:endParaRPr lang="zh-TW" alt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609600" y="228600"/>
            <a:ext cx="8153400" cy="9906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256DB00-56F2-4976-B8BC-1980468C9749}" type="datetime1">
              <a:rPr lang="zh-TW" altLang="en-US" smtClean="0"/>
              <a:pPr/>
              <a:t>2016/6/27</a:t>
            </a:fld>
            <a:endParaRPr lang="zh-TW" altLang="en-US"/>
          </a:p>
        </p:txBody>
      </p:sp>
      <p:sp>
        <p:nvSpPr>
          <p:cNvPr id="3" name="頁尾版面配置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TW"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1FBA500-5721-4E35-873C-F2817D2E929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836713"/>
            <a:ext cx="7772400" cy="1440159"/>
          </a:xfrm>
        </p:spPr>
        <p:txBody>
          <a:bodyPr>
            <a:normAutofit/>
          </a:bodyPr>
          <a:lstStyle/>
          <a:p>
            <a:pPr algn="ctr"/>
            <a:r>
              <a:rPr lang="zh-TW" altLang="en-US" sz="4000" b="1" dirty="0">
                <a:latin typeface="微軟正黑體" pitchFamily="34" charset="-120"/>
                <a:ea typeface="微軟正黑體" pitchFamily="34" charset="-120"/>
              </a:rPr>
              <a:t>全球化</a:t>
            </a:r>
            <a:r>
              <a:rPr lang="en-US" altLang="zh-TW" sz="4000" b="1" dirty="0">
                <a:latin typeface="Times New Roman" pitchFamily="18" charset="0"/>
                <a:ea typeface="微軟正黑體" pitchFamily="34" charset="-120"/>
                <a:cs typeface="Times New Roman" pitchFamily="18" charset="0"/>
              </a:rPr>
              <a:t>OTT</a:t>
            </a:r>
            <a:r>
              <a:rPr lang="zh-TW" altLang="en-US" sz="4000" b="1" dirty="0">
                <a:latin typeface="微軟正黑體" pitchFamily="34" charset="-120"/>
                <a:ea typeface="微軟正黑體" pitchFamily="34" charset="-120"/>
              </a:rPr>
              <a:t>浪潮</a:t>
            </a:r>
            <a:r>
              <a:rPr lang="zh-TW" altLang="en-US" sz="4000" b="1" dirty="0" smtClean="0">
                <a:latin typeface="微軟正黑體" pitchFamily="34" charset="-120"/>
                <a:ea typeface="微軟正黑體" pitchFamily="34" charset="-120"/>
              </a:rPr>
              <a:t>下，</a:t>
            </a:r>
            <a:r>
              <a:rPr lang="en-US" altLang="zh-TW" sz="4000" b="1" dirty="0" smtClean="0">
                <a:latin typeface="微軟正黑體" pitchFamily="34" charset="-120"/>
                <a:ea typeface="微軟正黑體" pitchFamily="34" charset="-120"/>
              </a:rPr>
              <a:t/>
            </a:r>
            <a:br>
              <a:rPr lang="en-US" altLang="zh-TW" sz="4000" b="1" dirty="0" smtClean="0">
                <a:latin typeface="微軟正黑體" pitchFamily="34" charset="-120"/>
                <a:ea typeface="微軟正黑體" pitchFamily="34" charset="-120"/>
              </a:rPr>
            </a:br>
            <a:r>
              <a:rPr lang="zh-TW" altLang="en-US" sz="4000" b="1" dirty="0">
                <a:latin typeface="微軟正黑體" pitchFamily="34" charset="-120"/>
                <a:ea typeface="微軟正黑體" pitchFamily="34" charset="-120"/>
              </a:rPr>
              <a:t>跨</a:t>
            </a:r>
            <a:r>
              <a:rPr lang="zh-TW" altLang="en-US" sz="4000" b="1" dirty="0" smtClean="0">
                <a:latin typeface="微軟正黑體" pitchFamily="34" charset="-120"/>
                <a:ea typeface="微軟正黑體" pitchFamily="34" charset="-120"/>
              </a:rPr>
              <a:t>境及跨域治理挑戰</a:t>
            </a:r>
            <a:endParaRPr lang="zh-TW" altLang="en-US" sz="4000" b="1" dirty="0">
              <a:latin typeface="微軟正黑體" pitchFamily="34" charset="-120"/>
              <a:ea typeface="微軟正黑體" pitchFamily="34" charset="-120"/>
            </a:endParaRPr>
          </a:p>
        </p:txBody>
      </p:sp>
      <p:sp>
        <p:nvSpPr>
          <p:cNvPr id="3" name="副標題 2"/>
          <p:cNvSpPr>
            <a:spLocks noGrp="1"/>
          </p:cNvSpPr>
          <p:nvPr>
            <p:ph type="subTitle" idx="1"/>
          </p:nvPr>
        </p:nvSpPr>
        <p:spPr>
          <a:xfrm>
            <a:off x="755576" y="3429000"/>
            <a:ext cx="7128792" cy="2736304"/>
          </a:xfrm>
        </p:spPr>
        <p:txBody>
          <a:bodyPr>
            <a:normAutofit fontScale="92500" lnSpcReduction="20000"/>
          </a:bodyPr>
          <a:lstStyle/>
          <a:p>
            <a:endParaRPr lang="en-US" altLang="zh-TW" dirty="0" smtClean="0">
              <a:solidFill>
                <a:schemeClr val="tx1"/>
              </a:solidFill>
              <a:latin typeface="微軟正黑體" pitchFamily="34" charset="-120"/>
              <a:ea typeface="微軟正黑體" pitchFamily="34" charset="-120"/>
            </a:endParaRPr>
          </a:p>
          <a:p>
            <a:pPr algn="ctr"/>
            <a:r>
              <a:rPr lang="zh-TW" altLang="en-US" dirty="0" smtClean="0">
                <a:solidFill>
                  <a:schemeClr val="tx1"/>
                </a:solidFill>
                <a:latin typeface="微軟正黑體" pitchFamily="34" charset="-120"/>
                <a:ea typeface="微軟正黑體" pitchFamily="34" charset="-120"/>
              </a:rPr>
              <a:t>    主持人：蔡明誠大法官</a:t>
            </a:r>
            <a:endParaRPr lang="en-US" altLang="zh-TW" dirty="0" smtClean="0">
              <a:solidFill>
                <a:schemeClr val="tx1"/>
              </a:solidFill>
              <a:latin typeface="微軟正黑體" pitchFamily="34" charset="-120"/>
              <a:ea typeface="微軟正黑體" pitchFamily="34" charset="-120"/>
            </a:endParaRPr>
          </a:p>
          <a:p>
            <a:pPr algn="ctr"/>
            <a:r>
              <a:rPr lang="zh-TW" altLang="en-US" dirty="0" smtClean="0">
                <a:solidFill>
                  <a:schemeClr val="tx1"/>
                </a:solidFill>
                <a:latin typeface="微軟正黑體" pitchFamily="34" charset="-120"/>
                <a:ea typeface="微軟正黑體" pitchFamily="34" charset="-120"/>
              </a:rPr>
              <a:t>發表人：葉志良教授</a:t>
            </a:r>
            <a:endParaRPr lang="en-US" altLang="zh-TW" dirty="0" smtClean="0">
              <a:solidFill>
                <a:schemeClr val="tx1"/>
              </a:solidFill>
              <a:latin typeface="微軟正黑體" pitchFamily="34" charset="-120"/>
              <a:ea typeface="微軟正黑體" pitchFamily="34" charset="-120"/>
            </a:endParaRPr>
          </a:p>
          <a:p>
            <a:pPr algn="ctr"/>
            <a:r>
              <a:rPr lang="zh-TW" altLang="en-US" dirty="0" smtClean="0">
                <a:solidFill>
                  <a:schemeClr val="tx1"/>
                </a:solidFill>
                <a:latin typeface="微軟正黑體" pitchFamily="34" charset="-120"/>
                <a:ea typeface="微軟正黑體" pitchFamily="34" charset="-120"/>
              </a:rPr>
              <a:t>　　　　    彭正文研究員</a:t>
            </a:r>
            <a:endParaRPr lang="en-US" altLang="zh-TW" dirty="0" smtClean="0">
              <a:solidFill>
                <a:schemeClr val="tx1"/>
              </a:solidFill>
              <a:latin typeface="微軟正黑體" pitchFamily="34" charset="-120"/>
              <a:ea typeface="微軟正黑體" pitchFamily="34" charset="-120"/>
            </a:endParaRPr>
          </a:p>
          <a:p>
            <a:pPr algn="ctr"/>
            <a:endParaRPr lang="en-US" altLang="zh-TW" dirty="0" smtClean="0">
              <a:solidFill>
                <a:schemeClr val="tx1"/>
              </a:solidFill>
              <a:latin typeface="微軟正黑體" pitchFamily="34" charset="-120"/>
              <a:ea typeface="微軟正黑體" pitchFamily="34" charset="-120"/>
            </a:endParaRPr>
          </a:p>
          <a:p>
            <a:pPr algn="ctr"/>
            <a:endParaRPr lang="en-US" altLang="zh-TW" dirty="0" smtClean="0">
              <a:solidFill>
                <a:schemeClr val="tx1"/>
              </a:solidFill>
              <a:latin typeface="微軟正黑體" pitchFamily="34" charset="-120"/>
              <a:ea typeface="微軟正黑體" pitchFamily="34" charset="-120"/>
            </a:endParaRPr>
          </a:p>
          <a:p>
            <a:pPr algn="ctr"/>
            <a:r>
              <a:rPr lang="zh-TW" altLang="en-US" dirty="0" smtClean="0">
                <a:solidFill>
                  <a:schemeClr val="tx1"/>
                </a:solidFill>
                <a:latin typeface="微軟正黑體" pitchFamily="34" charset="-120"/>
                <a:ea typeface="微軟正黑體" pitchFamily="34" charset="-120"/>
              </a:rPr>
              <a:t>與</a:t>
            </a:r>
            <a:r>
              <a:rPr lang="zh-TW" altLang="en-US" dirty="0">
                <a:solidFill>
                  <a:schemeClr val="tx1"/>
                </a:solidFill>
                <a:latin typeface="微軟正黑體" pitchFamily="34" charset="-120"/>
                <a:ea typeface="微軟正黑體" pitchFamily="34" charset="-120"/>
              </a:rPr>
              <a:t>談</a:t>
            </a:r>
            <a:r>
              <a:rPr lang="zh-TW" altLang="en-US" dirty="0" smtClean="0">
                <a:solidFill>
                  <a:schemeClr val="tx1"/>
                </a:solidFill>
                <a:latin typeface="微軟正黑體" pitchFamily="34" charset="-120"/>
                <a:ea typeface="微軟正黑體" pitchFamily="34" charset="-120"/>
              </a:rPr>
              <a:t>人：虞孝成副主委</a:t>
            </a:r>
            <a:endParaRPr lang="en-US" altLang="zh-TW" dirty="0" smtClean="0">
              <a:solidFill>
                <a:schemeClr val="tx1"/>
              </a:solidFill>
              <a:latin typeface="微軟正黑體" pitchFamily="34" charset="-120"/>
              <a:ea typeface="微軟正黑體" pitchFamily="34" charset="-120"/>
            </a:endParaRPr>
          </a:p>
          <a:p>
            <a:pPr algn="l"/>
            <a:endParaRPr lang="en-US" altLang="zh-TW" dirty="0" smtClean="0">
              <a:solidFill>
                <a:schemeClr val="tx1"/>
              </a:solidFill>
              <a:latin typeface="微軟正黑體" pitchFamily="34" charset="-120"/>
              <a:ea typeface="微軟正黑體" pitchFamily="34" charset="-120"/>
            </a:endParaRPr>
          </a:p>
          <a:p>
            <a:pPr algn="l"/>
            <a:endParaRPr lang="en-US" altLang="zh-TW" dirty="0" smtClean="0">
              <a:solidFill>
                <a:schemeClr val="tx1"/>
              </a:solidFill>
              <a:latin typeface="微軟正黑體" pitchFamily="34" charset="-120"/>
              <a:ea typeface="微軟正黑體" pitchFamily="34" charset="-120"/>
            </a:endParaRPr>
          </a:p>
          <a:p>
            <a:endParaRPr lang="en-US" altLang="zh-TW" dirty="0" smtClean="0">
              <a:solidFill>
                <a:schemeClr val="tx1"/>
              </a:solidFill>
              <a:latin typeface="微軟正黑體" pitchFamily="34" charset="-120"/>
              <a:ea typeface="微軟正黑體" pitchFamily="34" charset="-120"/>
            </a:endParaRPr>
          </a:p>
          <a:p>
            <a:endParaRPr lang="en-US" altLang="zh-TW" dirty="0" smtClean="0">
              <a:solidFill>
                <a:schemeClr val="tx1"/>
              </a:solidFill>
              <a:latin typeface="微軟正黑體" pitchFamily="34" charset="-120"/>
              <a:ea typeface="微軟正黑體" pitchFamily="34" charset="-120"/>
            </a:endParaRPr>
          </a:p>
          <a:p>
            <a:endParaRPr lang="zh-TW" altLang="en-US" dirty="0">
              <a:latin typeface="微軟正黑體" pitchFamily="34" charset="-120"/>
              <a:ea typeface="微軟正黑體" pitchFamily="34" charset="-120"/>
            </a:endParaRPr>
          </a:p>
        </p:txBody>
      </p:sp>
      <p:sp>
        <p:nvSpPr>
          <p:cNvPr id="7" name="文字方塊 6"/>
          <p:cNvSpPr txBox="1"/>
          <p:nvPr/>
        </p:nvSpPr>
        <p:spPr>
          <a:xfrm>
            <a:off x="2339752" y="5445224"/>
            <a:ext cx="3960440" cy="400110"/>
          </a:xfrm>
          <a:prstGeom prst="rect">
            <a:avLst/>
          </a:prstGeom>
          <a:noFill/>
        </p:spPr>
        <p:txBody>
          <a:bodyPr wrap="square" rtlCol="0">
            <a:spAutoFit/>
          </a:bodyPr>
          <a:lstStyle/>
          <a:p>
            <a:pPr algn="ctr"/>
            <a:r>
              <a:rPr lang="zh-TW" altLang="en-US" sz="2000" dirty="0" smtClean="0">
                <a:latin typeface="微軟正黑體" pitchFamily="34" charset="-120"/>
                <a:ea typeface="微軟正黑體" pitchFamily="34" charset="-120"/>
              </a:rPr>
              <a:t>         中華民國</a:t>
            </a:r>
            <a:r>
              <a:rPr lang="en-US" altLang="zh-TW" sz="2000" dirty="0" smtClean="0">
                <a:latin typeface="微軟正黑體" pitchFamily="34" charset="-120"/>
                <a:ea typeface="微軟正黑體" pitchFamily="34" charset="-120"/>
              </a:rPr>
              <a:t>105</a:t>
            </a:r>
            <a:r>
              <a:rPr lang="zh-TW" altLang="en-US" sz="2000" dirty="0" smtClean="0">
                <a:latin typeface="微軟正黑體" pitchFamily="34" charset="-120"/>
                <a:ea typeface="微軟正黑體" pitchFamily="34" charset="-120"/>
              </a:rPr>
              <a:t>年</a:t>
            </a:r>
            <a:r>
              <a:rPr lang="en-US" altLang="zh-TW" sz="2000" dirty="0" smtClean="0">
                <a:latin typeface="微軟正黑體" pitchFamily="34" charset="-120"/>
                <a:ea typeface="微軟正黑體" pitchFamily="34" charset="-120"/>
              </a:rPr>
              <a:t>6</a:t>
            </a:r>
            <a:r>
              <a:rPr lang="zh-TW" altLang="en-US" sz="2000" dirty="0" smtClean="0">
                <a:latin typeface="微軟正黑體" pitchFamily="34" charset="-120"/>
                <a:ea typeface="微軟正黑體" pitchFamily="34" charset="-120"/>
              </a:rPr>
              <a:t>月</a:t>
            </a:r>
            <a:r>
              <a:rPr lang="en-US" altLang="zh-TW" sz="2000" dirty="0" smtClean="0">
                <a:latin typeface="微軟正黑體" pitchFamily="34" charset="-120"/>
                <a:ea typeface="微軟正黑體" pitchFamily="34" charset="-120"/>
              </a:rPr>
              <a:t>18</a:t>
            </a:r>
            <a:r>
              <a:rPr lang="zh-TW" altLang="en-US" sz="2000" dirty="0" smtClean="0">
                <a:latin typeface="微軟正黑體" pitchFamily="34" charset="-120"/>
                <a:ea typeface="微軟正黑體" pitchFamily="34" charset="-120"/>
              </a:rPr>
              <a:t>日</a:t>
            </a:r>
            <a:endParaRPr lang="zh-TW" altLang="en-US" sz="2000" dirty="0">
              <a:latin typeface="微軟正黑體" pitchFamily="34" charset="-120"/>
              <a:ea typeface="微軟正黑體" pitchFamily="34" charset="-120"/>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28600"/>
            <a:ext cx="8640960" cy="990600"/>
          </a:xfrm>
        </p:spPr>
        <p:txBody>
          <a:bodyPr>
            <a:normAutofit fontScale="90000"/>
          </a:bodyPr>
          <a:lstStyle/>
          <a:p>
            <a:r>
              <a:rPr lang="zh-TW" altLang="en-US" dirty="0" smtClean="0"/>
              <a:t>網路</a:t>
            </a:r>
            <a:r>
              <a:rPr lang="zh-TW" altLang="zh-TW" dirty="0" smtClean="0"/>
              <a:t>無差別付費</a:t>
            </a:r>
            <a:r>
              <a:rPr lang="zh-TW" altLang="en-US" dirty="0" smtClean="0"/>
              <a:t>能夠維護多元價值嗎</a:t>
            </a:r>
            <a:r>
              <a:rPr lang="en-US" altLang="zh-TW" dirty="0" smtClean="0"/>
              <a:t>?</a:t>
            </a:r>
            <a:endParaRPr lang="zh-TW" altLang="en-US" dirty="0"/>
          </a:p>
        </p:txBody>
      </p:sp>
      <p:sp>
        <p:nvSpPr>
          <p:cNvPr id="3" name="內容版面配置區 2"/>
          <p:cNvSpPr>
            <a:spLocks noGrp="1"/>
          </p:cNvSpPr>
          <p:nvPr>
            <p:ph sz="quarter" idx="1"/>
          </p:nvPr>
        </p:nvSpPr>
        <p:spPr>
          <a:xfrm>
            <a:off x="612648" y="1600200"/>
            <a:ext cx="8153400" cy="4925144"/>
          </a:xfrm>
        </p:spPr>
        <p:txBody>
          <a:bodyPr>
            <a:normAutofit fontScale="92500" lnSpcReduction="10000"/>
          </a:bodyPr>
          <a:lstStyle/>
          <a:p>
            <a:r>
              <a:rPr lang="zh-TW" altLang="en-US" dirty="0" smtClean="0"/>
              <a:t>過去沒有網路中立的政策</a:t>
            </a:r>
            <a:r>
              <a:rPr lang="zh-TW" altLang="en-US" sz="3200" dirty="0" smtClean="0">
                <a:latin typeface="微軟正黑體" pitchFamily="34" charset="-120"/>
                <a:ea typeface="微軟正黑體" pitchFamily="34" charset="-120"/>
              </a:rPr>
              <a:t>，網站尚未差別付費給網路業者</a:t>
            </a:r>
            <a:r>
              <a:rPr lang="zh-TW" altLang="en-US" sz="2800" dirty="0" smtClean="0">
                <a:latin typeface="微軟正黑體" pitchFamily="34" charset="-120"/>
                <a:ea typeface="微軟正黑體" pitchFamily="34" charset="-120"/>
              </a:rPr>
              <a:t>，即已</a:t>
            </a:r>
            <a:r>
              <a:rPr lang="zh-TW" altLang="en-US" dirty="0" smtClean="0"/>
              <a:t>形成了</a:t>
            </a:r>
            <a:r>
              <a:rPr lang="en-US" altLang="zh-TW" dirty="0" smtClean="0"/>
              <a:t>Google, </a:t>
            </a:r>
            <a:r>
              <a:rPr lang="en-US" altLang="zh-TW" dirty="0" err="1" smtClean="0"/>
              <a:t>fb</a:t>
            </a:r>
            <a:r>
              <a:rPr lang="en-US" altLang="zh-TW" dirty="0" smtClean="0"/>
              <a:t>, </a:t>
            </a:r>
            <a:r>
              <a:rPr lang="en-US" altLang="zh-TW" dirty="0" err="1" smtClean="0"/>
              <a:t>Youtube</a:t>
            </a:r>
            <a:r>
              <a:rPr lang="en-US" altLang="zh-TW" dirty="0" smtClean="0"/>
              <a:t>, Netflix</a:t>
            </a:r>
            <a:r>
              <a:rPr lang="zh-TW" altLang="en-US" dirty="0" smtClean="0"/>
              <a:t>等超級內容供應者</a:t>
            </a:r>
            <a:r>
              <a:rPr lang="en-US" altLang="zh-TW" dirty="0" smtClean="0"/>
              <a:t>!</a:t>
            </a:r>
            <a:r>
              <a:rPr lang="zh-TW" altLang="zh-TW" dirty="0" smtClean="0"/>
              <a:t>其規模且持續在</a:t>
            </a:r>
            <a:r>
              <a:rPr lang="zh-TW" altLang="zh-TW" dirty="0" smtClean="0"/>
              <a:t>擴大中</a:t>
            </a:r>
            <a:endParaRPr lang="zh-TW" altLang="zh-TW" dirty="0" smtClean="0"/>
          </a:p>
          <a:p>
            <a:endParaRPr lang="zh-TW" altLang="zh-TW" dirty="0" smtClean="0"/>
          </a:p>
          <a:p>
            <a:r>
              <a:rPr lang="zh-TW" altLang="zh-TW" dirty="0" smtClean="0"/>
              <a:t>所以持續無差別付費未必使小型網站能與超級內容供應者競爭，這就表示無差別付費並無法保證網路多元價值</a:t>
            </a:r>
          </a:p>
          <a:p>
            <a:endParaRPr lang="zh-TW" altLang="zh-TW" dirty="0" smtClean="0"/>
          </a:p>
          <a:p>
            <a:r>
              <a:rPr lang="zh-TW" altLang="zh-TW" dirty="0" smtClean="0"/>
              <a:t>雖然有論者</a:t>
            </a:r>
            <a:r>
              <a:rPr lang="zh-TW" altLang="en-US" dirty="0" smtClean="0"/>
              <a:t>擔心</a:t>
            </a:r>
            <a:r>
              <a:rPr lang="zh-TW" altLang="zh-TW" dirty="0" smtClean="0"/>
              <a:t>差別付費可能使小型網站的競爭力更差，但不應該僅仰賴過去實踐中無</a:t>
            </a:r>
            <a:r>
              <a:rPr lang="zh-TW" altLang="en-US" dirty="0" smtClean="0"/>
              <a:t>效</a:t>
            </a:r>
            <a:r>
              <a:rPr lang="zh-TW" altLang="zh-TW" dirty="0" smtClean="0"/>
              <a:t>的無差別付費工具</a:t>
            </a:r>
            <a:r>
              <a:rPr lang="zh-TW" altLang="en-US" dirty="0" smtClean="0"/>
              <a:t>去追求</a:t>
            </a:r>
            <a:r>
              <a:rPr lang="zh-TW" altLang="zh-TW" dirty="0" smtClean="0"/>
              <a:t>網路多元價值</a:t>
            </a:r>
          </a:p>
          <a:p>
            <a:endParaRPr lang="zh-TW" altLang="zh-TW"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維護網路多元價值尚有其他挑戰</a:t>
            </a:r>
            <a:endParaRPr lang="zh-TW" altLang="en-US" dirty="0"/>
          </a:p>
        </p:txBody>
      </p:sp>
      <p:sp>
        <p:nvSpPr>
          <p:cNvPr id="3" name="內容版面配置區 2"/>
          <p:cNvSpPr>
            <a:spLocks noGrp="1"/>
          </p:cNvSpPr>
          <p:nvPr>
            <p:ph sz="quarter" idx="1"/>
          </p:nvPr>
        </p:nvSpPr>
        <p:spPr>
          <a:xfrm>
            <a:off x="612648" y="1600200"/>
            <a:ext cx="8153400" cy="4997152"/>
          </a:xfrm>
        </p:spPr>
        <p:txBody>
          <a:bodyPr>
            <a:normAutofit lnSpcReduction="10000"/>
          </a:bodyPr>
          <a:lstStyle/>
          <a:p>
            <a:r>
              <a:rPr lang="zh-TW" altLang="zh-TW" dirty="0" smtClean="0"/>
              <a:t>為追求小型網站能與超級內容供應者競爭的網路多元價值</a:t>
            </a:r>
            <a:r>
              <a:rPr lang="zh-TW" altLang="en-US" sz="2800" dirty="0" smtClean="0">
                <a:latin typeface="微軟正黑體" pitchFamily="34" charset="-120"/>
                <a:ea typeface="微軟正黑體" pitchFamily="34" charset="-120"/>
              </a:rPr>
              <a:t>，</a:t>
            </a:r>
            <a:r>
              <a:rPr lang="zh-TW" altLang="zh-TW" dirty="0" smtClean="0"/>
              <a:t>必須構思無差別付費之外其他政策工具</a:t>
            </a:r>
            <a:r>
              <a:rPr lang="zh-TW" altLang="en-US" dirty="0" smtClean="0"/>
              <a:t>才可能達到</a:t>
            </a:r>
            <a:r>
              <a:rPr lang="zh-TW" altLang="zh-TW" dirty="0" smtClean="0"/>
              <a:t>輔</a:t>
            </a:r>
            <a:r>
              <a:rPr lang="zh-TW" altLang="en-US" dirty="0" smtClean="0"/>
              <a:t>助</a:t>
            </a:r>
            <a:r>
              <a:rPr lang="zh-TW" altLang="zh-TW" dirty="0" smtClean="0"/>
              <a:t>小型網站的</a:t>
            </a:r>
            <a:r>
              <a:rPr lang="zh-TW" altLang="en-US" dirty="0" smtClean="0"/>
              <a:t>目標</a:t>
            </a:r>
            <a:endParaRPr lang="zh-TW" altLang="zh-TW" dirty="0" smtClean="0"/>
          </a:p>
          <a:p>
            <a:pPr>
              <a:buNone/>
            </a:pPr>
            <a:r>
              <a:rPr lang="en-US" altLang="zh-TW" dirty="0" smtClean="0"/>
              <a:t> </a:t>
            </a:r>
            <a:endParaRPr lang="zh-TW" altLang="zh-TW" dirty="0" smtClean="0"/>
          </a:p>
          <a:p>
            <a:r>
              <a:rPr lang="zh-TW" altLang="en-US" dirty="0" smtClean="0"/>
              <a:t>財力雄厚之網站可以提供免費內容</a:t>
            </a:r>
            <a:r>
              <a:rPr lang="zh-TW" altLang="en-US" sz="3200" dirty="0" smtClean="0">
                <a:latin typeface="微軟正黑體" pitchFamily="34" charset="-120"/>
                <a:ea typeface="微軟正黑體" pitchFamily="34" charset="-120"/>
              </a:rPr>
              <a:t>，</a:t>
            </a:r>
            <a:r>
              <a:rPr lang="zh-TW" altLang="en-US" dirty="0" smtClean="0"/>
              <a:t>小型網站難與其競爭</a:t>
            </a:r>
            <a:r>
              <a:rPr lang="en-US" altLang="zh-TW" dirty="0" smtClean="0"/>
              <a:t>!</a:t>
            </a:r>
            <a:r>
              <a:rPr lang="zh-TW" altLang="en-US" dirty="0" smtClean="0"/>
              <a:t>政府該禁止網站提供免費內容嗎</a:t>
            </a:r>
            <a:r>
              <a:rPr lang="en-US" altLang="zh-TW" dirty="0" smtClean="0"/>
              <a:t>?</a:t>
            </a:r>
          </a:p>
          <a:p>
            <a:endParaRPr lang="en-US" altLang="zh-TW" dirty="0" smtClean="0"/>
          </a:p>
          <a:p>
            <a:r>
              <a:rPr lang="zh-TW" altLang="en-US" dirty="0" smtClean="0"/>
              <a:t>大型網站能普遍複製其內容儲存於靠近使用者之網路</a:t>
            </a:r>
            <a:r>
              <a:rPr lang="zh-TW" altLang="en-US" dirty="0" smtClean="0"/>
              <a:t>節點</a:t>
            </a:r>
            <a:r>
              <a:rPr lang="en-US" altLang="zh-TW" dirty="0" smtClean="0"/>
              <a:t>(caching)</a:t>
            </a:r>
            <a:r>
              <a:rPr lang="zh-TW" altLang="en-US" sz="3200" dirty="0" smtClean="0">
                <a:latin typeface="微軟正黑體" pitchFamily="34" charset="-120"/>
                <a:ea typeface="微軟正黑體" pitchFamily="34" charset="-120"/>
              </a:rPr>
              <a:t>，</a:t>
            </a:r>
            <a:r>
              <a:rPr lang="zh-TW" altLang="en-US" dirty="0" smtClean="0"/>
              <a:t>小型網站難與其競爭</a:t>
            </a:r>
            <a:r>
              <a:rPr lang="en-US" altLang="zh-TW" dirty="0" smtClean="0"/>
              <a:t>!</a:t>
            </a:r>
            <a:r>
              <a:rPr lang="zh-TW" altLang="en-US" dirty="0" smtClean="0"/>
              <a:t>政府該禁止大型網站普遍於網路節點租賃數據機房嗎</a:t>
            </a:r>
            <a:r>
              <a:rPr lang="en-US" altLang="zh-TW" dirty="0" smtClean="0"/>
              <a:t>?</a:t>
            </a:r>
            <a:endParaRPr lang="zh-TW" altLang="en-US" dirty="0" smtClean="0"/>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lvl="0">
              <a:spcBef>
                <a:spcPct val="0"/>
              </a:spcBef>
            </a:pP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相同服務，相同</a:t>
            </a:r>
            <a:r>
              <a:rPr lang="en-US" altLang="zh-TW" sz="4000" dirty="0" smtClean="0">
                <a:solidFill>
                  <a:schemeClr val="tx2"/>
                </a:solidFill>
                <a:latin typeface="微軟正黑體" pitchFamily="34" charset="-120"/>
                <a:ea typeface="微軟正黑體" pitchFamily="34" charset="-120"/>
                <a:cs typeface="+mj-cs"/>
              </a:rPr>
              <a:t>『</a:t>
            </a:r>
            <a:r>
              <a:rPr lang="zh-TW" altLang="en-US" sz="4000" dirty="0" smtClean="0">
                <a:solidFill>
                  <a:schemeClr val="tx2"/>
                </a:solidFill>
                <a:latin typeface="微軟正黑體" pitchFamily="34" charset="-120"/>
                <a:ea typeface="微軟正黑體" pitchFamily="34" charset="-120"/>
                <a:cs typeface="+mj-cs"/>
              </a:rPr>
              <a:t>不管制</a:t>
            </a:r>
            <a:r>
              <a:rPr lang="en-US" altLang="zh-TW" sz="4000" dirty="0" smtClean="0">
                <a:solidFill>
                  <a:schemeClr val="tx2"/>
                </a:solidFill>
                <a:latin typeface="微軟正黑體" pitchFamily="34" charset="-120"/>
                <a:ea typeface="微軟正黑體" pitchFamily="34" charset="-120"/>
                <a:cs typeface="+mj-cs"/>
              </a:rPr>
              <a:t>』</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10" name="副標題 2"/>
          <p:cNvSpPr txBox="1">
            <a:spLocks/>
          </p:cNvSpPr>
          <p:nvPr/>
        </p:nvSpPr>
        <p:spPr>
          <a:xfrm>
            <a:off x="683568" y="1124744"/>
            <a:ext cx="7920880" cy="5904656"/>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l"/>
              <a:tabLst/>
              <a:defRPr/>
            </a:pPr>
            <a:r>
              <a:rPr lang="zh-TW" altLang="en-US" sz="2800" dirty="0">
                <a:latin typeface="微軟正黑體" pitchFamily="34" charset="-120"/>
                <a:ea typeface="微軟正黑體" pitchFamily="34" charset="-120"/>
              </a:rPr>
              <a:t>境外</a:t>
            </a:r>
            <a:r>
              <a:rPr lang="en-US" altLang="zh-TW" sz="2800" dirty="0">
                <a:latin typeface="Times New Roman" pitchFamily="18" charset="0"/>
                <a:ea typeface="微軟正黑體" pitchFamily="34" charset="-120"/>
                <a:cs typeface="Times New Roman" pitchFamily="18" charset="0"/>
              </a:rPr>
              <a:t>OTT</a:t>
            </a:r>
            <a:r>
              <a:rPr lang="zh-TW" altLang="en-US" sz="2800" dirty="0">
                <a:latin typeface="微軟正黑體" pitchFamily="34" charset="-120"/>
                <a:ea typeface="微軟正黑體" pitchFamily="34" charset="-120"/>
              </a:rPr>
              <a:t>在台設立</a:t>
            </a:r>
            <a:r>
              <a:rPr lang="zh-TW" altLang="en-US" sz="2800" dirty="0" smtClean="0">
                <a:latin typeface="微軟正黑體" pitchFamily="34" charset="-120"/>
                <a:ea typeface="微軟正黑體" pitchFamily="34" charset="-120"/>
              </a:rPr>
              <a:t>公司，並不需取得頻道執照。</a:t>
            </a:r>
            <a:endParaRPr lang="en-US" altLang="zh-TW" sz="2800" dirty="0" smtClean="0">
              <a:latin typeface="微軟正黑體" pitchFamily="34" charset="-120"/>
              <a:ea typeface="微軟正黑體" pitchFamily="34" charset="-120"/>
            </a:endParaRPr>
          </a:p>
          <a:p>
            <a:pPr marL="320040" lvl="0" indent="-320040">
              <a:spcBef>
                <a:spcPts val="700"/>
              </a:spcBef>
              <a:buClr>
                <a:schemeClr val="accent2"/>
              </a:buClr>
              <a:buSzPct val="60000"/>
              <a:buFont typeface="Wingdings" pitchFamily="2" charset="2"/>
              <a:buChar char="l"/>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拉齊國內內容服務提供業者與境外</a:t>
            </a:r>
            <a:r>
              <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微軟正黑體" pitchFamily="34" charset="-120"/>
                <a:cs typeface="Times New Roman" pitchFamily="18" charset="0"/>
              </a:rPr>
              <a:t>OTT</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相同的</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不管制</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條件。</a:t>
            </a:r>
            <a:endParaRPr lang="en-US" altLang="zh-TW" sz="2800" dirty="0" smtClean="0">
              <a:latin typeface="微軟正黑體" pitchFamily="34" charset="-120"/>
              <a:ea typeface="微軟正黑體" pitchFamily="34" charset="-120"/>
            </a:endParaRPr>
          </a:p>
          <a:p>
            <a:pPr marL="320040" lvl="0" indent="-320040">
              <a:spcBef>
                <a:spcPts val="700"/>
              </a:spcBef>
              <a:buClr>
                <a:schemeClr val="accent2"/>
              </a:buClr>
              <a:buSzPct val="60000"/>
              <a:buFont typeface="Wingdings" pitchFamily="2" charset="2"/>
              <a:buChar char="l"/>
            </a:pPr>
            <a:r>
              <a:rPr kumimoji="0" lang="zh-TW" altLang="en-US"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rPr>
              <a:t>不再管制節目與資</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費。</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spcBef>
                <a:spcPts val="700"/>
              </a:spcBef>
              <a:buClr>
                <a:schemeClr val="accent2"/>
              </a:buClr>
              <a:buSzPct val="60000"/>
            </a:pPr>
            <a:r>
              <a:rPr lang="zh-TW" altLang="en-US" sz="2800" noProof="0" dirty="0" smtClean="0">
                <a:latin typeface="微軟正黑體" pitchFamily="34" charset="-120"/>
                <a:ea typeface="微軟正黑體" pitchFamily="34" charset="-120"/>
              </a:rPr>
              <a:t>　</a:t>
            </a:r>
            <a:r>
              <a:rPr lang="en-US" altLang="zh-TW" sz="2800" noProof="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新播率、重播率、自製率、分組</a:t>
            </a:r>
            <a:r>
              <a:rPr lang="zh-TW" altLang="en-US" sz="2800" noProof="0" dirty="0" smtClean="0">
                <a:latin typeface="微軟正黑體" pitchFamily="34" charset="-120"/>
                <a:ea typeface="微軟正黑體" pitchFamily="34" charset="-120"/>
              </a:rPr>
              <a:t>付費、機上　　</a:t>
            </a:r>
            <a:endParaRPr lang="en-US" altLang="zh-TW" sz="2800" noProof="0" dirty="0" smtClean="0">
              <a:latin typeface="微軟正黑體" pitchFamily="34" charset="-120"/>
              <a:ea typeface="微軟正黑體" pitchFamily="34" charset="-120"/>
            </a:endParaRPr>
          </a:p>
          <a:p>
            <a:pPr marL="320040" lvl="0" indent="-320040">
              <a:spcBef>
                <a:spcPts val="700"/>
              </a:spcBef>
              <a:buClr>
                <a:schemeClr val="accent2"/>
              </a:buClr>
              <a:buSzPct val="60000"/>
            </a:pPr>
            <a:r>
              <a:rPr lang="zh-TW" altLang="en-US" sz="2800" dirty="0" smtClean="0">
                <a:latin typeface="微軟正黑體" pitchFamily="34" charset="-120"/>
                <a:ea typeface="微軟正黑體" pitchFamily="34" charset="-120"/>
              </a:rPr>
              <a:t>　  </a:t>
            </a:r>
            <a:r>
              <a:rPr lang="zh-TW" altLang="en-US" sz="2800" noProof="0" dirty="0" smtClean="0">
                <a:latin typeface="微軟正黑體" pitchFamily="34" charset="-120"/>
                <a:ea typeface="微軟正黑體" pitchFamily="34" charset="-120"/>
              </a:rPr>
              <a:t>盒數目與押金</a:t>
            </a:r>
            <a:r>
              <a:rPr lang="en-US" altLang="zh-TW" sz="2800" dirty="0" smtClean="0">
                <a:latin typeface="微軟正黑體" pitchFamily="34" charset="-120"/>
                <a:ea typeface="微軟正黑體" pitchFamily="34" charset="-120"/>
              </a:rPr>
              <a:t>…</a:t>
            </a:r>
            <a:endParaRPr lang="en-US" altLang="zh-TW" sz="2800" noProof="0" dirty="0" smtClean="0">
              <a:latin typeface="微軟正黑體" pitchFamily="34" charset="-120"/>
              <a:ea typeface="微軟正黑體" pitchFamily="34" charset="-120"/>
            </a:endParaRPr>
          </a:p>
          <a:p>
            <a:pPr marL="320040" lvl="0" indent="-320040">
              <a:spcBef>
                <a:spcPts val="700"/>
              </a:spcBef>
              <a:buClr>
                <a:schemeClr val="accent2"/>
              </a:buClr>
              <a:buSzPct val="60000"/>
              <a:buFont typeface="Wingdings" pitchFamily="2" charset="2"/>
              <a:buChar char="l"/>
            </a:pPr>
            <a:r>
              <a:rPr lang="zh-TW" altLang="en-US" sz="2800" dirty="0">
                <a:latin typeface="微軟正黑體" pitchFamily="34" charset="-120"/>
                <a:ea typeface="微軟正黑體" pitchFamily="34" charset="-120"/>
              </a:rPr>
              <a:t>不再管制</a:t>
            </a:r>
            <a:r>
              <a:rPr lang="zh-TW" altLang="en-US" sz="2800" dirty="0" smtClean="0">
                <a:latin typeface="微軟正黑體" pitchFamily="34" charset="-120"/>
                <a:ea typeface="微軟正黑體" pitchFamily="34" charset="-120"/>
              </a:rPr>
              <a:t>廣告</a:t>
            </a:r>
            <a:endParaRPr lang="en-US" altLang="zh-TW" sz="2800" dirty="0" smtClean="0">
              <a:latin typeface="微軟正黑體" pitchFamily="34" charset="-120"/>
              <a:ea typeface="微軟正黑體" pitchFamily="34" charset="-120"/>
            </a:endParaRPr>
          </a:p>
          <a:p>
            <a:pPr marL="320040" lvl="0" indent="-320040">
              <a:spcBef>
                <a:spcPts val="700"/>
              </a:spcBef>
              <a:buClr>
                <a:schemeClr val="accent2"/>
              </a:buClr>
              <a:buSzPct val="60000"/>
            </a:pPr>
            <a:r>
              <a:rPr lang="zh-TW" altLang="en-US" sz="2800" noProof="0" dirty="0">
                <a:latin typeface="微軟正黑體" pitchFamily="34" charset="-120"/>
                <a:ea typeface="微軟正黑體" pitchFamily="34" charset="-120"/>
              </a:rPr>
              <a:t>　</a:t>
            </a:r>
            <a:r>
              <a:rPr lang="en-US" altLang="zh-TW" sz="2800" noProof="0" dirty="0" smtClean="0">
                <a:latin typeface="微軟正黑體" pitchFamily="34" charset="-120"/>
                <a:ea typeface="微軟正黑體" pitchFamily="34" charset="-120"/>
              </a:rPr>
              <a:t>-</a:t>
            </a:r>
            <a:r>
              <a:rPr lang="zh-TW" altLang="en-US" sz="2800" noProof="0" dirty="0" smtClean="0">
                <a:latin typeface="微軟正黑體" pitchFamily="34" charset="-120"/>
                <a:ea typeface="微軟正黑體" pitchFamily="34" charset="-120"/>
              </a:rPr>
              <a:t>節目廣告化、廣告節目化、置入行銷、冠名 </a:t>
            </a:r>
            <a:endParaRPr lang="en-US" altLang="zh-TW" sz="2800" noProof="0" dirty="0" smtClean="0">
              <a:latin typeface="微軟正黑體" pitchFamily="34" charset="-120"/>
              <a:ea typeface="微軟正黑體" pitchFamily="34" charset="-120"/>
            </a:endParaRPr>
          </a:p>
          <a:p>
            <a:pPr marL="320040" lvl="0" indent="-320040">
              <a:spcBef>
                <a:spcPts val="700"/>
              </a:spcBef>
              <a:buClr>
                <a:schemeClr val="accent2"/>
              </a:buClr>
              <a:buSzPct val="60000"/>
            </a:pPr>
            <a:r>
              <a:rPr lang="zh-TW" altLang="en-US" sz="2800" dirty="0">
                <a:latin typeface="微軟正黑體" pitchFamily="34" charset="-120"/>
                <a:ea typeface="微軟正黑體" pitchFamily="34" charset="-120"/>
              </a:rPr>
              <a:t> </a:t>
            </a:r>
            <a:r>
              <a:rPr lang="zh-TW" altLang="en-US" sz="2800" dirty="0" smtClean="0">
                <a:latin typeface="微軟正黑體" pitchFamily="34" charset="-120"/>
                <a:ea typeface="微軟正黑體" pitchFamily="34" charset="-120"/>
              </a:rPr>
              <a:t>     </a:t>
            </a:r>
            <a:r>
              <a:rPr lang="zh-TW" altLang="en-US" sz="2800" noProof="0" dirty="0" smtClean="0">
                <a:latin typeface="微軟正黑體" pitchFamily="34" charset="-120"/>
                <a:ea typeface="微軟正黑體" pitchFamily="34" charset="-120"/>
              </a:rPr>
              <a:t>贊助、廣告超秒</a:t>
            </a:r>
            <a:r>
              <a:rPr lang="en-US" altLang="zh-TW" sz="2800" dirty="0" smtClean="0">
                <a:latin typeface="微軟正黑體" pitchFamily="34" charset="-120"/>
                <a:ea typeface="微軟正黑體" pitchFamily="34" charset="-120"/>
              </a:rPr>
              <a:t>…</a:t>
            </a:r>
            <a:r>
              <a:rPr lang="zh-TW" altLang="en-US" sz="2800" noProof="0" dirty="0" smtClean="0">
                <a:latin typeface="微軟正黑體" pitchFamily="34" charset="-120"/>
                <a:ea typeface="微軟正黑體" pitchFamily="34" charset="-120"/>
              </a:rPr>
              <a:t> </a:t>
            </a:r>
            <a:endParaRPr lang="en-US" altLang="zh-TW" sz="2800" dirty="0" smtClean="0">
              <a:latin typeface="微軟正黑體" pitchFamily="34" charset="-120"/>
              <a:ea typeface="微軟正黑體" pitchFamily="34" charset="-120"/>
            </a:endParaRPr>
          </a:p>
          <a:p>
            <a:pPr marL="320040" lvl="0" indent="-320040">
              <a:spcBef>
                <a:spcPts val="700"/>
              </a:spcBef>
              <a:buClr>
                <a:schemeClr val="accent2"/>
              </a:buClr>
              <a:buSzPct val="60000"/>
              <a:buFont typeface="Wingdings" pitchFamily="2" charset="2"/>
              <a:buChar char="l"/>
            </a:pPr>
            <a:r>
              <a:rPr lang="zh-TW" altLang="en-US" sz="2800" noProof="0" dirty="0" smtClean="0">
                <a:latin typeface="微軟正黑體" pitchFamily="34" charset="-120"/>
                <a:ea typeface="微軟正黑體" pitchFamily="34" charset="-120"/>
              </a:rPr>
              <a:t>善用數位鎖碼功能，落實節目分級</a:t>
            </a:r>
            <a:endParaRPr lang="en-US" altLang="zh-TW" sz="2800" noProof="0" dirty="0" smtClean="0">
              <a:latin typeface="微軟正黑體" pitchFamily="34" charset="-120"/>
              <a:ea typeface="微軟正黑體" pitchFamily="34" charset="-120"/>
            </a:endParaRPr>
          </a:p>
          <a:p>
            <a:pPr marL="320040" lvl="0" indent="-320040">
              <a:spcBef>
                <a:spcPts val="700"/>
              </a:spcBef>
              <a:buClr>
                <a:schemeClr val="accent2"/>
              </a:buClr>
              <a:buSzPct val="60000"/>
            </a:pPr>
            <a:endParaRPr kumimoji="0" lang="en-US" altLang="zh-TW" sz="2800" b="0" i="0" u="none" strike="noStrike" kern="1200" cap="none" spc="0" normalizeH="0" baseline="0" dirty="0">
              <a:ln>
                <a:noFill/>
              </a:ln>
              <a:solidFill>
                <a:schemeClr val="tx1"/>
              </a:solidFill>
              <a:effectLst/>
              <a:uLnTx/>
              <a:uFillTx/>
              <a:latin typeface="微軟正黑體" pitchFamily="34" charset="-120"/>
              <a:ea typeface="微軟正黑體" pitchFamily="34" charset="-120"/>
              <a:cs typeface="+mn-cs"/>
            </a:endParaRPr>
          </a:p>
          <a:p>
            <a:pPr marL="320040" lvl="0" indent="-320040">
              <a:spcBef>
                <a:spcPts val="700"/>
              </a:spcBef>
              <a:buClr>
                <a:schemeClr val="accent2"/>
              </a:buClr>
              <a:buSzPct val="60000"/>
            </a:pPr>
            <a:endParaRPr kumimoji="0" lang="en-US" altLang="zh-TW"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lvl="0">
              <a:spcBef>
                <a:spcPct val="0"/>
              </a:spcBef>
            </a:pP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結語</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10" name="副標題 2"/>
          <p:cNvSpPr txBox="1">
            <a:spLocks/>
          </p:cNvSpPr>
          <p:nvPr/>
        </p:nvSpPr>
        <p:spPr>
          <a:xfrm>
            <a:off x="755576" y="1628800"/>
            <a:ext cx="7488832" cy="4248472"/>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ts val="3500"/>
              </a:lnSpc>
              <a:spcBef>
                <a:spcPts val="700"/>
              </a:spcBef>
              <a:spcAft>
                <a:spcPts val="600"/>
              </a:spcAft>
              <a:buClr>
                <a:schemeClr val="accent2"/>
              </a:buClr>
              <a:buSzPct val="60000"/>
              <a:buFont typeface="Wingdings" pitchFamily="2" charset="2"/>
              <a:buChar char="l"/>
              <a:tabLst/>
              <a:defRPr/>
            </a:pPr>
            <a:r>
              <a:rPr lang="zh-TW" altLang="en-US" sz="2800" dirty="0">
                <a:latin typeface="微軟正黑體" pitchFamily="34" charset="-120"/>
                <a:ea typeface="微軟正黑體" pitchFamily="34" charset="-120"/>
              </a:rPr>
              <a:t>家長不能永遠指望</a:t>
            </a:r>
            <a:r>
              <a:rPr lang="zh-TW" altLang="en-US" sz="2800" dirty="0" smtClean="0">
                <a:latin typeface="微軟正黑體" pitchFamily="34" charset="-120"/>
                <a:ea typeface="微軟正黑體" pitchFamily="34" charset="-120"/>
              </a:rPr>
              <a:t>孩子只在游泳池中游泳，遲早終究必須掌握在大海中生存的能力。</a:t>
            </a:r>
            <a:endParaRPr lang="en-US" altLang="zh-TW" sz="2800" dirty="0" smtClean="0">
              <a:latin typeface="微軟正黑體" pitchFamily="34" charset="-120"/>
              <a:ea typeface="微軟正黑體" pitchFamily="34" charset="-120"/>
            </a:endParaRPr>
          </a:p>
          <a:p>
            <a:pPr marL="320040" lvl="0" indent="-320040">
              <a:lnSpc>
                <a:spcPts val="35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一切管制之源頭始於「立法院」制訂的法律。</a:t>
            </a:r>
            <a:endParaRPr lang="en-US" altLang="zh-TW" sz="2800" dirty="0" smtClean="0">
              <a:latin typeface="微軟正黑體" pitchFamily="34" charset="-120"/>
              <a:ea typeface="微軟正黑體" pitchFamily="34" charset="-120"/>
            </a:endParaRPr>
          </a:p>
          <a:p>
            <a:pPr marL="320040" lvl="0" indent="-320040">
              <a:lnSpc>
                <a:spcPts val="35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希望在審議匯流法時，認清競爭已國際化的現實，解除無謂</a:t>
            </a:r>
            <a:r>
              <a:rPr lang="zh-TW" altLang="en-US" sz="2800" smtClean="0">
                <a:latin typeface="微軟正黑體" pitchFamily="34" charset="-120"/>
                <a:ea typeface="微軟正黑體" pitchFamily="34" charset="-120"/>
              </a:rPr>
              <a:t>的管制，才能</a:t>
            </a:r>
            <a:r>
              <a:rPr lang="zh-TW" altLang="en-US" sz="2800" dirty="0" smtClean="0">
                <a:latin typeface="微軟正黑體" pitchFamily="34" charset="-120"/>
                <a:ea typeface="微軟正黑體" pitchFamily="34" charset="-120"/>
              </a:rPr>
              <a:t>讓</a:t>
            </a:r>
            <a:r>
              <a:rPr lang="zh-TW" altLang="en-US" sz="2800" smtClean="0">
                <a:latin typeface="微軟正黑體" pitchFamily="34" charset="-120"/>
                <a:ea typeface="微軟正黑體" pitchFamily="34" charset="-120"/>
              </a:rPr>
              <a:t>國內產業與</a:t>
            </a:r>
            <a:r>
              <a:rPr lang="zh-TW" altLang="en-US" sz="2800" dirty="0" smtClean="0">
                <a:latin typeface="微軟正黑體" pitchFamily="34" charset="-120"/>
                <a:ea typeface="微軟正黑體" pitchFamily="34" charset="-120"/>
              </a:rPr>
              <a:t>境外</a:t>
            </a:r>
            <a:r>
              <a:rPr lang="en-US" altLang="zh-TW" sz="2800" dirty="0" smtClean="0">
                <a:latin typeface="微軟正黑體" pitchFamily="34" charset="-120"/>
                <a:ea typeface="微軟正黑體" pitchFamily="34" charset="-120"/>
              </a:rPr>
              <a:t>OTT</a:t>
            </a:r>
            <a:r>
              <a:rPr lang="zh-TW" altLang="en-US" sz="2800" dirty="0" smtClean="0">
                <a:latin typeface="微軟正黑體" pitchFamily="34" charset="-120"/>
                <a:ea typeface="微軟正黑體" pitchFamily="34" charset="-120"/>
              </a:rPr>
              <a:t>公平競爭。</a:t>
            </a:r>
            <a:endParaRPr lang="en-US" altLang="zh-TW" sz="2800" dirty="0" smtClean="0">
              <a:latin typeface="微軟正黑體" pitchFamily="34" charset="-120"/>
              <a:ea typeface="微軟正黑體" pitchFamily="34" charset="-120"/>
            </a:endParaRPr>
          </a:p>
          <a:p>
            <a:pPr marL="320040" marR="0" lvl="0" indent="-320040" algn="l" defTabSz="914400" rtl="0" eaLnBrk="1" fontAlgn="auto" latinLnBrk="0" hangingPunct="1">
              <a:lnSpc>
                <a:spcPct val="150000"/>
              </a:lnSpc>
              <a:spcBef>
                <a:spcPts val="700"/>
              </a:spcBef>
              <a:spcAft>
                <a:spcPts val="600"/>
              </a:spcAft>
              <a:buClr>
                <a:schemeClr val="accent2"/>
              </a:buClr>
              <a:buSzPct val="60000"/>
              <a:buFont typeface="Wingdings" pitchFamily="2" charset="2"/>
              <a:buChar char="l"/>
              <a:tabLst/>
              <a:defRPr/>
            </a:pPr>
            <a:endParaRPr kumimoji="0" lang="en-US" altLang="zh-TW"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z="4000" dirty="0" smtClean="0">
                <a:solidFill>
                  <a:schemeClr val="tx2"/>
                </a:solidFill>
                <a:latin typeface="微軟正黑體" pitchFamily="34" charset="-120"/>
                <a:ea typeface="微軟正黑體" pitchFamily="34" charset="-120"/>
                <a:cs typeface="+mj-cs"/>
              </a:rPr>
              <a:t>前言</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10" name="副標題 2"/>
          <p:cNvSpPr txBox="1">
            <a:spLocks/>
          </p:cNvSpPr>
          <p:nvPr/>
        </p:nvSpPr>
        <p:spPr>
          <a:xfrm>
            <a:off x="755576" y="1628800"/>
            <a:ext cx="7488832" cy="4248472"/>
          </a:xfrm>
          <a:prstGeom prst="rect">
            <a:avLst/>
          </a:prstGeom>
        </p:spPr>
        <p:txBody>
          <a:bodyPr vert="horz">
            <a:normAutofit/>
          </a:bodyPr>
          <a:lstStyle/>
          <a:p>
            <a:pPr marL="320040" marR="0" lvl="0" indent="-320040" algn="l" defTabSz="914400" rtl="0" eaLnBrk="1" fontAlgn="auto" latinLnBrk="0" hangingPunct="1">
              <a:spcBef>
                <a:spcPts val="700"/>
              </a:spcBef>
              <a:spcAft>
                <a:spcPts val="60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人之將「退休」</a:t>
            </a:r>
            <a:endParaRPr lang="en-US" altLang="zh-TW" sz="2800" dirty="0" smtClean="0">
              <a:latin typeface="微軟正黑體" pitchFamily="34" charset="-120"/>
              <a:ea typeface="微軟正黑體" pitchFamily="34" charset="-120"/>
            </a:endParaRPr>
          </a:p>
          <a:p>
            <a:pPr marL="320040" lvl="0" indent="-320040">
              <a:spcBef>
                <a:spcPts val="700"/>
              </a:spcBef>
              <a:spcAft>
                <a:spcPts val="600"/>
              </a:spcAft>
              <a:buClr>
                <a:schemeClr val="accent2"/>
              </a:buClr>
              <a:buSzPct val="60000"/>
              <a:buFont typeface="Wingdings" pitchFamily="2" charset="2"/>
              <a:buChar char="l"/>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其言</a:t>
            </a:r>
            <a:r>
              <a:rPr lang="zh-TW" altLang="en-US" sz="2800" dirty="0" smtClean="0">
                <a:latin typeface="微軟正黑體" pitchFamily="34" charset="-120"/>
                <a:ea typeface="微軟正黑體" pitchFamily="34" charset="-120"/>
              </a:rPr>
              <a:t>也「不必顧慮現實」</a:t>
            </a:r>
            <a:endParaRPr lang="en-US" altLang="zh-TW" sz="2800" dirty="0" smtClean="0">
              <a:latin typeface="微軟正黑體" pitchFamily="34" charset="-120"/>
              <a:ea typeface="微軟正黑體" pitchFamily="34" charset="-120"/>
            </a:endParaRPr>
          </a:p>
          <a:p>
            <a:pPr marL="320040" lvl="0" indent="-320040">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亦可「不必負責任」</a:t>
            </a:r>
            <a:endParaRPr lang="en-US" altLang="zh-TW" sz="2800" dirty="0" smtClean="0">
              <a:latin typeface="微軟正黑體" pitchFamily="34" charset="-120"/>
              <a:ea typeface="微軟正黑體" pitchFamily="34" charset="-120"/>
            </a:endParaRPr>
          </a:p>
          <a:p>
            <a:pPr marL="320040" lvl="0" indent="-320040">
              <a:spcBef>
                <a:spcPts val="700"/>
              </a:spcBef>
              <a:spcAft>
                <a:spcPts val="600"/>
              </a:spcAft>
              <a:buClr>
                <a:schemeClr val="accent2"/>
              </a:buClr>
              <a:buSzPct val="60000"/>
              <a:buFont typeface="Wingdings" pitchFamily="2" charset="2"/>
              <a:buChar char="l"/>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受到兩位發表人論文的啟示，僅將本人回響報告如後</a:t>
            </a:r>
            <a:r>
              <a:rPr lang="en-US" altLang="zh-TW" sz="2800" dirty="0" smtClean="0">
                <a:latin typeface="微軟正黑體" pitchFamily="34" charset="-120"/>
                <a:ea typeface="微軟正黑體" pitchFamily="34" charset="-120"/>
              </a:rPr>
              <a:t>:</a:t>
            </a:r>
            <a:endParaRPr kumimoji="0" lang="en-US" altLang="zh-TW"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4000" b="0" i="0" u="none" strike="noStrike" kern="1200" cap="none" spc="0" normalizeH="0" baseline="0" noProof="0" dirty="0" smtClean="0">
                <a:ln>
                  <a:noFill/>
                </a:ln>
                <a:solidFill>
                  <a:schemeClr val="tx2"/>
                </a:solidFill>
                <a:effectLst/>
                <a:uLnTx/>
                <a:uFillTx/>
                <a:latin typeface="Times New Roman" pitchFamily="18" charset="0"/>
                <a:ea typeface="微軟正黑體" pitchFamily="34" charset="-120"/>
                <a:cs typeface="Times New Roman" pitchFamily="18" charset="0"/>
              </a:rPr>
              <a:t>OTT</a:t>
            </a: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跨境的性質</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10" name="副標題 2"/>
          <p:cNvSpPr txBox="1">
            <a:spLocks/>
          </p:cNvSpPr>
          <p:nvPr/>
        </p:nvSpPr>
        <p:spPr>
          <a:xfrm>
            <a:off x="755576" y="1628800"/>
            <a:ext cx="7488832" cy="4248472"/>
          </a:xfrm>
          <a:prstGeom prst="rect">
            <a:avLst/>
          </a:prstGeom>
        </p:spPr>
        <p:txBody>
          <a:bodyPr vert="horz">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buFont typeface="Wingdings" pitchFamily="2" charset="2"/>
              <a:buChar char="l"/>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國人透過網際網路，至境外網站購買實體商　 </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   品，我國海關可以課予「貨物進口關稅」。</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buFont typeface="Wingdings" pitchFamily="2" charset="2"/>
              <a:buChar char="l"/>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國人透過網際網路，至境外網站購買數位內</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   容商品，我國如何課稅？</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buFont typeface="Wingdings" pitchFamily="2" charset="2"/>
              <a:buChar char="l"/>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國外強勢媒體內容經由網際網路，直接傳遞</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   到購買者的電腦或手機，我國頻道與內容業</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00000"/>
              </a:lnSpc>
              <a:spcBef>
                <a:spcPts val="700"/>
              </a:spcBef>
              <a:spcAft>
                <a:spcPts val="600"/>
              </a:spcAft>
              <a:buClr>
                <a:schemeClr val="accent2"/>
              </a:buClr>
              <a:buSzPct val="60000"/>
              <a:tabLst/>
              <a:defRPr/>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   者以及電信網路業者，如何競爭？</a:t>
            </a:r>
            <a:endParaRPr kumimoji="0" lang="en-US" altLang="zh-TW"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lvl="0">
              <a:spcBef>
                <a:spcPct val="0"/>
              </a:spcBef>
            </a:pPr>
            <a:r>
              <a:rPr lang="zh-TW" altLang="en-US" sz="4000" dirty="0" smtClean="0">
                <a:latin typeface="微軟正黑體" pitchFamily="34" charset="-120"/>
                <a:ea typeface="微軟正黑體" pitchFamily="34" charset="-120"/>
              </a:rPr>
              <a:t>相同服務，相同</a:t>
            </a:r>
            <a:r>
              <a:rPr lang="en-US" altLang="zh-TW" sz="4000" dirty="0" smtClean="0">
                <a:latin typeface="微軟正黑體" pitchFamily="34" charset="-120"/>
                <a:ea typeface="微軟正黑體" pitchFamily="34" charset="-120"/>
              </a:rPr>
              <a:t>『</a:t>
            </a:r>
            <a:r>
              <a:rPr lang="zh-TW" altLang="en-US" sz="4000" dirty="0" smtClean="0">
                <a:latin typeface="微軟正黑體" pitchFamily="34" charset="-120"/>
                <a:ea typeface="微軟正黑體" pitchFamily="34" charset="-120"/>
              </a:rPr>
              <a:t>管制</a:t>
            </a:r>
            <a:r>
              <a:rPr lang="en-US" altLang="zh-TW" sz="4000" dirty="0" smtClean="0">
                <a:latin typeface="微軟正黑體" pitchFamily="34" charset="-120"/>
                <a:ea typeface="微軟正黑體" pitchFamily="34" charset="-120"/>
              </a:rPr>
              <a:t>』</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9" name="副標題 2"/>
          <p:cNvSpPr txBox="1">
            <a:spLocks/>
          </p:cNvSpPr>
          <p:nvPr/>
        </p:nvSpPr>
        <p:spPr>
          <a:xfrm>
            <a:off x="611560" y="1412776"/>
            <a:ext cx="8064896" cy="4896544"/>
          </a:xfrm>
          <a:prstGeom prst="rect">
            <a:avLst/>
          </a:prstGeom>
        </p:spPr>
        <p:txBody>
          <a:bodyPr vert="horz">
            <a:normAutofit lnSpcReduction="10000"/>
          </a:bodyPr>
          <a:lstStyle/>
          <a:p>
            <a:pPr marL="320040" marR="0" lvl="0" indent="-320040" algn="l" defTabSz="914400" rtl="0" eaLnBrk="1" fontAlgn="auto" latinLnBrk="0" hangingPunct="1">
              <a:lnSpc>
                <a:spcPct val="100000"/>
              </a:lnSpc>
              <a:spcBef>
                <a:spcPts val="700"/>
              </a:spcBef>
              <a:spcAft>
                <a:spcPts val="60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indent="-320040">
              <a:lnSpc>
                <a:spcPct val="11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國內服務如果遭受之管制強於境外服務，除了不公平，甚且有被消滅之虞。</a:t>
            </a:r>
            <a:endParaRPr lang="en-US" altLang="zh-TW" sz="2800" dirty="0" smtClean="0">
              <a:latin typeface="微軟正黑體" pitchFamily="34" charset="-120"/>
              <a:ea typeface="微軟正黑體" pitchFamily="34" charset="-120"/>
            </a:endParaRPr>
          </a:p>
          <a:p>
            <a:pPr marL="320040" indent="-320040">
              <a:lnSpc>
                <a:spcPct val="11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可能將境外</a:t>
            </a:r>
            <a:r>
              <a:rPr lang="en-US" altLang="zh-TW" sz="2800" dirty="0" smtClean="0">
                <a:latin typeface="Times New Roman" pitchFamily="18" charset="0"/>
                <a:ea typeface="微軟正黑體" pitchFamily="34" charset="-120"/>
                <a:cs typeface="Times New Roman" pitchFamily="18" charset="0"/>
              </a:rPr>
              <a:t>OTT</a:t>
            </a:r>
            <a:r>
              <a:rPr lang="zh-TW" altLang="en-US" sz="2800" dirty="0" smtClean="0">
                <a:latin typeface="微軟正黑體" pitchFamily="34" charset="-120"/>
                <a:ea typeface="微軟正黑體" pitchFamily="34" charset="-120"/>
              </a:rPr>
              <a:t>完全拉齊與國內頻道／節目相同的管制嗎？</a:t>
            </a:r>
          </a:p>
          <a:p>
            <a:pPr marL="320040" indent="-320040">
              <a:lnSpc>
                <a:spcPct val="11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可能要求境外</a:t>
            </a:r>
            <a:r>
              <a:rPr lang="en-US" altLang="zh-TW" sz="2800" dirty="0" smtClean="0">
                <a:latin typeface="Times New Roman" pitchFamily="18" charset="0"/>
                <a:ea typeface="微軟正黑體" pitchFamily="34" charset="-120"/>
                <a:cs typeface="Times New Roman" pitchFamily="18" charset="0"/>
              </a:rPr>
              <a:t>OTT</a:t>
            </a:r>
            <a:r>
              <a:rPr lang="zh-TW" altLang="en-US" sz="2800" dirty="0" smtClean="0">
                <a:latin typeface="微軟正黑體" pitchFamily="34" charset="-120"/>
                <a:ea typeface="微軟正黑體" pitchFamily="34" charset="-120"/>
              </a:rPr>
              <a:t>取得頻道執照嗎？</a:t>
            </a:r>
            <a:endParaRPr lang="en-US" altLang="zh-TW" sz="2800" dirty="0" smtClean="0">
              <a:latin typeface="微軟正黑體" pitchFamily="34" charset="-120"/>
              <a:ea typeface="微軟正黑體" pitchFamily="34" charset="-120"/>
            </a:endParaRPr>
          </a:p>
          <a:p>
            <a:pPr marL="320040" indent="-320040">
              <a:lnSpc>
                <a:spcPct val="11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可能只管「線性頻道」，不管「塊狀節目」嗎？</a:t>
            </a:r>
            <a:endParaRPr lang="en-US" altLang="zh-TW" sz="2800" dirty="0" smtClean="0">
              <a:latin typeface="微軟正黑體" pitchFamily="34" charset="-120"/>
              <a:ea typeface="微軟正黑體" pitchFamily="34" charset="-120"/>
            </a:endParaRPr>
          </a:p>
          <a:p>
            <a:pPr marL="320040" indent="-320040">
              <a:lnSpc>
                <a:spcPct val="11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如果不可能，如何達到：相同服務，相同</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管制</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之目標？</a:t>
            </a:r>
            <a:endParaRPr lang="en-US" altLang="zh-TW" sz="2800" dirty="0" smtClean="0">
              <a:latin typeface="微軟正黑體" pitchFamily="34" charset="-120"/>
              <a:ea typeface="微軟正黑體" pitchFamily="34" charset="-120"/>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lang="en-US" altLang="zh-TW" sz="2800" dirty="0" smtClean="0">
              <a:solidFill>
                <a:schemeClr val="tx1"/>
              </a:solidFill>
              <a:latin typeface="微軟正黑體" pitchFamily="34" charset="-120"/>
              <a:ea typeface="微軟正黑體" pitchFamily="34" charset="-120"/>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l"/>
              <a:tabLst/>
              <a:defRPr/>
            </a:pPr>
            <a:endParaRPr lang="en-US" altLang="zh-TW" sz="2800" dirty="0" smtClean="0">
              <a:solidFill>
                <a:schemeClr val="tx1"/>
              </a:solidFill>
              <a:latin typeface="微軟正黑體" pitchFamily="34" charset="-120"/>
              <a:ea typeface="微軟正黑體" pitchFamily="34" charset="-120"/>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lvl="0">
              <a:spcBef>
                <a:spcPct val="0"/>
              </a:spcBef>
            </a:pPr>
            <a:r>
              <a:rPr lang="zh-TW" altLang="en-US" sz="4000" dirty="0" smtClean="0">
                <a:latin typeface="微軟正黑體" pitchFamily="34" charset="-120"/>
                <a:ea typeface="微軟正黑體" pitchFamily="34" charset="-120"/>
              </a:rPr>
              <a:t>藉由</a:t>
            </a:r>
            <a:r>
              <a:rPr lang="en-US" altLang="zh-TW" sz="4000" dirty="0" smtClean="0">
                <a:latin typeface="微軟正黑體" pitchFamily="34" charset="-120"/>
                <a:ea typeface="微軟正黑體" pitchFamily="34" charset="-120"/>
              </a:rPr>
              <a:t>『</a:t>
            </a:r>
            <a:r>
              <a:rPr lang="zh-TW" altLang="en-US" sz="4000" dirty="0" smtClean="0">
                <a:latin typeface="微軟正黑體" pitchFamily="34" charset="-120"/>
                <a:ea typeface="微軟正黑體" pitchFamily="34" charset="-120"/>
              </a:rPr>
              <a:t>管制</a:t>
            </a:r>
            <a:r>
              <a:rPr lang="en-US" altLang="zh-TW" sz="4000" dirty="0" smtClean="0">
                <a:latin typeface="微軟正黑體" pitchFamily="34" charset="-120"/>
                <a:ea typeface="微軟正黑體" pitchFamily="34" charset="-120"/>
              </a:rPr>
              <a:t>』</a:t>
            </a:r>
            <a:r>
              <a:rPr lang="zh-TW" altLang="en-US" sz="4000" dirty="0" smtClean="0">
                <a:latin typeface="微軟正黑體" pitchFamily="34" charset="-120"/>
                <a:ea typeface="微軟正黑體" pitchFamily="34" charset="-120"/>
              </a:rPr>
              <a:t>保護消費者</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10" name="副標題 2"/>
          <p:cNvSpPr txBox="1">
            <a:spLocks/>
          </p:cNvSpPr>
          <p:nvPr/>
        </p:nvSpPr>
        <p:spPr>
          <a:xfrm>
            <a:off x="755576" y="1628800"/>
            <a:ext cx="7416824" cy="4536504"/>
          </a:xfrm>
          <a:prstGeom prst="rect">
            <a:avLst/>
          </a:prstGeom>
        </p:spPr>
        <p:txBody>
          <a:bodyPr vert="horz">
            <a:normAutofit/>
          </a:bodyPr>
          <a:lstStyle/>
          <a:p>
            <a:pPr marL="320040" marR="0" lvl="0" indent="-320040" algn="l" defTabSz="914400" rtl="0" eaLnBrk="1" fontAlgn="auto" latinLnBrk="0" hangingPunct="1">
              <a:spcBef>
                <a:spcPts val="700"/>
              </a:spcBef>
              <a:spcAft>
                <a:spcPts val="60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indent="-320040">
              <a:lnSpc>
                <a:spcPct val="12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如今國人已可能經由不只一家有線電視系統、</a:t>
            </a:r>
            <a:r>
              <a:rPr lang="en-US" altLang="zh-TW" sz="2800" dirty="0" smtClean="0">
                <a:latin typeface="Times New Roman" pitchFamily="18" charset="0"/>
                <a:ea typeface="微軟正黑體" pitchFamily="34" charset="-120"/>
                <a:cs typeface="Times New Roman" pitchFamily="18" charset="0"/>
              </a:rPr>
              <a:t>MOD</a:t>
            </a:r>
            <a:r>
              <a:rPr lang="en-US" altLang="zh-TW" sz="2800" dirty="0" smtClean="0">
                <a:latin typeface="微軟正黑體" pitchFamily="34" charset="-120"/>
                <a:ea typeface="微軟正黑體" pitchFamily="34" charset="-120"/>
              </a:rPr>
              <a:t> </a:t>
            </a:r>
            <a:r>
              <a:rPr lang="zh-TW" altLang="en-US" sz="2800" dirty="0" smtClean="0">
                <a:latin typeface="微軟正黑體" pitchFamily="34" charset="-120"/>
                <a:ea typeface="微軟正黑體" pitchFamily="34" charset="-120"/>
              </a:rPr>
              <a:t>、國內</a:t>
            </a:r>
            <a:r>
              <a:rPr lang="en-US" altLang="zh-TW" sz="2800" dirty="0" smtClean="0">
                <a:latin typeface="Times New Roman" pitchFamily="18" charset="0"/>
                <a:ea typeface="微軟正黑體" pitchFamily="34" charset="-120"/>
                <a:cs typeface="Times New Roman" pitchFamily="18" charset="0"/>
              </a:rPr>
              <a:t>OTT</a:t>
            </a:r>
            <a:r>
              <a:rPr lang="zh-TW" altLang="en-US" sz="2800" dirty="0" smtClean="0">
                <a:latin typeface="微軟正黑體" pitchFamily="34" charset="-120"/>
                <a:ea typeface="微軟正黑體" pitchFamily="34" charset="-120"/>
              </a:rPr>
              <a:t>或國外</a:t>
            </a:r>
            <a:r>
              <a:rPr lang="en-US" altLang="zh-TW" sz="2800" dirty="0" smtClean="0">
                <a:latin typeface="Times New Roman" pitchFamily="18" charset="0"/>
                <a:ea typeface="微軟正黑體" pitchFamily="34" charset="-120"/>
                <a:cs typeface="Times New Roman" pitchFamily="18" charset="0"/>
              </a:rPr>
              <a:t>OTT</a:t>
            </a:r>
            <a:r>
              <a:rPr lang="zh-TW" altLang="en-US" sz="2800" dirty="0" smtClean="0">
                <a:latin typeface="微軟正黑體" pitchFamily="34" charset="-120"/>
                <a:ea typeface="微軟正黑體" pitchFamily="34" charset="-120"/>
              </a:rPr>
              <a:t>獲得節目內容。</a:t>
            </a:r>
            <a:endParaRPr lang="en-US" altLang="zh-TW" sz="2800" dirty="0" smtClean="0">
              <a:latin typeface="微軟正黑體" pitchFamily="34" charset="-120"/>
              <a:ea typeface="微軟正黑體" pitchFamily="34" charset="-120"/>
            </a:endParaRPr>
          </a:p>
          <a:p>
            <a:pPr marL="320040" indent="-320040">
              <a:lnSpc>
                <a:spcPct val="120000"/>
              </a:lnSpc>
              <a:spcBef>
                <a:spcPts val="700"/>
              </a:spcBef>
              <a:spcAft>
                <a:spcPts val="600"/>
              </a:spcAft>
              <a:buClr>
                <a:schemeClr val="accent2"/>
              </a:buClr>
              <a:buSzPct val="60000"/>
              <a:buFont typeface="Wingdings" pitchFamily="2" charset="2"/>
              <a:buChar char="l"/>
              <a:defRPr/>
            </a:pPr>
            <a:r>
              <a:rPr lang="zh-TW" altLang="en-US" sz="2800" dirty="0" smtClean="0">
                <a:latin typeface="微軟正黑體" pitchFamily="34" charset="-120"/>
                <a:ea typeface="微軟正黑體" pitchFamily="34" charset="-120"/>
              </a:rPr>
              <a:t>傳統基於保護消費者的管制思維，面對境外媒體已無用武之地。愈來愈多消費者選擇跨出政府保護的安逸「花園」 。</a:t>
            </a:r>
            <a:endParaRPr lang="en-US" altLang="zh-TW" sz="2800" dirty="0" smtClean="0">
              <a:latin typeface="微軟正黑體" pitchFamily="34" charset="-120"/>
              <a:ea typeface="微軟正黑體" pitchFamily="34" charset="-120"/>
            </a:endParaRPr>
          </a:p>
          <a:p>
            <a:pPr marL="320040" indent="-320040">
              <a:lnSpc>
                <a:spcPct val="120000"/>
              </a:lnSpc>
              <a:spcBef>
                <a:spcPts val="700"/>
              </a:spcBef>
              <a:spcAft>
                <a:spcPts val="600"/>
              </a:spcAft>
              <a:buClr>
                <a:schemeClr val="accent2"/>
              </a:buClr>
              <a:buSzPct val="60000"/>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a:t>
            </a:r>
            <a:r>
              <a:rPr lang="en-US" altLang="zh-TW" sz="2800" dirty="0" smtClean="0">
                <a:latin typeface="Times New Roman" pitchFamily="18" charset="0"/>
                <a:ea typeface="微軟正黑體" pitchFamily="34" charset="-120"/>
                <a:cs typeface="Times New Roman" pitchFamily="18" charset="0"/>
              </a:rPr>
              <a:t>e.g. </a:t>
            </a:r>
            <a:r>
              <a:rPr lang="zh-TW" altLang="en-US" sz="2800" dirty="0" smtClean="0">
                <a:latin typeface="微軟正黑體" pitchFamily="34" charset="-120"/>
                <a:ea typeface="微軟正黑體" pitchFamily="34" charset="-120"/>
              </a:rPr>
              <a:t>資費上限、頻道下限</a:t>
            </a:r>
            <a:endParaRPr lang="en-US" altLang="zh-TW" sz="28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920880" cy="1008111"/>
          </a:xfrm>
          <a:prstGeom prst="rect">
            <a:avLst/>
          </a:prstGeom>
        </p:spPr>
        <p:txBody>
          <a:bodyPr vert="horz" anchor="ctr">
            <a:normAutofit fontScale="92500"/>
          </a:bodyPr>
          <a:lstStyle/>
          <a:p>
            <a:pPr lvl="0">
              <a:spcBef>
                <a:spcPct val="0"/>
              </a:spcBef>
            </a:pP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國內媒體如何能與境外</a:t>
            </a:r>
            <a:r>
              <a:rPr kumimoji="0" lang="en-US" altLang="zh-TW" sz="4000" b="0" i="0" u="none" strike="noStrike" kern="1200" cap="none" spc="0" normalizeH="0" baseline="0" noProof="0" dirty="0" smtClean="0">
                <a:ln>
                  <a:noFill/>
                </a:ln>
                <a:solidFill>
                  <a:schemeClr val="tx2"/>
                </a:solidFill>
                <a:effectLst/>
                <a:uLnTx/>
                <a:uFillTx/>
                <a:latin typeface="Times New Roman" pitchFamily="18" charset="0"/>
                <a:ea typeface="微軟正黑體" pitchFamily="34" charset="-120"/>
                <a:cs typeface="Times New Roman" pitchFamily="18" charset="0"/>
              </a:rPr>
              <a:t>OTT</a:t>
            </a: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公平競爭</a:t>
            </a:r>
            <a:r>
              <a:rPr lang="zh-TW" altLang="en-US" sz="4000" dirty="0">
                <a:solidFill>
                  <a:schemeClr val="tx2"/>
                </a:solidFill>
                <a:latin typeface="微軟正黑體" pitchFamily="34" charset="-120"/>
                <a:ea typeface="微軟正黑體" pitchFamily="34" charset="-120"/>
                <a:cs typeface="+mj-cs"/>
              </a:rPr>
              <a:t> </a:t>
            </a:r>
            <a:r>
              <a:rPr lang="en-US" altLang="zh-TW" sz="4000" dirty="0">
                <a:solidFill>
                  <a:schemeClr val="tx2"/>
                </a:solidFill>
                <a:latin typeface="微軟正黑體" pitchFamily="34" charset="-120"/>
                <a:ea typeface="微軟正黑體" pitchFamily="34" charset="-120"/>
                <a:cs typeface="+mj-cs"/>
              </a:rPr>
              <a:t>?</a:t>
            </a:r>
            <a:endParaRPr lang="en-US" altLang="zh-TW" sz="4000" dirty="0" smtClean="0">
              <a:solidFill>
                <a:schemeClr val="tx2"/>
              </a:solidFill>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10" name="副標題 2"/>
          <p:cNvSpPr txBox="1">
            <a:spLocks/>
          </p:cNvSpPr>
          <p:nvPr/>
        </p:nvSpPr>
        <p:spPr>
          <a:xfrm>
            <a:off x="755576" y="1628800"/>
            <a:ext cx="7920880" cy="4968552"/>
          </a:xfrm>
          <a:prstGeom prst="rect">
            <a:avLst/>
          </a:prstGeom>
        </p:spPr>
        <p:txBody>
          <a:bodyPr vert="horz">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ct val="120000"/>
              </a:lnSpc>
              <a:spcBef>
                <a:spcPts val="700"/>
              </a:spcBef>
              <a:spcAft>
                <a:spcPts val="600"/>
              </a:spcAft>
              <a:buClr>
                <a:schemeClr val="accent2"/>
              </a:buClr>
              <a:buSzPct val="60000"/>
              <a:buFont typeface="Wingdings" pitchFamily="2" charset="2"/>
              <a:buChar char="l"/>
              <a:tabLst/>
              <a:defRPr/>
            </a:pPr>
            <a:r>
              <a:rPr lang="zh-TW" altLang="en-US" sz="2800" dirty="0">
                <a:latin typeface="微軟正黑體" pitchFamily="34" charset="-120"/>
                <a:ea typeface="微軟正黑體" pitchFamily="34" charset="-120"/>
              </a:rPr>
              <a:t>國內外</a:t>
            </a:r>
            <a:r>
              <a:rPr lang="zh-TW" altLang="en-US" sz="2800" dirty="0" smtClean="0">
                <a:latin typeface="微軟正黑體" pitchFamily="34" charset="-120"/>
                <a:ea typeface="微軟正黑體" pitchFamily="34" charset="-120"/>
              </a:rPr>
              <a:t>業者爭取國內顧客支付的收視費</a:t>
            </a:r>
            <a:r>
              <a:rPr lang="en-US" altLang="zh-TW" sz="2800" dirty="0">
                <a:latin typeface="Times New Roman" pitchFamily="18" charset="0"/>
                <a:ea typeface="微軟正黑體" pitchFamily="34" charset="-120"/>
                <a:cs typeface="Times New Roman" pitchFamily="18" charset="0"/>
              </a:rPr>
              <a:t>(Subscription Fee)</a:t>
            </a:r>
            <a:r>
              <a:rPr lang="zh-TW" altLang="en-US" sz="2800" dirty="0" smtClean="0">
                <a:latin typeface="微軟正黑體" pitchFamily="34" charset="-120"/>
                <a:ea typeface="微軟正黑體" pitchFamily="34" charset="-120"/>
              </a:rPr>
              <a:t>，以及廣告收入，應在相同的基礎上繳納我國的營業稅。</a:t>
            </a:r>
            <a:endParaRPr lang="en-US" altLang="zh-TW" sz="2800" dirty="0" smtClean="0">
              <a:latin typeface="微軟正黑體" pitchFamily="34" charset="-120"/>
              <a:ea typeface="微軟正黑體" pitchFamily="34" charset="-120"/>
            </a:endParaRPr>
          </a:p>
          <a:p>
            <a:pPr marL="320040" lvl="0" indent="-320040">
              <a:lnSpc>
                <a:spcPct val="120000"/>
              </a:lnSpc>
              <a:spcBef>
                <a:spcPts val="700"/>
              </a:spcBef>
              <a:spcAft>
                <a:spcPts val="600"/>
              </a:spcAft>
              <a:buClr>
                <a:schemeClr val="accent2"/>
              </a:buClr>
              <a:buSzPct val="60000"/>
              <a:buFont typeface="Wingdings" pitchFamily="2" charset="2"/>
              <a:buChar char="l"/>
            </a:pPr>
            <a:r>
              <a:rPr kumimoji="0" lang="zh-TW" altLang="en-US"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rPr>
              <a:t>要求境外</a:t>
            </a:r>
            <a:r>
              <a:rPr lang="en-US" altLang="zh-TW" sz="2800" dirty="0">
                <a:latin typeface="Times New Roman" pitchFamily="18" charset="0"/>
                <a:ea typeface="微軟正黑體" pitchFamily="34" charset="-120"/>
                <a:cs typeface="Times New Roman" pitchFamily="18" charset="0"/>
              </a:rPr>
              <a:t>OTT</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欲</a:t>
            </a:r>
            <a:r>
              <a:rPr lang="zh-TW" altLang="en-US" sz="2800" dirty="0" smtClean="0">
                <a:latin typeface="微軟正黑體" pitchFamily="34" charset="-120"/>
                <a:ea typeface="微軟正黑體" pitchFamily="34" charset="-120"/>
              </a:rPr>
              <a:t>爭取</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國內顧客，須在國內設立分公司，收入開立統一發票。</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lnSpc>
                <a:spcPct val="120000"/>
              </a:lnSpc>
              <a:spcBef>
                <a:spcPts val="700"/>
              </a:spcBef>
              <a:spcAft>
                <a:spcPts val="600"/>
              </a:spcAft>
              <a:buClr>
                <a:schemeClr val="accent2"/>
              </a:buClr>
              <a:buSzPct val="60000"/>
              <a:buFont typeface="Wingdings" pitchFamily="2" charset="2"/>
              <a:buChar char="l"/>
            </a:pPr>
            <a:r>
              <a:rPr lang="zh-TW" altLang="en-US" sz="2800" dirty="0" smtClean="0">
                <a:latin typeface="微軟正黑體" pitchFamily="34" charset="-120"/>
                <a:ea typeface="微軟正黑體" pitchFamily="34" charset="-120"/>
              </a:rPr>
              <a:t>第一類與第二類電信業者與在國內營業之內容</a:t>
            </a:r>
            <a:r>
              <a:rPr lang="zh-TW" altLang="en-US" sz="2800" dirty="0">
                <a:latin typeface="微軟正黑體" pitchFamily="34" charset="-120"/>
                <a:ea typeface="微軟正黑體" pitchFamily="34" charset="-120"/>
              </a:rPr>
              <a:t>服務提供</a:t>
            </a:r>
            <a:r>
              <a:rPr lang="zh-TW" altLang="en-US" sz="2800" dirty="0" smtClean="0">
                <a:latin typeface="微軟正黑體" pitchFamily="34" charset="-120"/>
                <a:ea typeface="微軟正黑體" pitchFamily="34" charset="-120"/>
              </a:rPr>
              <a:t>者</a:t>
            </a:r>
            <a:r>
              <a:rPr lang="en-US" altLang="zh-TW" sz="2800" dirty="0" smtClean="0">
                <a:latin typeface="微軟正黑體" pitchFamily="34" charset="-120"/>
                <a:ea typeface="微軟正黑體" pitchFamily="34" charset="-120"/>
              </a:rPr>
              <a:t>(ICP)</a:t>
            </a:r>
            <a:r>
              <a:rPr lang="zh-TW" altLang="en-US" sz="2800" dirty="0" smtClean="0">
                <a:latin typeface="微軟正黑體" pitchFamily="34" charset="-120"/>
                <a:ea typeface="微軟正黑體" pitchFamily="34" charset="-120"/>
              </a:rPr>
              <a:t>營業額超過一億元以上者，均有分擔「普及服務基金」之義務。</a:t>
            </a:r>
            <a:endParaRPr kumimoji="0" lang="en-US" altLang="zh-TW"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lvl="0">
              <a:spcBef>
                <a:spcPct val="0"/>
              </a:spcBef>
            </a:pPr>
            <a:r>
              <a:rPr lang="zh-TW" altLang="en-US" sz="4000" noProof="0" dirty="0" smtClean="0">
                <a:latin typeface="微軟正黑體" pitchFamily="34" charset="-120"/>
                <a:ea typeface="微軟正黑體" pitchFamily="34" charset="-120"/>
              </a:rPr>
              <a:t>美國反對</a:t>
            </a:r>
            <a:r>
              <a:rPr lang="en-US" altLang="zh-TW" sz="4000" noProof="0" dirty="0" smtClean="0">
                <a:latin typeface="Times New Roman" pitchFamily="18" charset="0"/>
                <a:ea typeface="微軟正黑體" pitchFamily="34" charset="-120"/>
                <a:cs typeface="Times New Roman" pitchFamily="18" charset="0"/>
              </a:rPr>
              <a:t>Local Presence</a:t>
            </a:r>
            <a:r>
              <a:rPr lang="zh-TW" altLang="en-US" sz="4000" noProof="0" dirty="0" smtClean="0">
                <a:latin typeface="微軟正黑體" pitchFamily="34" charset="-120"/>
                <a:ea typeface="微軟正黑體" pitchFamily="34" charset="-120"/>
              </a:rPr>
              <a:t>的態度</a:t>
            </a:r>
            <a:endParaRPr kumimoji="0" lang="zh-TW" altLang="en-US" sz="4000" b="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10" name="副標題 2"/>
          <p:cNvSpPr txBox="1">
            <a:spLocks/>
          </p:cNvSpPr>
          <p:nvPr/>
        </p:nvSpPr>
        <p:spPr>
          <a:xfrm>
            <a:off x="755576" y="1628800"/>
            <a:ext cx="7488832" cy="4248472"/>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lnSpc>
                <a:spcPts val="3500"/>
              </a:lnSpc>
              <a:spcBef>
                <a:spcPts val="700"/>
              </a:spcBef>
              <a:spcAft>
                <a:spcPts val="600"/>
              </a:spcAft>
              <a:buClr>
                <a:schemeClr val="accent2"/>
              </a:buClr>
              <a:buSzPct val="60000"/>
              <a:buFont typeface="Wingdings" pitchFamily="2" charset="2"/>
              <a:buChar char="l"/>
            </a:pPr>
            <a:r>
              <a:rPr lang="zh-TW" altLang="en-US" sz="2800" dirty="0">
                <a:latin typeface="微軟正黑體" pitchFamily="34" charset="-120"/>
                <a:ea typeface="微軟正黑體" pitchFamily="34" charset="-120"/>
              </a:rPr>
              <a:t>我國在</a:t>
            </a:r>
            <a:r>
              <a:rPr lang="en-US" altLang="zh-TW" sz="2800" dirty="0" smtClean="0">
                <a:latin typeface="Times New Roman" pitchFamily="18" charset="0"/>
                <a:ea typeface="微軟正黑體" pitchFamily="34" charset="-120"/>
                <a:cs typeface="Times New Roman" pitchFamily="18" charset="0"/>
              </a:rPr>
              <a:t>WTO</a:t>
            </a:r>
            <a:r>
              <a:rPr lang="zh-TW" altLang="en-US" sz="2800" dirty="0" smtClean="0">
                <a:latin typeface="微軟正黑體" pitchFamily="34" charset="-120"/>
                <a:ea typeface="微軟正黑體" pitchFamily="34" charset="-120"/>
              </a:rPr>
              <a:t>簽約中並未承諾不要求境外數位媒體須在國內註冊營業據點</a:t>
            </a:r>
            <a:r>
              <a:rPr lang="en-US" altLang="zh-TW" sz="2800" dirty="0" smtClean="0">
                <a:latin typeface="微軟正黑體" pitchFamily="34" charset="-120"/>
                <a:ea typeface="微軟正黑體" pitchFamily="34" charset="-120"/>
              </a:rPr>
              <a:t>(</a:t>
            </a:r>
            <a:r>
              <a:rPr lang="en-US" altLang="zh-TW" sz="2800" dirty="0" smtClean="0">
                <a:latin typeface="Times New Roman" pitchFamily="18" charset="0"/>
                <a:ea typeface="微軟正黑體" pitchFamily="34" charset="-120"/>
                <a:cs typeface="Times New Roman" pitchFamily="18" charset="0"/>
              </a:rPr>
              <a:t>Local Presence)</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a:p>
            <a:pPr marL="320040" lvl="0" indent="-320040">
              <a:lnSpc>
                <a:spcPts val="3500"/>
              </a:lnSpc>
              <a:spcBef>
                <a:spcPts val="700"/>
              </a:spcBef>
              <a:spcAft>
                <a:spcPts val="600"/>
              </a:spcAft>
              <a:buClr>
                <a:schemeClr val="accent2"/>
              </a:buClr>
              <a:buSzPct val="60000"/>
              <a:buFont typeface="Wingdings" pitchFamily="2" charset="2"/>
              <a:buChar char="l"/>
            </a:pPr>
            <a:r>
              <a:rPr lang="zh-TW" altLang="en-US" sz="2800" dirty="0">
                <a:latin typeface="微軟正黑體" pitchFamily="34" charset="-120"/>
                <a:ea typeface="微軟正黑體" pitchFamily="34" charset="-120"/>
              </a:rPr>
              <a:t>美國</a:t>
            </a:r>
            <a:r>
              <a:rPr lang="zh-TW" altLang="en-US" sz="2800" dirty="0" smtClean="0">
                <a:latin typeface="微軟正黑體" pitchFamily="34" charset="-120"/>
                <a:ea typeface="微軟正黑體" pitchFamily="34" charset="-120"/>
              </a:rPr>
              <a:t>在</a:t>
            </a:r>
            <a:r>
              <a:rPr lang="en-US" altLang="zh-TW" sz="2800" dirty="0" smtClean="0">
                <a:latin typeface="Times New Roman" pitchFamily="18" charset="0"/>
                <a:ea typeface="微軟正黑體" pitchFamily="34" charset="-120"/>
                <a:cs typeface="Times New Roman" pitchFamily="18" charset="0"/>
              </a:rPr>
              <a:t>TPP</a:t>
            </a:r>
            <a:r>
              <a:rPr lang="zh-TW" altLang="en-US" sz="2800" dirty="0" smtClean="0">
                <a:latin typeface="Times New Roman" pitchFamily="18" charset="0"/>
                <a:ea typeface="微軟正黑體" pitchFamily="34" charset="-120"/>
                <a:cs typeface="Times New Roman" pitchFamily="18" charset="0"/>
              </a:rPr>
              <a:t>與</a:t>
            </a:r>
            <a:r>
              <a:rPr lang="en-US" altLang="zh-TW" sz="2800" dirty="0" err="1">
                <a:latin typeface="Times New Roman" pitchFamily="18" charset="0"/>
                <a:ea typeface="微軟正黑體" pitchFamily="34" charset="-120"/>
                <a:cs typeface="Times New Roman" pitchFamily="18" charset="0"/>
              </a:rPr>
              <a:t>TiSA</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談判中，均堅持不得要求</a:t>
            </a:r>
            <a:r>
              <a:rPr lang="en-US" altLang="zh-TW" sz="2800" dirty="0">
                <a:latin typeface="Times New Roman" pitchFamily="18" charset="0"/>
                <a:ea typeface="微軟正黑體" pitchFamily="34" charset="-120"/>
                <a:cs typeface="Times New Roman" pitchFamily="18" charset="0"/>
              </a:rPr>
              <a:t>Local</a:t>
            </a:r>
            <a:r>
              <a:rPr lang="zh-TW" altLang="en-US" sz="2800" dirty="0">
                <a:latin typeface="Times New Roman" pitchFamily="18" charset="0"/>
                <a:ea typeface="微軟正黑體" pitchFamily="34" charset="-120"/>
                <a:cs typeface="Times New Roman" pitchFamily="18" charset="0"/>
              </a:rPr>
              <a:t> </a:t>
            </a:r>
            <a:r>
              <a:rPr lang="en-US" altLang="zh-TW" sz="2800" dirty="0">
                <a:latin typeface="Times New Roman" pitchFamily="18" charset="0"/>
                <a:ea typeface="微軟正黑體" pitchFamily="34" charset="-120"/>
                <a:cs typeface="Times New Roman" pitchFamily="18" charset="0"/>
              </a:rPr>
              <a:t>Presence</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lnSpc>
                <a:spcPts val="3500"/>
              </a:lnSpc>
              <a:spcBef>
                <a:spcPts val="700"/>
              </a:spcBef>
              <a:spcAft>
                <a:spcPts val="600"/>
              </a:spcAft>
              <a:buClr>
                <a:schemeClr val="accent2"/>
              </a:buClr>
              <a:buSzPct val="60000"/>
              <a:buFont typeface="Wingdings" pitchFamily="2" charset="2"/>
              <a:buChar char="l"/>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歐盟藉由個資保護與電腦資料保護的理由，要求電腦須位於歐洲境內。</a:t>
            </a: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7772400" cy="1008111"/>
          </a:xfrm>
          <a:prstGeom prst="rect">
            <a:avLst/>
          </a:prstGeom>
        </p:spPr>
        <p:txBody>
          <a:bodyPr vert="horz" anchor="ctr">
            <a:normAutofit/>
          </a:bodyPr>
          <a:lstStyle/>
          <a:p>
            <a:pPr lvl="0">
              <a:spcBef>
                <a:spcPct val="0"/>
              </a:spcBef>
            </a:pPr>
            <a:r>
              <a:rPr kumimoji="0" lang="zh-TW" altLang="en-US" sz="400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境外</a:t>
            </a:r>
            <a:r>
              <a:rPr kumimoji="0" lang="en-US" altLang="zh-TW" sz="400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OTT</a:t>
            </a:r>
            <a:r>
              <a:rPr kumimoji="0" lang="zh-TW" altLang="en-US" sz="400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在我國設立分公司的好處</a:t>
            </a:r>
            <a:endParaRPr kumimoji="0" lang="zh-TW" altLang="en-US" sz="4000" i="0" u="none" strike="noStrike" kern="1200" cap="none" spc="0" normalizeH="0" baseline="0" noProof="0" dirty="0">
              <a:ln>
                <a:noFill/>
              </a:ln>
              <a:solidFill>
                <a:schemeClr val="tx2"/>
              </a:solidFill>
              <a:effectLst/>
              <a:uLnTx/>
              <a:uFillTx/>
              <a:latin typeface="微軟正黑體" pitchFamily="34" charset="-120"/>
              <a:ea typeface="微軟正黑體" pitchFamily="34" charset="-120"/>
              <a:cs typeface="+mj-cs"/>
            </a:endParaRPr>
          </a:p>
        </p:txBody>
      </p:sp>
      <p:sp>
        <p:nvSpPr>
          <p:cNvPr id="8" name="內容版面配置區 7"/>
          <p:cNvSpPr>
            <a:spLocks noGrp="1"/>
          </p:cNvSpPr>
          <p:nvPr>
            <p:ph sz="quarter" idx="1"/>
          </p:nvPr>
        </p:nvSpPr>
        <p:spPr>
          <a:xfrm>
            <a:off x="611560" y="1628800"/>
            <a:ext cx="7992888" cy="4495800"/>
          </a:xfrm>
        </p:spPr>
        <p:txBody>
          <a:bodyPr/>
          <a:lstStyle/>
          <a:p>
            <a:pPr>
              <a:buNone/>
            </a:pPr>
            <a:endParaRPr lang="en-US" altLang="zh-TW" sz="3200" dirty="0" smtClean="0">
              <a:latin typeface="微軟正黑體" pitchFamily="34" charset="-120"/>
              <a:ea typeface="微軟正黑體" pitchFamily="34" charset="-120"/>
            </a:endParaRPr>
          </a:p>
          <a:p>
            <a:endParaRPr lang="zh-TW" altLang="en-US" dirty="0"/>
          </a:p>
        </p:txBody>
      </p:sp>
      <p:sp>
        <p:nvSpPr>
          <p:cNvPr id="10" name="副標題 2"/>
          <p:cNvSpPr txBox="1">
            <a:spLocks/>
          </p:cNvSpPr>
          <p:nvPr/>
        </p:nvSpPr>
        <p:spPr>
          <a:xfrm>
            <a:off x="611560" y="1628800"/>
            <a:ext cx="7632848" cy="4248472"/>
          </a:xfrm>
          <a:prstGeom prst="rect">
            <a:avLst/>
          </a:prstGeom>
        </p:spPr>
        <p:txBody>
          <a:bodyPr vert="horz">
            <a:normAutofit/>
          </a:bodyPr>
          <a:lstStyle/>
          <a:p>
            <a:pPr marL="320040" marR="0" lvl="0" indent="-320040" algn="l" defTabSz="914400" rtl="0" eaLnBrk="1" fontAlgn="auto" latinLnBrk="0" hangingPunct="1">
              <a:lnSpc>
                <a:spcPts val="3500"/>
              </a:lnSpc>
              <a:spcBef>
                <a:spcPts val="700"/>
              </a:spcBef>
              <a:spcAft>
                <a:spcPts val="60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lnSpc>
                <a:spcPts val="3500"/>
              </a:lnSpc>
              <a:spcBef>
                <a:spcPts val="700"/>
              </a:spcBef>
              <a:spcAft>
                <a:spcPts val="600"/>
              </a:spcAft>
              <a:buClr>
                <a:schemeClr val="accent2"/>
              </a:buClr>
              <a:buSzPct val="60000"/>
              <a:buFont typeface="Wingdings" pitchFamily="2" charset="2"/>
              <a:buChar char="l"/>
            </a:pPr>
            <a:r>
              <a:rPr lang="zh-TW" altLang="en-US" sz="2800" dirty="0">
                <a:latin typeface="微軟正黑體" pitchFamily="34" charset="-120"/>
                <a:ea typeface="微軟正黑體" pitchFamily="34" charset="-120"/>
              </a:rPr>
              <a:t>具有合法公司</a:t>
            </a:r>
            <a:r>
              <a:rPr lang="zh-TW" altLang="en-US" sz="2800" dirty="0" smtClean="0">
                <a:latin typeface="微軟正黑體" pitchFamily="34" charset="-120"/>
                <a:ea typeface="微軟正黑體" pitchFamily="34" charset="-120"/>
              </a:rPr>
              <a:t>身份，</a:t>
            </a:r>
            <a:r>
              <a:rPr lang="zh-TW" altLang="en-US" sz="2800" dirty="0">
                <a:latin typeface="微軟正黑體" pitchFamily="34" charset="-120"/>
                <a:ea typeface="微軟正黑體" pitchFamily="34" charset="-120"/>
              </a:rPr>
              <a:t>獲得</a:t>
            </a:r>
            <a:r>
              <a:rPr lang="zh-TW" altLang="en-US" sz="2800" dirty="0" smtClean="0">
                <a:latin typeface="微軟正黑體" pitchFamily="34" charset="-120"/>
                <a:ea typeface="微軟正黑體" pitchFamily="34" charset="-120"/>
              </a:rPr>
              <a:t>我國匯流法律與其他法律保障。</a:t>
            </a:r>
            <a:endParaRPr lang="en-US" altLang="zh-TW" sz="2800" dirty="0" smtClean="0">
              <a:latin typeface="微軟正黑體" pitchFamily="34" charset="-120"/>
              <a:ea typeface="微軟正黑體" pitchFamily="34" charset="-120"/>
            </a:endParaRPr>
          </a:p>
          <a:p>
            <a:pPr marL="320040" lvl="0" indent="-320040">
              <a:lnSpc>
                <a:spcPts val="3500"/>
              </a:lnSpc>
              <a:spcBef>
                <a:spcPts val="700"/>
              </a:spcBef>
              <a:spcAft>
                <a:spcPts val="600"/>
              </a:spcAft>
              <a:buClr>
                <a:schemeClr val="accent2"/>
              </a:buClr>
              <a:buSzPct val="60000"/>
              <a:buFont typeface="Wingdings" pitchFamily="2" charset="2"/>
              <a:buChar char="l"/>
            </a:pPr>
            <a:r>
              <a:rPr kumimoji="0" lang="zh-TW" altLang="en-US" sz="2800" b="0"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rPr>
              <a:t>電子通訊網路</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業者</a:t>
            </a:r>
            <a:r>
              <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a:t>
            </a:r>
            <a:r>
              <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微軟正黑體" pitchFamily="34" charset="-120"/>
                <a:cs typeface="Times New Roman" pitchFamily="18" charset="0"/>
              </a:rPr>
              <a:t>Electronic</a:t>
            </a:r>
            <a:r>
              <a:rPr kumimoji="0" lang="en-US" altLang="zh-TW" sz="2800" b="0" i="0" u="none" strike="noStrike" kern="1200" cap="none" spc="0" normalizeH="0" noProof="0" dirty="0" smtClean="0">
                <a:ln>
                  <a:noFill/>
                </a:ln>
                <a:solidFill>
                  <a:schemeClr val="tx1"/>
                </a:solidFill>
                <a:effectLst/>
                <a:uLnTx/>
                <a:uFillTx/>
                <a:latin typeface="Times New Roman" pitchFamily="18" charset="0"/>
                <a:ea typeface="微軟正黑體" pitchFamily="34" charset="-120"/>
                <a:cs typeface="Times New Roman" pitchFamily="18" charset="0"/>
              </a:rPr>
              <a:t> Communications Network)</a:t>
            </a:r>
            <a:r>
              <a:rPr kumimoji="0" lang="zh-TW" altLang="en-US" sz="2800" b="0" i="0" u="none" strike="noStrike" kern="1200" cap="none" spc="0" normalizeH="0" noProof="0" dirty="0" smtClean="0">
                <a:ln>
                  <a:noFill/>
                </a:ln>
                <a:solidFill>
                  <a:schemeClr val="tx1"/>
                </a:solidFill>
                <a:effectLst/>
                <a:uLnTx/>
                <a:uFillTx/>
                <a:latin typeface="微軟正黑體" pitchFamily="34" charset="-120"/>
                <a:ea typeface="微軟正黑體" pitchFamily="34" charset="-120"/>
                <a:cs typeface="+mn-cs"/>
              </a:rPr>
              <a:t>不得差別對待在我國合法註冊的</a:t>
            </a:r>
            <a:r>
              <a:rPr lang="en-US" altLang="zh-TW" sz="2800" dirty="0">
                <a:latin typeface="Times New Roman" pitchFamily="18" charset="0"/>
                <a:ea typeface="微軟正黑體" pitchFamily="34" charset="-120"/>
                <a:cs typeface="Times New Roman" pitchFamily="18" charset="0"/>
              </a:rPr>
              <a:t>OTT</a:t>
            </a:r>
            <a:r>
              <a:rPr kumimoji="0" lang="zh-TW" altLang="en-US" sz="2800" b="0" i="0" u="none" strike="noStrike" kern="1200" cap="none" spc="0" normalizeH="0" noProof="0" dirty="0" smtClean="0">
                <a:ln>
                  <a:noFill/>
                </a:ln>
                <a:solidFill>
                  <a:schemeClr val="tx1"/>
                </a:solidFill>
                <a:effectLst/>
                <a:uLnTx/>
                <a:uFillTx/>
                <a:latin typeface="微軟正黑體" pitchFamily="34" charset="-120"/>
                <a:ea typeface="微軟正黑體" pitchFamily="34" charset="-120"/>
                <a:cs typeface="+mn-cs"/>
              </a:rPr>
              <a:t>業者。</a:t>
            </a:r>
            <a:endParaRPr kumimoji="0" lang="en-US" altLang="zh-TW" sz="2800" b="0" i="0" u="none" strike="noStrike" kern="1200" cap="none" spc="0" normalizeH="0" noProof="0" dirty="0" smtClean="0">
              <a:ln>
                <a:noFill/>
              </a:ln>
              <a:solidFill>
                <a:schemeClr val="tx1"/>
              </a:solidFill>
              <a:effectLst/>
              <a:uLnTx/>
              <a:uFillTx/>
              <a:latin typeface="微軟正黑體" pitchFamily="34" charset="-120"/>
              <a:ea typeface="微軟正黑體" pitchFamily="34" charset="-120"/>
              <a:cs typeface="+mn-cs"/>
            </a:endParaRPr>
          </a:p>
          <a:p>
            <a:pPr marL="320040" lvl="0" indent="-320040">
              <a:lnSpc>
                <a:spcPts val="3500"/>
              </a:lnSpc>
              <a:spcBef>
                <a:spcPts val="700"/>
              </a:spcBef>
              <a:spcAft>
                <a:spcPts val="600"/>
              </a:spcAft>
              <a:buClr>
                <a:schemeClr val="accent2"/>
              </a:buClr>
              <a:buSzPct val="60000"/>
              <a:buFont typeface="Wingdings" pitchFamily="2" charset="2"/>
              <a:buChar char="l"/>
            </a:pP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無合法身份的境外</a:t>
            </a:r>
            <a:r>
              <a:rPr lang="en-US" altLang="zh-TW" sz="2800" dirty="0">
                <a:latin typeface="Times New Roman" pitchFamily="18" charset="0"/>
                <a:ea typeface="微軟正黑體" pitchFamily="34" charset="-120"/>
                <a:cs typeface="Times New Roman" pitchFamily="18" charset="0"/>
              </a:rPr>
              <a:t>OTT</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業者必須</a:t>
            </a:r>
            <a:r>
              <a:rPr lang="zh-TW" altLang="en-US" sz="2800" dirty="0" smtClean="0">
                <a:latin typeface="微軟正黑體" pitchFamily="34" charset="-120"/>
                <a:ea typeface="微軟正黑體" pitchFamily="34" charset="-120"/>
              </a:rPr>
              <a:t>與我國電子通訊網路業者合理</a:t>
            </a:r>
            <a:r>
              <a:rPr kumimoji="0" lang="zh-TW" altLang="en-US"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rPr>
              <a:t>商業談判</a:t>
            </a:r>
            <a:r>
              <a:rPr lang="en-US" altLang="zh-TW" sz="2800" dirty="0" smtClean="0">
                <a:latin typeface="Times New Roman" pitchFamily="18" charset="0"/>
                <a:ea typeface="微軟正黑體" pitchFamily="34" charset="-120"/>
                <a:cs typeface="Times New Roman" pitchFamily="18" charset="0"/>
              </a:rPr>
              <a:t>.</a:t>
            </a:r>
            <a:endParaRPr lang="en-US" altLang="zh-TW" sz="2800" dirty="0">
              <a:latin typeface="Times New Roman" pitchFamily="18" charset="0"/>
              <a:ea typeface="微軟正黑體" pitchFamily="34" charset="-120"/>
              <a:cs typeface="Times New Roman" pitchFamily="18" charset="0"/>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539552" y="332656"/>
            <a:ext cx="8136904" cy="1008111"/>
          </a:xfrm>
          <a:prstGeom prst="rect">
            <a:avLst/>
          </a:prstGeom>
        </p:spPr>
        <p:txBody>
          <a:bodyPr vert="horz" anchor="ctr">
            <a:normAutofit fontScale="92500" lnSpcReduction="20000"/>
          </a:bodyPr>
          <a:lstStyle/>
          <a:p>
            <a:pPr lvl="0">
              <a:spcBef>
                <a:spcPct val="0"/>
              </a:spcBef>
            </a:pPr>
            <a:r>
              <a:rPr lang="zh-TW" altLang="en-US" sz="4000" dirty="0" smtClean="0">
                <a:solidFill>
                  <a:schemeClr val="tx2"/>
                </a:solidFill>
                <a:latin typeface="微軟正黑體" pitchFamily="34" charset="-120"/>
                <a:ea typeface="微軟正黑體" pitchFamily="34" charset="-120"/>
                <a:cs typeface="+mj-cs"/>
              </a:rPr>
              <a:t>不贊成</a:t>
            </a: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美國</a:t>
            </a:r>
            <a:r>
              <a:rPr kumimoji="0" lang="en-US" altLang="zh-TW" sz="4000" b="0" i="0" u="none" strike="noStrike" kern="1200" cap="none" spc="0" normalizeH="0" baseline="0" noProof="0" dirty="0" smtClean="0">
                <a:ln>
                  <a:noFill/>
                </a:ln>
                <a:solidFill>
                  <a:schemeClr val="tx2"/>
                </a:solidFill>
                <a:effectLst/>
                <a:uLnTx/>
                <a:uFillTx/>
                <a:latin typeface="Times New Roman" pitchFamily="18" charset="0"/>
                <a:ea typeface="微軟正黑體" pitchFamily="34" charset="-120"/>
                <a:cs typeface="Times New Roman" pitchFamily="18" charset="0"/>
              </a:rPr>
              <a:t>FCC</a:t>
            </a:r>
            <a:r>
              <a:rPr kumimoji="0" lang="zh-TW" altLang="en-US" sz="4000" b="0" i="0" u="none" strike="noStrike" kern="1200" cap="none" spc="0" normalizeH="0" baseline="0" noProof="0" dirty="0" smtClean="0">
                <a:ln>
                  <a:noFill/>
                </a:ln>
                <a:solidFill>
                  <a:schemeClr val="tx2"/>
                </a:solidFill>
                <a:effectLst/>
                <a:uLnTx/>
                <a:uFillTx/>
                <a:latin typeface="微軟正黑體" pitchFamily="34" charset="-120"/>
                <a:ea typeface="微軟正黑體" pitchFamily="34" charset="-120"/>
                <a:cs typeface="+mj-cs"/>
              </a:rPr>
              <a:t>主張</a:t>
            </a:r>
            <a:r>
              <a:rPr kumimoji="0" lang="en-US" altLang="zh-TW" sz="4000" b="0" i="0" u="none" strike="noStrike" kern="1200" cap="none" spc="0" normalizeH="0" baseline="0" noProof="0" dirty="0" smtClean="0">
                <a:ln>
                  <a:noFill/>
                </a:ln>
                <a:solidFill>
                  <a:schemeClr val="tx2"/>
                </a:solidFill>
                <a:effectLst/>
                <a:uLnTx/>
                <a:uFillTx/>
                <a:latin typeface="Times New Roman" pitchFamily="18" charset="0"/>
                <a:ea typeface="微軟正黑體" pitchFamily="34" charset="-120"/>
                <a:cs typeface="Times New Roman" pitchFamily="18" charset="0"/>
              </a:rPr>
              <a:t>Network</a:t>
            </a:r>
            <a:r>
              <a:rPr kumimoji="0" lang="en-US" altLang="zh-TW" sz="4000" b="0" i="0" u="none" strike="noStrike" kern="1200" cap="none" spc="0" normalizeH="0" noProof="0" dirty="0" smtClean="0">
                <a:ln>
                  <a:noFill/>
                </a:ln>
                <a:solidFill>
                  <a:schemeClr val="tx2"/>
                </a:solidFill>
                <a:effectLst/>
                <a:uLnTx/>
                <a:uFillTx/>
                <a:latin typeface="Times New Roman" pitchFamily="18" charset="0"/>
                <a:ea typeface="微軟正黑體" pitchFamily="34" charset="-120"/>
                <a:cs typeface="Times New Roman" pitchFamily="18" charset="0"/>
              </a:rPr>
              <a:t> </a:t>
            </a:r>
            <a:r>
              <a:rPr kumimoji="0" lang="en-US" altLang="zh-TW" sz="4000" b="0" i="0" u="none" strike="noStrike" kern="1200" cap="none" spc="0" normalizeH="0" noProof="0" dirty="0" err="1" smtClean="0">
                <a:ln>
                  <a:noFill/>
                </a:ln>
                <a:solidFill>
                  <a:schemeClr val="tx2"/>
                </a:solidFill>
                <a:effectLst/>
                <a:uLnTx/>
                <a:uFillTx/>
                <a:latin typeface="Times New Roman" pitchFamily="18" charset="0"/>
                <a:ea typeface="微軟正黑體" pitchFamily="34" charset="-120"/>
                <a:cs typeface="Times New Roman" pitchFamily="18" charset="0"/>
              </a:rPr>
              <a:t>Neutra</a:t>
            </a:r>
            <a:r>
              <a:rPr lang="en-US" altLang="zh-TW" sz="4000" dirty="0" err="1" smtClean="0">
                <a:solidFill>
                  <a:schemeClr val="tx2"/>
                </a:solidFill>
                <a:latin typeface="Times New Roman" pitchFamily="18" charset="0"/>
                <a:ea typeface="微軟正黑體" pitchFamily="34" charset="-120"/>
                <a:cs typeface="Times New Roman" pitchFamily="18" charset="0"/>
              </a:rPr>
              <a:t>lity</a:t>
            </a:r>
            <a:endParaRPr lang="en-US" altLang="zh-TW" sz="4000" dirty="0" smtClean="0">
              <a:solidFill>
                <a:schemeClr val="tx2"/>
              </a:solidFill>
              <a:latin typeface="Times New Roman" pitchFamily="18" charset="0"/>
              <a:ea typeface="微軟正黑體" pitchFamily="34" charset="-120"/>
              <a:cs typeface="Times New Roman" pitchFamily="18" charset="0"/>
            </a:endParaRPr>
          </a:p>
          <a:p>
            <a:pPr lvl="0" algn="ctr">
              <a:spcBef>
                <a:spcPct val="0"/>
              </a:spcBef>
            </a:pPr>
            <a:r>
              <a:rPr kumimoji="0" lang="zh-TW" altLang="en-US" sz="4000" b="0" i="0" u="none" strike="noStrike" kern="1200" cap="none" spc="0" normalizeH="0" baseline="0" noProof="0" dirty="0" smtClean="0">
                <a:ln>
                  <a:noFill/>
                </a:ln>
                <a:solidFill>
                  <a:schemeClr val="tx2"/>
                </a:solidFill>
                <a:effectLst/>
                <a:uLnTx/>
                <a:uFillTx/>
                <a:latin typeface="Times New Roman" pitchFamily="18" charset="0"/>
                <a:ea typeface="微軟正黑體" pitchFamily="34" charset="-120"/>
                <a:cs typeface="Times New Roman" pitchFamily="18" charset="0"/>
              </a:rPr>
              <a:t>之 </a:t>
            </a:r>
            <a:r>
              <a:rPr kumimoji="0" lang="en-US" altLang="zh-TW" sz="4000" b="0" i="0" u="none" strike="noStrike" kern="1200" cap="none" spc="0" normalizeH="0" baseline="0" noProof="0" dirty="0" smtClean="0">
                <a:ln>
                  <a:noFill/>
                </a:ln>
                <a:solidFill>
                  <a:schemeClr val="tx2"/>
                </a:solidFill>
                <a:effectLst/>
                <a:uLnTx/>
                <a:uFillTx/>
                <a:latin typeface="Times New Roman" pitchFamily="18" charset="0"/>
                <a:ea typeface="微軟正黑體" pitchFamily="34" charset="-120"/>
                <a:cs typeface="Times New Roman" pitchFamily="18" charset="0"/>
              </a:rPr>
              <a:t>No Fast Lane</a:t>
            </a:r>
            <a:endParaRPr kumimoji="0" lang="zh-TW" altLang="en-US" sz="4000" b="0" i="0" u="none" strike="noStrike" kern="1200" cap="none" spc="0" normalizeH="0" baseline="0" noProof="0" dirty="0">
              <a:ln>
                <a:noFill/>
              </a:ln>
              <a:solidFill>
                <a:schemeClr val="tx2"/>
              </a:solidFill>
              <a:effectLst/>
              <a:uLnTx/>
              <a:uFillTx/>
              <a:latin typeface="Times New Roman" pitchFamily="18" charset="0"/>
              <a:ea typeface="微軟正黑體" pitchFamily="34" charset="-120"/>
              <a:cs typeface="Times New Roman" pitchFamily="18" charset="0"/>
            </a:endParaRPr>
          </a:p>
        </p:txBody>
      </p:sp>
      <p:sp>
        <p:nvSpPr>
          <p:cNvPr id="8" name="內容版面配置區 7"/>
          <p:cNvSpPr>
            <a:spLocks noGrp="1"/>
          </p:cNvSpPr>
          <p:nvPr>
            <p:ph sz="quarter" idx="1"/>
          </p:nvPr>
        </p:nvSpPr>
        <p:spPr>
          <a:xfrm>
            <a:off x="612648" y="1268760"/>
            <a:ext cx="8153400" cy="4827240"/>
          </a:xfrm>
        </p:spPr>
        <p:txBody>
          <a:bodyPr/>
          <a:lstStyle/>
          <a:p>
            <a:pPr>
              <a:buNone/>
            </a:pPr>
            <a:endParaRPr lang="zh-TW" altLang="en-US" dirty="0"/>
          </a:p>
        </p:txBody>
      </p:sp>
      <p:sp>
        <p:nvSpPr>
          <p:cNvPr id="10" name="副標題 2"/>
          <p:cNvSpPr txBox="1">
            <a:spLocks/>
          </p:cNvSpPr>
          <p:nvPr/>
        </p:nvSpPr>
        <p:spPr>
          <a:xfrm>
            <a:off x="755576" y="1340768"/>
            <a:ext cx="7920880" cy="5328592"/>
          </a:xfrm>
          <a:prstGeom prst="rect">
            <a:avLst/>
          </a:prstGeom>
        </p:spPr>
        <p:txBody>
          <a:bodyPr vert="horz">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en-US" altLang="zh-TW" sz="2800" b="0" i="0" u="none" strike="noStrike" kern="1200" cap="none" spc="0" normalizeH="0" baseline="0" noProof="0" dirty="0" smtClean="0">
              <a:ln>
                <a:noFill/>
              </a:ln>
              <a:solidFill>
                <a:schemeClr val="tx1"/>
              </a:solidFill>
              <a:effectLst/>
              <a:uLnTx/>
              <a:uFillTx/>
              <a:latin typeface="微軟正黑體" pitchFamily="34" charset="-120"/>
              <a:ea typeface="微軟正黑體" pitchFamily="34" charset="-120"/>
              <a:cs typeface="+mn-cs"/>
            </a:endParaRPr>
          </a:p>
          <a:p>
            <a:pPr marL="320040" marR="0" lvl="0" indent="-320040" algn="l" defTabSz="914400" rtl="0" eaLnBrk="1" fontAlgn="auto" latinLnBrk="0" hangingPunct="1">
              <a:lnSpc>
                <a:spcPts val="3500"/>
              </a:lnSpc>
              <a:spcBef>
                <a:spcPts val="700"/>
              </a:spcBef>
              <a:spcAft>
                <a:spcPts val="600"/>
              </a:spcAft>
              <a:buClr>
                <a:schemeClr val="accent2"/>
              </a:buClr>
              <a:buSzPct val="60000"/>
              <a:buFont typeface="Wingdings" pitchFamily="2" charset="2"/>
              <a:buChar char="l"/>
              <a:tabLst/>
              <a:defRPr/>
            </a:pPr>
            <a:r>
              <a:rPr lang="zh-TW" altLang="en-US" sz="3300" dirty="0">
                <a:latin typeface="微軟正黑體" pitchFamily="34" charset="-120"/>
                <a:ea typeface="微軟正黑體" pitchFamily="34" charset="-120"/>
              </a:rPr>
              <a:t>內容</a:t>
            </a:r>
            <a:r>
              <a:rPr lang="zh-TW" altLang="en-US" sz="3300" dirty="0" smtClean="0">
                <a:latin typeface="微軟正黑體" pitchFamily="34" charset="-120"/>
                <a:ea typeface="微軟正黑體" pitchFamily="34" charset="-120"/>
              </a:rPr>
              <a:t>業者付費向電信網路業者購買寬頻高速的網路容量，能提供高品質服務給其顧客</a:t>
            </a:r>
            <a:r>
              <a:rPr lang="zh-TW" altLang="en-US" sz="3300" dirty="0" smtClean="0">
                <a:latin typeface="微軟正黑體" pitchFamily="34" charset="-120"/>
                <a:ea typeface="微軟正黑體" pitchFamily="34" charset="-120"/>
              </a:rPr>
              <a:t>。</a:t>
            </a:r>
            <a:endParaRPr lang="en-US" altLang="zh-TW" sz="3300" dirty="0" smtClean="0">
              <a:latin typeface="微軟正黑體" pitchFamily="34" charset="-120"/>
              <a:ea typeface="微軟正黑體" pitchFamily="34" charset="-120"/>
            </a:endParaRPr>
          </a:p>
          <a:p>
            <a:pPr marL="320040" marR="0" lvl="0" indent="-320040" algn="l" defTabSz="914400" rtl="0" eaLnBrk="1" fontAlgn="auto" latinLnBrk="0" hangingPunct="1">
              <a:lnSpc>
                <a:spcPts val="3500"/>
              </a:lnSpc>
              <a:spcBef>
                <a:spcPts val="700"/>
              </a:spcBef>
              <a:spcAft>
                <a:spcPts val="600"/>
              </a:spcAft>
              <a:buClr>
                <a:schemeClr val="accent2"/>
              </a:buClr>
              <a:buSzPct val="60000"/>
              <a:buFont typeface="Wingdings" pitchFamily="2" charset="2"/>
              <a:buChar char="l"/>
              <a:tabLst/>
              <a:defRPr/>
            </a:pPr>
            <a:r>
              <a:rPr lang="en-US" altLang="zh-TW" sz="3300" dirty="0" smtClean="0">
                <a:latin typeface="微軟正黑體" pitchFamily="34" charset="-120"/>
                <a:ea typeface="微軟正黑體" pitchFamily="34" charset="-120"/>
              </a:rPr>
              <a:t>Early Adopters </a:t>
            </a:r>
            <a:r>
              <a:rPr lang="zh-TW" altLang="en-US" sz="3300" dirty="0" smtClean="0">
                <a:latin typeface="微軟正黑體" pitchFamily="34" charset="-120"/>
                <a:ea typeface="微軟正黑體" pitchFamily="34" charset="-120"/>
              </a:rPr>
              <a:t>付較高費用可以分攤網路建設成本</a:t>
            </a:r>
            <a:endParaRPr lang="en-US" altLang="zh-TW" sz="3300" dirty="0" smtClean="0">
              <a:latin typeface="微軟正黑體" pitchFamily="34" charset="-120"/>
              <a:ea typeface="微軟正黑體" pitchFamily="34" charset="-120"/>
            </a:endParaRPr>
          </a:p>
          <a:p>
            <a:pPr marL="320040" lvl="0" indent="-320040">
              <a:lnSpc>
                <a:spcPts val="3500"/>
              </a:lnSpc>
              <a:spcBef>
                <a:spcPts val="700"/>
              </a:spcBef>
              <a:spcAft>
                <a:spcPts val="600"/>
              </a:spcAft>
              <a:buClr>
                <a:schemeClr val="accent2"/>
              </a:buClr>
              <a:buSzPct val="60000"/>
              <a:buFont typeface="Wingdings" pitchFamily="2" charset="2"/>
              <a:buChar char="l"/>
              <a:defRPr/>
            </a:pPr>
            <a:r>
              <a:rPr lang="zh-TW" altLang="en-US" sz="3300" dirty="0" smtClean="0">
                <a:latin typeface="微軟正黑體" pitchFamily="34" charset="-120"/>
                <a:ea typeface="微軟正黑體" pitchFamily="34" charset="-120"/>
              </a:rPr>
              <a:t>否則，寬頻網路的建設投資完全由消費者負擔才叫作公平嗎？</a:t>
            </a:r>
            <a:endParaRPr lang="en-US" altLang="zh-TW" sz="3300" dirty="0" smtClean="0">
              <a:latin typeface="微軟正黑體" pitchFamily="34" charset="-120"/>
              <a:ea typeface="微軟正黑體" pitchFamily="34" charset="-120"/>
            </a:endParaRPr>
          </a:p>
          <a:p>
            <a:pPr marL="320040" marR="0" lvl="0" indent="-320040" algn="l" defTabSz="914400" rtl="0" eaLnBrk="1" fontAlgn="auto" latinLnBrk="0" hangingPunct="1">
              <a:lnSpc>
                <a:spcPts val="3500"/>
              </a:lnSpc>
              <a:spcBef>
                <a:spcPts val="700"/>
              </a:spcBef>
              <a:spcAft>
                <a:spcPts val="600"/>
              </a:spcAft>
              <a:buClr>
                <a:schemeClr val="accent2"/>
              </a:buClr>
              <a:buSzPct val="60000"/>
              <a:buFont typeface="Wingdings" pitchFamily="2" charset="2"/>
              <a:buChar char="l"/>
              <a:tabLst/>
              <a:defRPr/>
            </a:pPr>
            <a:r>
              <a:rPr lang="zh-TW" altLang="en-US" sz="3300" dirty="0" smtClean="0">
                <a:latin typeface="微軟正黑體" pitchFamily="34" charset="-120"/>
                <a:ea typeface="微軟正黑體" pitchFamily="34" charset="-120"/>
              </a:rPr>
              <a:t>主管機關自然會要求電信網路業者維持對一般消費者提供的正常網路品質。</a:t>
            </a:r>
            <a:endParaRPr lang="en-US" altLang="zh-TW" sz="3300" dirty="0" smtClean="0">
              <a:latin typeface="微軟正黑體" pitchFamily="34" charset="-120"/>
              <a:ea typeface="微軟正黑體" pitchFamily="34" charset="-120"/>
            </a:endParaRPr>
          </a:p>
          <a:p>
            <a:pPr marL="320040" lvl="0" indent="-320040">
              <a:lnSpc>
                <a:spcPts val="3500"/>
              </a:lnSpc>
              <a:spcBef>
                <a:spcPts val="700"/>
              </a:spcBef>
              <a:spcAft>
                <a:spcPts val="600"/>
              </a:spcAft>
              <a:buClr>
                <a:schemeClr val="accent2"/>
              </a:buClr>
              <a:buSzPct val="60000"/>
              <a:buFont typeface="Wingdings" pitchFamily="2" charset="2"/>
              <a:buChar char="l"/>
              <a:defRPr/>
            </a:pPr>
            <a:r>
              <a:rPr lang="zh-TW" altLang="en-US" sz="3300" dirty="0" smtClean="0">
                <a:latin typeface="微軟正黑體" pitchFamily="34" charset="-120"/>
                <a:ea typeface="微軟正黑體" pitchFamily="34" charset="-120"/>
              </a:rPr>
              <a:t>網路業者不應以限速的方式阻礙用戶連往特定網站。</a:t>
            </a:r>
            <a:endParaRPr lang="en-US" altLang="zh-TW" sz="33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xmlns="" val="3996793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庸">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834</TotalTime>
  <Words>808</Words>
  <Application>Microsoft Office PowerPoint</Application>
  <PresentationFormat>如螢幕大小 (4:3)</PresentationFormat>
  <Paragraphs>93</Paragraphs>
  <Slides>13</Slides>
  <Notes>1</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中庸</vt:lpstr>
      <vt:lpstr>全球化OTT浪潮下， 跨境及跨域治理挑戰</vt:lpstr>
      <vt:lpstr>投影片 2</vt:lpstr>
      <vt:lpstr>投影片 3</vt:lpstr>
      <vt:lpstr>投影片 4</vt:lpstr>
      <vt:lpstr>投影片 5</vt:lpstr>
      <vt:lpstr>投影片 6</vt:lpstr>
      <vt:lpstr>投影片 7</vt:lpstr>
      <vt:lpstr>投影片 8</vt:lpstr>
      <vt:lpstr>投影片 9</vt:lpstr>
      <vt:lpstr>網路無差別付費能夠維護多元價值嗎?</vt:lpstr>
      <vt:lpstr>維護網路多元價值尚有其他挑戰</vt:lpstr>
      <vt:lpstr>投影片 12</vt:lpstr>
      <vt:lpstr>投影片 13</vt:lpstr>
    </vt:vector>
  </TitlesOfParts>
  <Company>國家通訊傳播委員會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全球化OTT浪潮下 跨境及跨域治理挑戰</dc:title>
  <dc:creator>電臺與內容事務處網路傳播新興媒體科張雅亭</dc:creator>
  <cp:lastModifiedBy>副主任委員室虞孝成</cp:lastModifiedBy>
  <cp:revision>43</cp:revision>
  <dcterms:created xsi:type="dcterms:W3CDTF">2016-06-15T08:22:29Z</dcterms:created>
  <dcterms:modified xsi:type="dcterms:W3CDTF">2016-06-27T02:09:23Z</dcterms:modified>
</cp:coreProperties>
</file>