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540" r:id="rId2"/>
    <p:sldId id="582" r:id="rId3"/>
    <p:sldId id="585" r:id="rId4"/>
    <p:sldId id="586" r:id="rId5"/>
    <p:sldId id="587" r:id="rId6"/>
    <p:sldId id="592" r:id="rId7"/>
    <p:sldId id="568" r:id="rId8"/>
    <p:sldId id="579" r:id="rId9"/>
    <p:sldId id="580" r:id="rId10"/>
    <p:sldId id="590" r:id="rId11"/>
    <p:sldId id="581" r:id="rId12"/>
    <p:sldId id="577" r:id="rId13"/>
    <p:sldId id="563" r:id="rId14"/>
    <p:sldId id="570" r:id="rId15"/>
    <p:sldId id="593" r:id="rId16"/>
    <p:sldId id="591" r:id="rId17"/>
    <p:sldId id="572" r:id="rId18"/>
    <p:sldId id="566" r:id="rId19"/>
    <p:sldId id="578" r:id="rId20"/>
    <p:sldId id="594" r:id="rId21"/>
    <p:sldId id="567" r:id="rId22"/>
    <p:sldId id="595" r:id="rId23"/>
  </p:sldIdLst>
  <p:sldSz cx="9144000" cy="6858000" type="screen4x3"/>
  <p:notesSz cx="6735763" cy="98663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800" b="1" kern="1200">
        <a:solidFill>
          <a:srgbClr val="FF0000"/>
        </a:solidFill>
        <a:latin typeface="新細明體" pitchFamily="18" charset="-12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b="1" kern="1200">
        <a:solidFill>
          <a:srgbClr val="FF0000"/>
        </a:solidFill>
        <a:latin typeface="新細明體" pitchFamily="18" charset="-12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b="1" kern="1200">
        <a:solidFill>
          <a:srgbClr val="FF0000"/>
        </a:solidFill>
        <a:latin typeface="新細明體" pitchFamily="18" charset="-12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b="1" kern="1200">
        <a:solidFill>
          <a:srgbClr val="FF0000"/>
        </a:solidFill>
        <a:latin typeface="新細明體" pitchFamily="18" charset="-12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b="1" kern="1200">
        <a:solidFill>
          <a:srgbClr val="FF0000"/>
        </a:solidFill>
        <a:latin typeface="新細明體" pitchFamily="18" charset="-12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800" b="1" kern="1200">
        <a:solidFill>
          <a:srgbClr val="FF0000"/>
        </a:solidFill>
        <a:latin typeface="新細明體" pitchFamily="18" charset="-12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800" b="1" kern="1200">
        <a:solidFill>
          <a:srgbClr val="FF0000"/>
        </a:solidFill>
        <a:latin typeface="新細明體" pitchFamily="18" charset="-12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800" b="1" kern="1200">
        <a:solidFill>
          <a:srgbClr val="FF0000"/>
        </a:solidFill>
        <a:latin typeface="新細明體" pitchFamily="18" charset="-12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800" b="1" kern="1200">
        <a:solidFill>
          <a:srgbClr val="FF0000"/>
        </a:solidFill>
        <a:latin typeface="新細明體" pitchFamily="18" charset="-12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FFFF"/>
    <a:srgbClr val="333399"/>
    <a:srgbClr val="3333CC"/>
    <a:srgbClr val="FF5050"/>
    <a:srgbClr val="0000FF"/>
    <a:srgbClr val="3333FF"/>
    <a:srgbClr val="0099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343" autoAdjust="0"/>
    <p:restoredTop sz="74725" autoAdjust="0"/>
  </p:normalViewPr>
  <p:slideViewPr>
    <p:cSldViewPr>
      <p:cViewPr>
        <p:scale>
          <a:sx n="59" d="100"/>
          <a:sy n="59" d="100"/>
        </p:scale>
        <p:origin x="-1190" y="-1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557"/>
    </p:cViewPr>
  </p:sorterViewPr>
  <p:notesViewPr>
    <p:cSldViewPr>
      <p:cViewPr>
        <p:scale>
          <a:sx n="100" d="100"/>
          <a:sy n="100" d="100"/>
        </p:scale>
        <p:origin x="-1614" y="216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73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6" tIns="46061" rIns="92116" bIns="46061" numCol="1" anchor="t" anchorCtr="0" compatLnSpc="1">
            <a:prstTxWarp prst="textNoShape">
              <a:avLst/>
            </a:prstTxWarp>
          </a:bodyPr>
          <a:lstStyle>
            <a:lvl1pPr defTabSz="915887" fontAlgn="base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8511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6" tIns="46061" rIns="92116" bIns="46061" numCol="1" anchor="t" anchorCtr="0" compatLnSpc="1">
            <a:prstTxWarp prst="textNoShape">
              <a:avLst/>
            </a:prstTxWarp>
          </a:bodyPr>
          <a:lstStyle>
            <a:lvl1pPr algn="r" defTabSz="915887" fontAlgn="base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9263"/>
            <a:ext cx="29273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6" tIns="46061" rIns="92116" bIns="46061" numCol="1" anchor="b" anchorCtr="0" compatLnSpc="1">
            <a:prstTxWarp prst="textNoShape">
              <a:avLst/>
            </a:prstTxWarp>
          </a:bodyPr>
          <a:lstStyle>
            <a:lvl1pPr defTabSz="915887" fontAlgn="base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39263"/>
            <a:ext cx="28511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6" tIns="46061" rIns="92116" bIns="46061" numCol="1" anchor="b" anchorCtr="0" compatLnSpc="1">
            <a:prstTxWarp prst="textNoShape">
              <a:avLst/>
            </a:prstTxWarp>
          </a:bodyPr>
          <a:lstStyle>
            <a:lvl1pPr algn="r" defTabSz="915887" fontAlgn="base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D5EA542-CBA4-443E-AE3C-171BA91AE0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6" tIns="46061" rIns="92116" bIns="46061" numCol="1" anchor="t" anchorCtr="0" compatLnSpc="1">
            <a:prstTxWarp prst="textNoShape">
              <a:avLst/>
            </a:prstTxWarp>
          </a:bodyPr>
          <a:lstStyle>
            <a:lvl1pPr defTabSz="915887" fontAlgn="base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6" tIns="46061" rIns="92116" bIns="46061" numCol="1" anchor="t" anchorCtr="0" compatLnSpc="1">
            <a:prstTxWarp prst="textNoShape">
              <a:avLst/>
            </a:prstTxWarp>
          </a:bodyPr>
          <a:lstStyle>
            <a:lvl1pPr algn="r" defTabSz="915887" fontAlgn="base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24425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15950" y="4668838"/>
            <a:ext cx="547052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6" tIns="46061" rIns="92116" bIns="46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My presentation today is to give you an overall picture on the telecommunications development of Taiwan.  I hope that this presentation will be helpful for your understanding of our telecom sector.</a:t>
            </a:r>
          </a:p>
          <a:p>
            <a:pPr lvl="0"/>
            <a:endParaRPr lang="en-US" altLang="zh-TW" smtClean="0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6" tIns="46061" rIns="92116" bIns="46061" numCol="1" anchor="b" anchorCtr="0" compatLnSpc="1">
            <a:prstTxWarp prst="textNoShape">
              <a:avLst/>
            </a:prstTxWarp>
          </a:bodyPr>
          <a:lstStyle>
            <a:lvl1pPr defTabSz="915887" fontAlgn="base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5775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16" tIns="46061" rIns="92116" bIns="46061" numCol="1" anchor="b" anchorCtr="0" compatLnSpc="1">
            <a:prstTxWarp prst="textNoShape">
              <a:avLst/>
            </a:prstTxWarp>
          </a:bodyPr>
          <a:lstStyle>
            <a:lvl1pPr algn="r" defTabSz="915887" fontAlgn="base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7E6D1EA-A4AF-4FB6-85CB-4BAACB6590C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30000"/>
      </a:spcAft>
      <a:defRPr kumimoji="1" sz="13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742950" indent="-28575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1143000" indent="-228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600200" indent="-228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2057400" indent="-228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16350" y="9375775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16" tIns="46061" rIns="92116" bIns="46061" anchor="b"/>
          <a:lstStyle/>
          <a:p>
            <a:pPr algn="r"/>
            <a:fld id="{789B96E6-C052-4270-9303-D2E75C238965}" type="slidenum">
              <a:rPr lang="en-US" altLang="zh-TW" sz="1200" b="0">
                <a:solidFill>
                  <a:schemeClr val="tx1"/>
                </a:solidFill>
                <a:latin typeface="Times New Roman" pitchFamily="18" charset="0"/>
              </a:rPr>
              <a:pPr algn="r"/>
              <a:t>0</a:t>
            </a:fld>
            <a:endParaRPr lang="en-US" altLang="zh-TW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22300" indent="-622300" eaLnBrk="1" fontAlgn="ctr" hangingPunct="1">
              <a:spcAft>
                <a:spcPct val="0"/>
              </a:spcAft>
            </a:pPr>
            <a:endParaRPr lang="en-US" altLang="zh-TW" sz="2800" smtClean="0">
              <a:solidFill>
                <a:srgbClr val="FF0000"/>
              </a:solidFill>
              <a:latin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31747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A435D3B7-C1C0-4109-A964-AF01985B9AA7}" type="slidenum">
              <a:rPr lang="en-US" altLang="zh-TW" smtClean="0"/>
              <a:pPr defTabSz="914400"/>
              <a:t>9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33795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AD9A42AA-3BEA-49AF-BA0B-EC465C7FEACC}" type="slidenum">
              <a:rPr lang="en-US" altLang="zh-TW" smtClean="0"/>
              <a:pPr defTabSz="914400"/>
              <a:t>10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37891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2F7C8FF0-0D76-4AB0-99C2-6A46A950325A}" type="slidenum">
              <a:rPr lang="en-US" altLang="zh-TW" smtClean="0"/>
              <a:pPr defTabSz="914400"/>
              <a:t>11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39939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EC6BD50E-7A31-4FFF-93E1-7AD490CE5463}" type="slidenum">
              <a:rPr lang="en-US" altLang="zh-TW" smtClean="0"/>
              <a:pPr defTabSz="914400"/>
              <a:t>12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41987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A417ABFD-4095-4E8E-AC29-CA1DEE649F93}" type="slidenum">
              <a:rPr lang="en-US" altLang="zh-TW" smtClean="0"/>
              <a:pPr defTabSz="914400"/>
              <a:t>13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41987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A417ABFD-4095-4E8E-AC29-CA1DEE649F93}" type="slidenum">
              <a:rPr lang="en-US" altLang="zh-TW" smtClean="0"/>
              <a:pPr defTabSz="914400"/>
              <a:t>14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31747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A435D3B7-C1C0-4109-A964-AF01985B9AA7}" type="slidenum">
              <a:rPr lang="en-US" altLang="zh-TW" smtClean="0"/>
              <a:pPr defTabSz="914400"/>
              <a:t>15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2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46083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44E2301C-CA9F-4840-9E93-92EEBD209CC4}" type="slidenum">
              <a:rPr lang="en-US" altLang="zh-TW" smtClean="0"/>
              <a:pPr defTabSz="914400"/>
              <a:t>16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0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48131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EACB1C95-6D69-4108-9037-F29E62F03B43}" type="slidenum">
              <a:rPr lang="en-US" altLang="zh-TW" smtClean="0"/>
              <a:pPr defTabSz="914400"/>
              <a:t>17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0178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50179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F5B6DC29-B582-48F1-A161-FD41481E9362}" type="slidenum">
              <a:rPr lang="en-US" altLang="zh-TW" smtClean="0"/>
              <a:pPr defTabSz="914400"/>
              <a:t>18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1225" y="742950"/>
            <a:ext cx="4924425" cy="36941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備忘稿版面配置區 2"/>
          <p:cNvSpPr>
            <a:spLocks noGrp="1"/>
          </p:cNvSpPr>
          <p:nvPr>
            <p:ph type="body" idx="1"/>
          </p:nvPr>
        </p:nvSpPr>
        <p:spPr bwMode="auto">
          <a:xfrm>
            <a:off x="615950" y="4668838"/>
            <a:ext cx="5470525" cy="4443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116" tIns="46061" rIns="92116" bIns="46061"/>
          <a:lstStyle/>
          <a:p>
            <a:endParaRPr lang="zh-TW" altLang="en-US" smtClean="0"/>
          </a:p>
        </p:txBody>
      </p:sp>
      <p:sp>
        <p:nvSpPr>
          <p:cNvPr id="92164" name="投影片編號版面配置區 3"/>
          <p:cNvSpPr txBox="1">
            <a:spLocks noGrp="1"/>
          </p:cNvSpPr>
          <p:nvPr/>
        </p:nvSpPr>
        <p:spPr bwMode="auto">
          <a:xfrm>
            <a:off x="3816350" y="9375775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16" tIns="46061" rIns="92116" bIns="46061" anchor="b"/>
          <a:lstStyle/>
          <a:p>
            <a:pPr algn="r"/>
            <a:fld id="{102D17A2-72A7-4DDC-B158-5D8803946CDA}" type="slidenum">
              <a:rPr lang="en-US" altLang="zh-TW" sz="1200" b="0">
                <a:solidFill>
                  <a:schemeClr val="tx1"/>
                </a:solidFill>
                <a:latin typeface="Times New Roman" pitchFamily="18" charset="0"/>
              </a:rPr>
              <a:pPr algn="r"/>
              <a:t>1</a:t>
            </a:fld>
            <a:endParaRPr lang="en-US" altLang="zh-TW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2226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52227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1731729A-78EB-4824-952F-4432F67102E6}" type="slidenum">
              <a:rPr lang="en-US" altLang="zh-TW" smtClean="0"/>
              <a:pPr defTabSz="914400"/>
              <a:t>19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54275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D4A00DB8-25A5-4974-A159-4273B1A7A57E}" type="slidenum">
              <a:rPr lang="en-US" altLang="zh-TW" smtClean="0"/>
              <a:pPr defTabSz="914400"/>
              <a:t>20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54275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D4A00DB8-25A5-4974-A159-4273B1A7A57E}" type="slidenum">
              <a:rPr lang="en-US" altLang="zh-TW" smtClean="0"/>
              <a:pPr defTabSz="914400"/>
              <a:t>21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1225" y="742950"/>
            <a:ext cx="4924425" cy="36941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備忘稿版面配置區 2"/>
          <p:cNvSpPr>
            <a:spLocks noGrp="1"/>
          </p:cNvSpPr>
          <p:nvPr>
            <p:ph type="body" idx="1"/>
          </p:nvPr>
        </p:nvSpPr>
        <p:spPr bwMode="auto">
          <a:xfrm>
            <a:off x="615950" y="4668838"/>
            <a:ext cx="5470525" cy="4443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116" tIns="46061" rIns="92116" bIns="46061"/>
          <a:lstStyle/>
          <a:p>
            <a:endParaRPr lang="zh-TW" altLang="en-US" dirty="0" smtClean="0"/>
          </a:p>
        </p:txBody>
      </p:sp>
      <p:sp>
        <p:nvSpPr>
          <p:cNvPr id="98308" name="投影片編號版面配置區 3"/>
          <p:cNvSpPr txBox="1">
            <a:spLocks noGrp="1"/>
          </p:cNvSpPr>
          <p:nvPr/>
        </p:nvSpPr>
        <p:spPr bwMode="auto">
          <a:xfrm>
            <a:off x="3816350" y="9375775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16" tIns="46061" rIns="92116" bIns="46061" anchor="b"/>
          <a:lstStyle/>
          <a:p>
            <a:pPr algn="r"/>
            <a:fld id="{9168DD78-A913-42A4-B7A8-2D5C6DB5B916}" type="slidenum">
              <a:rPr lang="en-US" altLang="zh-TW" sz="1200" b="0">
                <a:solidFill>
                  <a:schemeClr val="tx1"/>
                </a:solidFill>
                <a:latin typeface="Times New Roman" pitchFamily="18" charset="0"/>
              </a:rPr>
              <a:pPr algn="r"/>
              <a:t>2</a:t>
            </a:fld>
            <a:endParaRPr lang="en-US" altLang="zh-TW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1225" y="742950"/>
            <a:ext cx="4924425" cy="36941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備忘稿版面配置區 2"/>
          <p:cNvSpPr>
            <a:spLocks noGrp="1"/>
          </p:cNvSpPr>
          <p:nvPr>
            <p:ph type="body" idx="1"/>
          </p:nvPr>
        </p:nvSpPr>
        <p:spPr bwMode="auto">
          <a:xfrm>
            <a:off x="615950" y="4668838"/>
            <a:ext cx="5470525" cy="4443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116" tIns="46061" rIns="92116" bIns="46061"/>
          <a:lstStyle/>
          <a:p>
            <a:endParaRPr lang="zh-TW" altLang="en-US" smtClean="0"/>
          </a:p>
        </p:txBody>
      </p:sp>
      <p:sp>
        <p:nvSpPr>
          <p:cNvPr id="100356" name="投影片編號版面配置區 3"/>
          <p:cNvSpPr txBox="1">
            <a:spLocks noGrp="1"/>
          </p:cNvSpPr>
          <p:nvPr/>
        </p:nvSpPr>
        <p:spPr bwMode="auto">
          <a:xfrm>
            <a:off x="3816350" y="9375775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16" tIns="46061" rIns="92116" bIns="46061" anchor="b"/>
          <a:lstStyle/>
          <a:p>
            <a:pPr algn="r"/>
            <a:fld id="{D8432814-7876-41D2-85D1-1151688C1EC8}" type="slidenum">
              <a:rPr lang="en-US" altLang="zh-TW" sz="1200" b="0">
                <a:solidFill>
                  <a:schemeClr val="tx1"/>
                </a:solidFill>
                <a:latin typeface="Times New Roman" pitchFamily="18" charset="0"/>
              </a:rPr>
              <a:pPr algn="r"/>
              <a:t>3</a:t>
            </a:fld>
            <a:endParaRPr lang="en-US" altLang="zh-TW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1225" y="742950"/>
            <a:ext cx="4924425" cy="36941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備忘稿版面配置區 2"/>
          <p:cNvSpPr>
            <a:spLocks noGrp="1"/>
          </p:cNvSpPr>
          <p:nvPr>
            <p:ph type="body" idx="1"/>
          </p:nvPr>
        </p:nvSpPr>
        <p:spPr bwMode="auto">
          <a:xfrm>
            <a:off x="615950" y="4668838"/>
            <a:ext cx="5470525" cy="4443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116" tIns="46061" rIns="92116" bIns="46061"/>
          <a:lstStyle/>
          <a:p>
            <a:endParaRPr lang="zh-TW" altLang="en-US" smtClean="0"/>
          </a:p>
        </p:txBody>
      </p:sp>
      <p:sp>
        <p:nvSpPr>
          <p:cNvPr id="92164" name="投影片編號版面配置區 3"/>
          <p:cNvSpPr txBox="1">
            <a:spLocks noGrp="1"/>
          </p:cNvSpPr>
          <p:nvPr/>
        </p:nvSpPr>
        <p:spPr bwMode="auto">
          <a:xfrm>
            <a:off x="3816350" y="9375775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16" tIns="46061" rIns="92116" bIns="46061" anchor="b"/>
          <a:lstStyle/>
          <a:p>
            <a:pPr algn="r"/>
            <a:fld id="{102D17A2-72A7-4DDC-B158-5D8803946CDA}" type="slidenum">
              <a:rPr lang="en-US" altLang="zh-TW" sz="1200" b="0">
                <a:solidFill>
                  <a:schemeClr val="tx1"/>
                </a:solidFill>
                <a:latin typeface="Times New Roman" pitchFamily="18" charset="0"/>
              </a:rPr>
              <a:pPr algn="r"/>
              <a:t>4</a:t>
            </a:fld>
            <a:endParaRPr lang="en-US" altLang="zh-TW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35843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DDAB1353-1691-44E3-9203-2B5EACD6604B}" type="slidenum">
              <a:rPr lang="en-US" altLang="zh-TW" smtClean="0"/>
              <a:pPr defTabSz="914400"/>
              <a:t>5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5603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6D36F749-0035-43B5-9A9B-C619EBCB4242}" type="slidenum">
              <a:rPr lang="en-US" altLang="zh-TW" smtClean="0"/>
              <a:pPr defTabSz="914400"/>
              <a:t>6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9699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7144D618-ED31-4EE1-9EA9-6D4D9107BF0D}" type="slidenum">
              <a:rPr lang="en-US" altLang="zh-TW" smtClean="0"/>
              <a:pPr defTabSz="914400"/>
              <a:t>7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31747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A435D3B7-C1C0-4109-A964-AF01985B9AA7}" type="slidenum">
              <a:rPr lang="en-US" altLang="zh-TW" smtClean="0"/>
              <a:pPr defTabSz="914400"/>
              <a:t>8</a:t>
            </a:fld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9" descr="A6-01-4B"/>
          <p:cNvPicPr>
            <a:picLocks noChangeAspect="1" noChangeArrowheads="1"/>
          </p:cNvPicPr>
          <p:nvPr userDrawn="1"/>
        </p:nvPicPr>
        <p:blipFill>
          <a:blip r:embed="rId2" cstate="print">
            <a:lum bright="76000" contrast="-82000"/>
          </a:blip>
          <a:srcRect/>
          <a:stretch>
            <a:fillRect/>
          </a:stretch>
        </p:blipFill>
        <p:spPr bwMode="auto">
          <a:xfrm>
            <a:off x="1692275" y="620713"/>
            <a:ext cx="575945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2"/>
          <p:cNvSpPr>
            <a:spLocks noChangeArrowheads="1"/>
          </p:cNvSpPr>
          <p:nvPr/>
        </p:nvSpPr>
        <p:spPr bwMode="auto">
          <a:xfrm flipH="1">
            <a:off x="7740650" y="0"/>
            <a:ext cx="1439863" cy="6858000"/>
          </a:xfrm>
          <a:prstGeom prst="rect">
            <a:avLst/>
          </a:prstGeom>
          <a:gradFill rotWithShape="1">
            <a:gsLst>
              <a:gs pos="0">
                <a:srgbClr val="C9E7E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0" y="0"/>
            <a:ext cx="1439863" cy="6858000"/>
          </a:xfrm>
          <a:prstGeom prst="rect">
            <a:avLst/>
          </a:prstGeom>
          <a:gradFill rotWithShape="1">
            <a:gsLst>
              <a:gs pos="0">
                <a:srgbClr val="C9E7E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7150" y="6400800"/>
            <a:ext cx="2305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buSzPct val="120000"/>
              <a:defRPr/>
            </a:pPr>
            <a:endParaRPr lang="zh-TW" altLang="zh-TW" sz="1000" b="0">
              <a:solidFill>
                <a:srgbClr val="000099"/>
              </a:solidFill>
              <a:latin typeface="Times New Roman" pitchFamily="18" charset="0"/>
              <a:ea typeface="全真中圓體" pitchFamily="49" charset="-120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171450" y="5810250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152400" y="5791200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171450" y="6040438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152400" y="6021388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171450" y="6270625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152400" y="6251575"/>
            <a:ext cx="152400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171450" y="6500813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152400" y="6481763"/>
            <a:ext cx="152400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401638" y="6040438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6" name="Rectangle 31"/>
          <p:cNvSpPr>
            <a:spLocks noChangeArrowheads="1"/>
          </p:cNvSpPr>
          <p:nvPr/>
        </p:nvSpPr>
        <p:spPr bwMode="auto">
          <a:xfrm>
            <a:off x="382588" y="6021388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7" name="Rectangle 32"/>
          <p:cNvSpPr>
            <a:spLocks noChangeArrowheads="1"/>
          </p:cNvSpPr>
          <p:nvPr/>
        </p:nvSpPr>
        <p:spPr bwMode="auto">
          <a:xfrm>
            <a:off x="401638" y="6270625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382588" y="6251575"/>
            <a:ext cx="152400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9" name="Rectangle 34"/>
          <p:cNvSpPr>
            <a:spLocks noChangeArrowheads="1"/>
          </p:cNvSpPr>
          <p:nvPr/>
        </p:nvSpPr>
        <p:spPr bwMode="auto">
          <a:xfrm>
            <a:off x="401638" y="6500813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0" name="Rectangle 35"/>
          <p:cNvSpPr>
            <a:spLocks noChangeArrowheads="1"/>
          </p:cNvSpPr>
          <p:nvPr/>
        </p:nvSpPr>
        <p:spPr bwMode="auto">
          <a:xfrm>
            <a:off x="382588" y="6481763"/>
            <a:ext cx="152400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630238" y="6270625"/>
            <a:ext cx="153987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611188" y="6251575"/>
            <a:ext cx="153987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3" name="Rectangle 38"/>
          <p:cNvSpPr>
            <a:spLocks noChangeArrowheads="1"/>
          </p:cNvSpPr>
          <p:nvPr/>
        </p:nvSpPr>
        <p:spPr bwMode="auto">
          <a:xfrm>
            <a:off x="630238" y="6500813"/>
            <a:ext cx="153987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611188" y="6481763"/>
            <a:ext cx="153987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5" name="Rectangle 40"/>
          <p:cNvSpPr>
            <a:spLocks noChangeArrowheads="1"/>
          </p:cNvSpPr>
          <p:nvPr/>
        </p:nvSpPr>
        <p:spPr bwMode="auto">
          <a:xfrm>
            <a:off x="860425" y="6500813"/>
            <a:ext cx="153988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6" name="Rectangle 41"/>
          <p:cNvSpPr>
            <a:spLocks noChangeArrowheads="1"/>
          </p:cNvSpPr>
          <p:nvPr/>
        </p:nvSpPr>
        <p:spPr bwMode="auto">
          <a:xfrm>
            <a:off x="841375" y="6481763"/>
            <a:ext cx="153988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grpSp>
        <p:nvGrpSpPr>
          <p:cNvPr id="27" name="Group 43"/>
          <p:cNvGrpSpPr>
            <a:grpSpLocks/>
          </p:cNvGrpSpPr>
          <p:nvPr/>
        </p:nvGrpSpPr>
        <p:grpSpPr bwMode="auto">
          <a:xfrm>
            <a:off x="8843963" y="893763"/>
            <a:ext cx="173037" cy="173037"/>
            <a:chOff x="5603" y="534"/>
            <a:chExt cx="109" cy="109"/>
          </a:xfrm>
        </p:grpSpPr>
        <p:sp>
          <p:nvSpPr>
            <p:cNvPr id="28" name="Rectangle 44"/>
            <p:cNvSpPr>
              <a:spLocks noChangeArrowheads="1"/>
            </p:cNvSpPr>
            <p:nvPr/>
          </p:nvSpPr>
          <p:spPr bwMode="auto">
            <a:xfrm>
              <a:off x="5615" y="54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29" name="Rectangle 45"/>
            <p:cNvSpPr>
              <a:spLocks noChangeArrowheads="1"/>
            </p:cNvSpPr>
            <p:nvPr/>
          </p:nvSpPr>
          <p:spPr bwMode="auto">
            <a:xfrm>
              <a:off x="5603" y="534"/>
              <a:ext cx="97" cy="97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30" name="Group 46"/>
          <p:cNvGrpSpPr>
            <a:grpSpLocks/>
          </p:cNvGrpSpPr>
          <p:nvPr/>
        </p:nvGrpSpPr>
        <p:grpSpPr bwMode="auto">
          <a:xfrm>
            <a:off x="8843963" y="663575"/>
            <a:ext cx="173037" cy="173038"/>
            <a:chOff x="5603" y="389"/>
            <a:chExt cx="109" cy="109"/>
          </a:xfrm>
        </p:grpSpPr>
        <p:sp>
          <p:nvSpPr>
            <p:cNvPr id="31" name="Rectangle 47"/>
            <p:cNvSpPr>
              <a:spLocks noChangeArrowheads="1"/>
            </p:cNvSpPr>
            <p:nvPr/>
          </p:nvSpPr>
          <p:spPr bwMode="auto">
            <a:xfrm>
              <a:off x="5615" y="401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32" name="Rectangle 48"/>
            <p:cNvSpPr>
              <a:spLocks noChangeArrowheads="1"/>
            </p:cNvSpPr>
            <p:nvPr/>
          </p:nvSpPr>
          <p:spPr bwMode="auto">
            <a:xfrm>
              <a:off x="5603" y="38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8843963" y="433388"/>
            <a:ext cx="173037" cy="173037"/>
            <a:chOff x="5603" y="244"/>
            <a:chExt cx="109" cy="109"/>
          </a:xfrm>
        </p:grpSpPr>
        <p:sp>
          <p:nvSpPr>
            <p:cNvPr id="34" name="Rectangle 50"/>
            <p:cNvSpPr>
              <a:spLocks noChangeArrowheads="1"/>
            </p:cNvSpPr>
            <p:nvPr/>
          </p:nvSpPr>
          <p:spPr bwMode="auto">
            <a:xfrm>
              <a:off x="5615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35" name="Rectangle 51"/>
            <p:cNvSpPr>
              <a:spLocks noChangeArrowheads="1"/>
            </p:cNvSpPr>
            <p:nvPr/>
          </p:nvSpPr>
          <p:spPr bwMode="auto">
            <a:xfrm>
              <a:off x="5603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36" name="Group 52"/>
          <p:cNvGrpSpPr>
            <a:grpSpLocks/>
          </p:cNvGrpSpPr>
          <p:nvPr/>
        </p:nvGrpSpPr>
        <p:grpSpPr bwMode="auto">
          <a:xfrm>
            <a:off x="8843963" y="203200"/>
            <a:ext cx="173037" cy="171450"/>
            <a:chOff x="5603" y="99"/>
            <a:chExt cx="109" cy="108"/>
          </a:xfrm>
        </p:grpSpPr>
        <p:sp>
          <p:nvSpPr>
            <p:cNvPr id="37" name="Rectangle 53"/>
            <p:cNvSpPr>
              <a:spLocks noChangeArrowheads="1"/>
            </p:cNvSpPr>
            <p:nvPr/>
          </p:nvSpPr>
          <p:spPr bwMode="auto">
            <a:xfrm>
              <a:off x="5615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38" name="Rectangle 54"/>
            <p:cNvSpPr>
              <a:spLocks noChangeArrowheads="1"/>
            </p:cNvSpPr>
            <p:nvPr/>
          </p:nvSpPr>
          <p:spPr bwMode="auto">
            <a:xfrm>
              <a:off x="5603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39" name="Group 55"/>
          <p:cNvGrpSpPr>
            <a:grpSpLocks/>
          </p:cNvGrpSpPr>
          <p:nvPr/>
        </p:nvGrpSpPr>
        <p:grpSpPr bwMode="auto">
          <a:xfrm>
            <a:off x="8613775" y="663575"/>
            <a:ext cx="173038" cy="173038"/>
            <a:chOff x="5458" y="389"/>
            <a:chExt cx="109" cy="109"/>
          </a:xfrm>
        </p:grpSpPr>
        <p:sp>
          <p:nvSpPr>
            <p:cNvPr id="40" name="Rectangle 56"/>
            <p:cNvSpPr>
              <a:spLocks noChangeArrowheads="1"/>
            </p:cNvSpPr>
            <p:nvPr/>
          </p:nvSpPr>
          <p:spPr bwMode="auto">
            <a:xfrm>
              <a:off x="5470" y="401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1" name="Rectangle 57"/>
            <p:cNvSpPr>
              <a:spLocks noChangeArrowheads="1"/>
            </p:cNvSpPr>
            <p:nvPr/>
          </p:nvSpPr>
          <p:spPr bwMode="auto">
            <a:xfrm>
              <a:off x="5458" y="38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42" name="Group 58"/>
          <p:cNvGrpSpPr>
            <a:grpSpLocks/>
          </p:cNvGrpSpPr>
          <p:nvPr/>
        </p:nvGrpSpPr>
        <p:grpSpPr bwMode="auto">
          <a:xfrm>
            <a:off x="8613775" y="433388"/>
            <a:ext cx="173038" cy="173037"/>
            <a:chOff x="5458" y="244"/>
            <a:chExt cx="109" cy="109"/>
          </a:xfrm>
        </p:grpSpPr>
        <p:sp>
          <p:nvSpPr>
            <p:cNvPr id="43" name="Rectangle 59"/>
            <p:cNvSpPr>
              <a:spLocks noChangeArrowheads="1"/>
            </p:cNvSpPr>
            <p:nvPr/>
          </p:nvSpPr>
          <p:spPr bwMode="auto">
            <a:xfrm>
              <a:off x="5470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4" name="Rectangle 60"/>
            <p:cNvSpPr>
              <a:spLocks noChangeArrowheads="1"/>
            </p:cNvSpPr>
            <p:nvPr/>
          </p:nvSpPr>
          <p:spPr bwMode="auto">
            <a:xfrm>
              <a:off x="5458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45" name="Group 61"/>
          <p:cNvGrpSpPr>
            <a:grpSpLocks/>
          </p:cNvGrpSpPr>
          <p:nvPr/>
        </p:nvGrpSpPr>
        <p:grpSpPr bwMode="auto">
          <a:xfrm>
            <a:off x="8613775" y="203200"/>
            <a:ext cx="173038" cy="171450"/>
            <a:chOff x="5458" y="99"/>
            <a:chExt cx="109" cy="108"/>
          </a:xfrm>
        </p:grpSpPr>
        <p:sp>
          <p:nvSpPr>
            <p:cNvPr id="46" name="Rectangle 62"/>
            <p:cNvSpPr>
              <a:spLocks noChangeArrowheads="1"/>
            </p:cNvSpPr>
            <p:nvPr/>
          </p:nvSpPr>
          <p:spPr bwMode="auto">
            <a:xfrm>
              <a:off x="5470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7" name="Rectangle 63"/>
            <p:cNvSpPr>
              <a:spLocks noChangeArrowheads="1"/>
            </p:cNvSpPr>
            <p:nvPr/>
          </p:nvSpPr>
          <p:spPr bwMode="auto">
            <a:xfrm>
              <a:off x="5458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48" name="Group 64"/>
          <p:cNvGrpSpPr>
            <a:grpSpLocks/>
          </p:cNvGrpSpPr>
          <p:nvPr/>
        </p:nvGrpSpPr>
        <p:grpSpPr bwMode="auto">
          <a:xfrm>
            <a:off x="8383588" y="433388"/>
            <a:ext cx="173037" cy="173037"/>
            <a:chOff x="5313" y="244"/>
            <a:chExt cx="109" cy="109"/>
          </a:xfrm>
        </p:grpSpPr>
        <p:sp>
          <p:nvSpPr>
            <p:cNvPr id="49" name="Rectangle 65"/>
            <p:cNvSpPr>
              <a:spLocks noChangeArrowheads="1"/>
            </p:cNvSpPr>
            <p:nvPr/>
          </p:nvSpPr>
          <p:spPr bwMode="auto">
            <a:xfrm>
              <a:off x="5325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50" name="Rectangle 66"/>
            <p:cNvSpPr>
              <a:spLocks noChangeArrowheads="1"/>
            </p:cNvSpPr>
            <p:nvPr/>
          </p:nvSpPr>
          <p:spPr bwMode="auto">
            <a:xfrm>
              <a:off x="5313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51" name="Group 67"/>
          <p:cNvGrpSpPr>
            <a:grpSpLocks/>
          </p:cNvGrpSpPr>
          <p:nvPr/>
        </p:nvGrpSpPr>
        <p:grpSpPr bwMode="auto">
          <a:xfrm>
            <a:off x="8383588" y="203200"/>
            <a:ext cx="173037" cy="171450"/>
            <a:chOff x="5313" y="99"/>
            <a:chExt cx="109" cy="108"/>
          </a:xfrm>
        </p:grpSpPr>
        <p:sp>
          <p:nvSpPr>
            <p:cNvPr id="52" name="Rectangle 68"/>
            <p:cNvSpPr>
              <a:spLocks noChangeArrowheads="1"/>
            </p:cNvSpPr>
            <p:nvPr/>
          </p:nvSpPr>
          <p:spPr bwMode="auto">
            <a:xfrm>
              <a:off x="5325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53" name="Rectangle 69"/>
            <p:cNvSpPr>
              <a:spLocks noChangeArrowheads="1"/>
            </p:cNvSpPr>
            <p:nvPr/>
          </p:nvSpPr>
          <p:spPr bwMode="auto">
            <a:xfrm>
              <a:off x="5313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54" name="Group 70"/>
          <p:cNvGrpSpPr>
            <a:grpSpLocks/>
          </p:cNvGrpSpPr>
          <p:nvPr/>
        </p:nvGrpSpPr>
        <p:grpSpPr bwMode="auto">
          <a:xfrm>
            <a:off x="8153400" y="203200"/>
            <a:ext cx="173038" cy="171450"/>
            <a:chOff x="5168" y="99"/>
            <a:chExt cx="109" cy="108"/>
          </a:xfrm>
        </p:grpSpPr>
        <p:sp>
          <p:nvSpPr>
            <p:cNvPr id="55" name="Rectangle 71"/>
            <p:cNvSpPr>
              <a:spLocks noChangeArrowheads="1"/>
            </p:cNvSpPr>
            <p:nvPr/>
          </p:nvSpPr>
          <p:spPr bwMode="auto">
            <a:xfrm>
              <a:off x="5180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56" name="Rectangle 72"/>
            <p:cNvSpPr>
              <a:spLocks noChangeArrowheads="1"/>
            </p:cNvSpPr>
            <p:nvPr/>
          </p:nvSpPr>
          <p:spPr bwMode="auto">
            <a:xfrm>
              <a:off x="5168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pic>
        <p:nvPicPr>
          <p:cNvPr id="57" name="Picture 79" descr="A6-01-4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33350"/>
            <a:ext cx="6794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88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rgbClr val="0000FF"/>
                </a:solidFill>
              </a:defRPr>
            </a:lvl1pPr>
          </a:lstStyle>
          <a:p>
            <a:endParaRPr lang="zh-TW" altLang="en-US" smtClean="0"/>
          </a:p>
        </p:txBody>
      </p:sp>
      <p:sp>
        <p:nvSpPr>
          <p:cNvPr id="5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A3B6C-0778-4ED4-BFC4-A5EDAC0E1A7A}" type="datetime1">
              <a:rPr lang="zh-TW" altLang="en-US"/>
              <a:pPr>
                <a:defRPr/>
              </a:pPr>
              <a:t>2012/11/30</a:t>
            </a:fld>
            <a:endParaRPr lang="en-US" altLang="zh-TW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 flipH="1">
            <a:off x="7740650" y="0"/>
            <a:ext cx="1439863" cy="6858000"/>
          </a:xfrm>
          <a:prstGeom prst="rect">
            <a:avLst/>
          </a:prstGeom>
          <a:gradFill rotWithShape="1">
            <a:gsLst>
              <a:gs pos="0">
                <a:srgbClr val="C9E7E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0" y="0"/>
            <a:ext cx="1439863" cy="6858000"/>
          </a:xfrm>
          <a:prstGeom prst="rect">
            <a:avLst/>
          </a:prstGeom>
          <a:gradFill rotWithShape="1">
            <a:gsLst>
              <a:gs pos="0">
                <a:srgbClr val="C9E7E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7150" y="6400800"/>
            <a:ext cx="2305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buSzPct val="120000"/>
              <a:defRPr/>
            </a:pPr>
            <a:endParaRPr lang="zh-TW" altLang="zh-TW" sz="1000" b="0">
              <a:solidFill>
                <a:srgbClr val="000099"/>
              </a:solidFill>
              <a:latin typeface="Times New Roman" pitchFamily="18" charset="0"/>
              <a:ea typeface="全真中圓體" pitchFamily="49" charset="-120"/>
            </a:endParaRPr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 flipV="1">
            <a:off x="857250" y="1227138"/>
            <a:ext cx="7416800" cy="0"/>
          </a:xfrm>
          <a:prstGeom prst="line">
            <a:avLst/>
          </a:prstGeom>
          <a:noFill/>
          <a:ln w="28575">
            <a:solidFill>
              <a:srgbClr val="CC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171450" y="5810250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152400" y="5791200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71450" y="6040438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152400" y="6021388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171450" y="6270625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152400" y="6251575"/>
            <a:ext cx="152400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171450" y="6500813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5" name="Rectangle 29"/>
          <p:cNvSpPr>
            <a:spLocks noChangeArrowheads="1"/>
          </p:cNvSpPr>
          <p:nvPr/>
        </p:nvSpPr>
        <p:spPr bwMode="auto">
          <a:xfrm>
            <a:off x="152400" y="6481763"/>
            <a:ext cx="152400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6" name="Rectangle 30"/>
          <p:cNvSpPr>
            <a:spLocks noChangeArrowheads="1"/>
          </p:cNvSpPr>
          <p:nvPr/>
        </p:nvSpPr>
        <p:spPr bwMode="auto">
          <a:xfrm>
            <a:off x="401638" y="6040438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7" name="Rectangle 31"/>
          <p:cNvSpPr>
            <a:spLocks noChangeArrowheads="1"/>
          </p:cNvSpPr>
          <p:nvPr/>
        </p:nvSpPr>
        <p:spPr bwMode="auto">
          <a:xfrm>
            <a:off x="382588" y="6021388"/>
            <a:ext cx="152400" cy="1524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401638" y="6270625"/>
            <a:ext cx="152400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9" name="Rectangle 33"/>
          <p:cNvSpPr>
            <a:spLocks noChangeArrowheads="1"/>
          </p:cNvSpPr>
          <p:nvPr/>
        </p:nvSpPr>
        <p:spPr bwMode="auto">
          <a:xfrm>
            <a:off x="382588" y="6251575"/>
            <a:ext cx="152400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0" name="Rectangle 34"/>
          <p:cNvSpPr>
            <a:spLocks noChangeArrowheads="1"/>
          </p:cNvSpPr>
          <p:nvPr/>
        </p:nvSpPr>
        <p:spPr bwMode="auto">
          <a:xfrm>
            <a:off x="401638" y="6500813"/>
            <a:ext cx="1524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1" name="Rectangle 35"/>
          <p:cNvSpPr>
            <a:spLocks noChangeArrowheads="1"/>
          </p:cNvSpPr>
          <p:nvPr/>
        </p:nvSpPr>
        <p:spPr bwMode="auto">
          <a:xfrm>
            <a:off x="382588" y="6481763"/>
            <a:ext cx="152400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2" name="Rectangle 36"/>
          <p:cNvSpPr>
            <a:spLocks noChangeArrowheads="1"/>
          </p:cNvSpPr>
          <p:nvPr/>
        </p:nvSpPr>
        <p:spPr bwMode="auto">
          <a:xfrm>
            <a:off x="630238" y="6270625"/>
            <a:ext cx="153987" cy="15398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3" name="Rectangle 37"/>
          <p:cNvSpPr>
            <a:spLocks noChangeArrowheads="1"/>
          </p:cNvSpPr>
          <p:nvPr/>
        </p:nvSpPr>
        <p:spPr bwMode="auto">
          <a:xfrm>
            <a:off x="611188" y="6251575"/>
            <a:ext cx="153987" cy="1539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630238" y="6500813"/>
            <a:ext cx="153987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5" name="Rectangle 39"/>
          <p:cNvSpPr>
            <a:spLocks noChangeArrowheads="1"/>
          </p:cNvSpPr>
          <p:nvPr/>
        </p:nvSpPr>
        <p:spPr bwMode="auto">
          <a:xfrm>
            <a:off x="611188" y="6481763"/>
            <a:ext cx="153987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6" name="Rectangle 40"/>
          <p:cNvSpPr>
            <a:spLocks noChangeArrowheads="1"/>
          </p:cNvSpPr>
          <p:nvPr/>
        </p:nvSpPr>
        <p:spPr bwMode="auto">
          <a:xfrm>
            <a:off x="860425" y="6500813"/>
            <a:ext cx="153988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7" name="Rectangle 41"/>
          <p:cNvSpPr>
            <a:spLocks noChangeArrowheads="1"/>
          </p:cNvSpPr>
          <p:nvPr/>
        </p:nvSpPr>
        <p:spPr bwMode="auto">
          <a:xfrm>
            <a:off x="841375" y="6481763"/>
            <a:ext cx="153988" cy="1539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TW" altLang="en-US"/>
          </a:p>
        </p:txBody>
      </p:sp>
      <p:grpSp>
        <p:nvGrpSpPr>
          <p:cNvPr id="28" name="Group 43"/>
          <p:cNvGrpSpPr>
            <a:grpSpLocks/>
          </p:cNvGrpSpPr>
          <p:nvPr/>
        </p:nvGrpSpPr>
        <p:grpSpPr bwMode="auto">
          <a:xfrm>
            <a:off x="8843963" y="893763"/>
            <a:ext cx="173037" cy="173037"/>
            <a:chOff x="5603" y="534"/>
            <a:chExt cx="109" cy="109"/>
          </a:xfrm>
        </p:grpSpPr>
        <p:sp>
          <p:nvSpPr>
            <p:cNvPr id="29" name="Rectangle 44"/>
            <p:cNvSpPr>
              <a:spLocks noChangeArrowheads="1"/>
            </p:cNvSpPr>
            <p:nvPr/>
          </p:nvSpPr>
          <p:spPr bwMode="auto">
            <a:xfrm>
              <a:off x="5615" y="54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5603" y="534"/>
              <a:ext cx="97" cy="97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31" name="Group 46"/>
          <p:cNvGrpSpPr>
            <a:grpSpLocks/>
          </p:cNvGrpSpPr>
          <p:nvPr/>
        </p:nvGrpSpPr>
        <p:grpSpPr bwMode="auto">
          <a:xfrm>
            <a:off x="8843963" y="663575"/>
            <a:ext cx="173037" cy="173038"/>
            <a:chOff x="5603" y="389"/>
            <a:chExt cx="109" cy="109"/>
          </a:xfrm>
        </p:grpSpPr>
        <p:sp>
          <p:nvSpPr>
            <p:cNvPr id="32" name="Rectangle 47"/>
            <p:cNvSpPr>
              <a:spLocks noChangeArrowheads="1"/>
            </p:cNvSpPr>
            <p:nvPr/>
          </p:nvSpPr>
          <p:spPr bwMode="auto">
            <a:xfrm>
              <a:off x="5615" y="401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33" name="Rectangle 48"/>
            <p:cNvSpPr>
              <a:spLocks noChangeArrowheads="1"/>
            </p:cNvSpPr>
            <p:nvPr/>
          </p:nvSpPr>
          <p:spPr bwMode="auto">
            <a:xfrm>
              <a:off x="5603" y="38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34" name="Group 49"/>
          <p:cNvGrpSpPr>
            <a:grpSpLocks/>
          </p:cNvGrpSpPr>
          <p:nvPr/>
        </p:nvGrpSpPr>
        <p:grpSpPr bwMode="auto">
          <a:xfrm>
            <a:off x="8843963" y="433388"/>
            <a:ext cx="173037" cy="173037"/>
            <a:chOff x="5603" y="244"/>
            <a:chExt cx="109" cy="109"/>
          </a:xfrm>
        </p:grpSpPr>
        <p:sp>
          <p:nvSpPr>
            <p:cNvPr id="35" name="Rectangle 50"/>
            <p:cNvSpPr>
              <a:spLocks noChangeArrowheads="1"/>
            </p:cNvSpPr>
            <p:nvPr/>
          </p:nvSpPr>
          <p:spPr bwMode="auto">
            <a:xfrm>
              <a:off x="5615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36" name="Rectangle 51"/>
            <p:cNvSpPr>
              <a:spLocks noChangeArrowheads="1"/>
            </p:cNvSpPr>
            <p:nvPr/>
          </p:nvSpPr>
          <p:spPr bwMode="auto">
            <a:xfrm>
              <a:off x="5603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37" name="Group 52"/>
          <p:cNvGrpSpPr>
            <a:grpSpLocks/>
          </p:cNvGrpSpPr>
          <p:nvPr/>
        </p:nvGrpSpPr>
        <p:grpSpPr bwMode="auto">
          <a:xfrm>
            <a:off x="8843963" y="203200"/>
            <a:ext cx="173037" cy="171450"/>
            <a:chOff x="5603" y="99"/>
            <a:chExt cx="109" cy="108"/>
          </a:xfrm>
        </p:grpSpPr>
        <p:sp>
          <p:nvSpPr>
            <p:cNvPr id="38" name="Rectangle 53"/>
            <p:cNvSpPr>
              <a:spLocks noChangeArrowheads="1"/>
            </p:cNvSpPr>
            <p:nvPr/>
          </p:nvSpPr>
          <p:spPr bwMode="auto">
            <a:xfrm>
              <a:off x="5615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39" name="Rectangle 54"/>
            <p:cNvSpPr>
              <a:spLocks noChangeArrowheads="1"/>
            </p:cNvSpPr>
            <p:nvPr/>
          </p:nvSpPr>
          <p:spPr bwMode="auto">
            <a:xfrm>
              <a:off x="5603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40" name="Group 55"/>
          <p:cNvGrpSpPr>
            <a:grpSpLocks/>
          </p:cNvGrpSpPr>
          <p:nvPr/>
        </p:nvGrpSpPr>
        <p:grpSpPr bwMode="auto">
          <a:xfrm>
            <a:off x="8613775" y="663575"/>
            <a:ext cx="173038" cy="173038"/>
            <a:chOff x="5458" y="389"/>
            <a:chExt cx="109" cy="109"/>
          </a:xfrm>
        </p:grpSpPr>
        <p:sp>
          <p:nvSpPr>
            <p:cNvPr id="41" name="Rectangle 56"/>
            <p:cNvSpPr>
              <a:spLocks noChangeArrowheads="1"/>
            </p:cNvSpPr>
            <p:nvPr/>
          </p:nvSpPr>
          <p:spPr bwMode="auto">
            <a:xfrm>
              <a:off x="5470" y="401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2" name="Rectangle 57"/>
            <p:cNvSpPr>
              <a:spLocks noChangeArrowheads="1"/>
            </p:cNvSpPr>
            <p:nvPr/>
          </p:nvSpPr>
          <p:spPr bwMode="auto">
            <a:xfrm>
              <a:off x="5458" y="38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43" name="Group 58"/>
          <p:cNvGrpSpPr>
            <a:grpSpLocks/>
          </p:cNvGrpSpPr>
          <p:nvPr/>
        </p:nvGrpSpPr>
        <p:grpSpPr bwMode="auto">
          <a:xfrm>
            <a:off x="8613775" y="433388"/>
            <a:ext cx="173038" cy="173037"/>
            <a:chOff x="5458" y="244"/>
            <a:chExt cx="109" cy="109"/>
          </a:xfrm>
        </p:grpSpPr>
        <p:sp>
          <p:nvSpPr>
            <p:cNvPr id="44" name="Rectangle 59"/>
            <p:cNvSpPr>
              <a:spLocks noChangeArrowheads="1"/>
            </p:cNvSpPr>
            <p:nvPr/>
          </p:nvSpPr>
          <p:spPr bwMode="auto">
            <a:xfrm>
              <a:off x="5470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5" name="Rectangle 60"/>
            <p:cNvSpPr>
              <a:spLocks noChangeArrowheads="1"/>
            </p:cNvSpPr>
            <p:nvPr/>
          </p:nvSpPr>
          <p:spPr bwMode="auto">
            <a:xfrm>
              <a:off x="5458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46" name="Group 61"/>
          <p:cNvGrpSpPr>
            <a:grpSpLocks/>
          </p:cNvGrpSpPr>
          <p:nvPr/>
        </p:nvGrpSpPr>
        <p:grpSpPr bwMode="auto">
          <a:xfrm>
            <a:off x="8613775" y="203200"/>
            <a:ext cx="173038" cy="171450"/>
            <a:chOff x="5458" y="99"/>
            <a:chExt cx="109" cy="108"/>
          </a:xfrm>
        </p:grpSpPr>
        <p:sp>
          <p:nvSpPr>
            <p:cNvPr id="47" name="Rectangle 62"/>
            <p:cNvSpPr>
              <a:spLocks noChangeArrowheads="1"/>
            </p:cNvSpPr>
            <p:nvPr/>
          </p:nvSpPr>
          <p:spPr bwMode="auto">
            <a:xfrm>
              <a:off x="5470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8" name="Rectangle 63"/>
            <p:cNvSpPr>
              <a:spLocks noChangeArrowheads="1"/>
            </p:cNvSpPr>
            <p:nvPr/>
          </p:nvSpPr>
          <p:spPr bwMode="auto">
            <a:xfrm>
              <a:off x="5458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49" name="Group 64"/>
          <p:cNvGrpSpPr>
            <a:grpSpLocks/>
          </p:cNvGrpSpPr>
          <p:nvPr/>
        </p:nvGrpSpPr>
        <p:grpSpPr bwMode="auto">
          <a:xfrm>
            <a:off x="8383588" y="433388"/>
            <a:ext cx="173037" cy="173037"/>
            <a:chOff x="5313" y="244"/>
            <a:chExt cx="109" cy="109"/>
          </a:xfrm>
        </p:grpSpPr>
        <p:sp>
          <p:nvSpPr>
            <p:cNvPr id="50" name="Rectangle 65"/>
            <p:cNvSpPr>
              <a:spLocks noChangeArrowheads="1"/>
            </p:cNvSpPr>
            <p:nvPr/>
          </p:nvSpPr>
          <p:spPr bwMode="auto">
            <a:xfrm>
              <a:off x="5325" y="256"/>
              <a:ext cx="97" cy="9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51" name="Rectangle 66"/>
            <p:cNvSpPr>
              <a:spLocks noChangeArrowheads="1"/>
            </p:cNvSpPr>
            <p:nvPr/>
          </p:nvSpPr>
          <p:spPr bwMode="auto">
            <a:xfrm>
              <a:off x="5313" y="244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52" name="Group 67"/>
          <p:cNvGrpSpPr>
            <a:grpSpLocks/>
          </p:cNvGrpSpPr>
          <p:nvPr/>
        </p:nvGrpSpPr>
        <p:grpSpPr bwMode="auto">
          <a:xfrm>
            <a:off x="8383588" y="203200"/>
            <a:ext cx="173037" cy="171450"/>
            <a:chOff x="5313" y="99"/>
            <a:chExt cx="109" cy="108"/>
          </a:xfrm>
        </p:grpSpPr>
        <p:sp>
          <p:nvSpPr>
            <p:cNvPr id="53" name="Rectangle 68"/>
            <p:cNvSpPr>
              <a:spLocks noChangeArrowheads="1"/>
            </p:cNvSpPr>
            <p:nvPr/>
          </p:nvSpPr>
          <p:spPr bwMode="auto">
            <a:xfrm>
              <a:off x="5325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54" name="Rectangle 69"/>
            <p:cNvSpPr>
              <a:spLocks noChangeArrowheads="1"/>
            </p:cNvSpPr>
            <p:nvPr/>
          </p:nvSpPr>
          <p:spPr bwMode="auto">
            <a:xfrm>
              <a:off x="5313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grpSp>
        <p:nvGrpSpPr>
          <p:cNvPr id="55" name="Group 70"/>
          <p:cNvGrpSpPr>
            <a:grpSpLocks/>
          </p:cNvGrpSpPr>
          <p:nvPr/>
        </p:nvGrpSpPr>
        <p:grpSpPr bwMode="auto">
          <a:xfrm>
            <a:off x="8153400" y="203200"/>
            <a:ext cx="173038" cy="171450"/>
            <a:chOff x="5168" y="99"/>
            <a:chExt cx="109" cy="108"/>
          </a:xfrm>
        </p:grpSpPr>
        <p:sp>
          <p:nvSpPr>
            <p:cNvPr id="56" name="Rectangle 71"/>
            <p:cNvSpPr>
              <a:spLocks noChangeArrowheads="1"/>
            </p:cNvSpPr>
            <p:nvPr/>
          </p:nvSpPr>
          <p:spPr bwMode="auto">
            <a:xfrm>
              <a:off x="5180" y="111"/>
              <a:ext cx="97" cy="96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57" name="Rectangle 72"/>
            <p:cNvSpPr>
              <a:spLocks noChangeArrowheads="1"/>
            </p:cNvSpPr>
            <p:nvPr/>
          </p:nvSpPr>
          <p:spPr bwMode="auto">
            <a:xfrm>
              <a:off x="5168" y="99"/>
              <a:ext cx="97" cy="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/>
            </a:p>
          </p:txBody>
        </p:sp>
      </p:grpSp>
      <p:pic>
        <p:nvPicPr>
          <p:cNvPr id="58" name="Picture 79" descr="A6-01-4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813" y="133350"/>
            <a:ext cx="6794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Rectangle 67"/>
          <p:cNvSpPr>
            <a:spLocks noChangeArrowheads="1"/>
          </p:cNvSpPr>
          <p:nvPr/>
        </p:nvSpPr>
        <p:spPr bwMode="auto">
          <a:xfrm>
            <a:off x="6934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>
              <a:defRPr/>
            </a:pPr>
            <a:r>
              <a:rPr lang="zh-TW" altLang="en-US" sz="1200" b="0">
                <a:solidFill>
                  <a:srgbClr val="000099"/>
                </a:solidFill>
                <a:latin typeface="Times New Roman" pitchFamily="18" charset="0"/>
                <a:ea typeface="全真古印體"/>
                <a:cs typeface="全真古印體"/>
              </a:rPr>
              <a:t> </a:t>
            </a:r>
            <a:fld id="{FF20CAB2-CF6A-4262-BD2A-85DBA66045CC}" type="slidenum">
              <a:rPr lang="zh-TW" altLang="en-US" sz="1400">
                <a:solidFill>
                  <a:srgbClr val="000099"/>
                </a:solidFill>
                <a:latin typeface="Times New Roman" pitchFamily="18" charset="0"/>
                <a:ea typeface="全真古印體"/>
                <a:cs typeface="全真古印體"/>
              </a:rPr>
              <a:pPr algn="r">
                <a:defRPr/>
              </a:pPr>
              <a:t>‹#›</a:t>
            </a:fld>
            <a:endParaRPr lang="en-US" altLang="zh-TW" sz="1400">
              <a:solidFill>
                <a:schemeClr val="tx2"/>
              </a:solidFill>
              <a:latin typeface="Times New Roman" pitchFamily="18" charset="0"/>
              <a:ea typeface="全真古印體"/>
              <a:cs typeface="全真古印體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A4F0E-04FA-466B-8542-B59DFCEA2F86}" type="datetime1">
              <a:rPr lang="zh-TW" altLang="en-US"/>
              <a:pPr>
                <a:defRPr/>
              </a:pPr>
              <a:t>2012/11/30</a:t>
            </a:fld>
            <a:endParaRPr lang="en-US" altLang="zh-TW"/>
          </a:p>
        </p:txBody>
      </p:sp>
    </p:spTree>
  </p:cSld>
  <p:clrMapOvr>
    <a:masterClrMapping/>
  </p:clrMapOvr>
  <p:transition>
    <p:blinds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9950" y="217488"/>
            <a:ext cx="7231063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en-US" smtClean="0"/>
          </a:p>
        </p:txBody>
      </p:sp>
      <p:sp>
        <p:nvSpPr>
          <p:cNvPr id="604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341438"/>
            <a:ext cx="807085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770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55B1EBD-CA39-466D-BB69-57DB3EEE61EC}" type="datetime1">
              <a:rPr lang="zh-TW" altLang="en-US"/>
              <a:pPr>
                <a:defRPr/>
              </a:pPr>
              <a:t>2012/11/30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ransition>
    <p:blinds/>
    <p:sndAc>
      <p:stSnd>
        <p:snd r:embed="rId4" name="CAMERA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u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Ø"/>
        <a:defRPr kumimoji="1" sz="2400" b="1">
          <a:solidFill>
            <a:srgbClr val="008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l"/>
        <a:defRPr kumimoji="1" sz="2000" b="1">
          <a:solidFill>
            <a:srgbClr val="000099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 b="1">
          <a:solidFill>
            <a:srgbClr val="FF66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 b="1">
          <a:solidFill>
            <a:srgbClr val="3333FF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400" b="1">
          <a:solidFill>
            <a:srgbClr val="0000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400" b="1">
          <a:solidFill>
            <a:srgbClr val="0000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400" b="1">
          <a:solidFill>
            <a:srgbClr val="0000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400" b="1">
          <a:solidFill>
            <a:srgbClr val="000099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1412875"/>
            <a:ext cx="8424863" cy="223202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kumimoji="0" lang="zh-TW" altLang="en-US" sz="4000" smtClean="0">
                <a:latin typeface="Arial" pitchFamily="34" charset="0"/>
                <a:ea typeface="標楷體" pitchFamily="65" charset="-120"/>
                <a:cs typeface="Arial" pitchFamily="34" charset="0"/>
              </a:rPr>
              <a:t>「行動寬頻業務釋照意見徵詢」</a:t>
            </a:r>
            <a:r>
              <a:rPr kumimoji="0" lang="en-US" altLang="zh-TW" sz="4000" smtClean="0"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kumimoji="0" lang="en-US" altLang="zh-TW" sz="4000" smtClean="0"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kumimoji="0" lang="zh-TW" altLang="en-US" sz="4000" smtClean="0">
                <a:latin typeface="Arial" pitchFamily="34" charset="0"/>
                <a:ea typeface="標楷體" pitchFamily="65" charset="-120"/>
                <a:cs typeface="Arial" pitchFamily="34" charset="0"/>
              </a:rPr>
              <a:t>公開說明會</a:t>
            </a:r>
            <a:r>
              <a:rPr kumimoji="0" lang="en-US" altLang="zh-TW" sz="4000" smtClean="0">
                <a:latin typeface="Arial" pitchFamily="34" charset="0"/>
                <a:ea typeface="標楷體" pitchFamily="65" charset="-120"/>
                <a:cs typeface="Arial" pitchFamily="34" charset="0"/>
              </a:rPr>
              <a:t>  </a:t>
            </a:r>
            <a:r>
              <a:rPr kumimoji="0" lang="en-US" altLang="zh-TW" sz="2000" smtClean="0"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kumimoji="0" lang="en-US" altLang="zh-TW" sz="2000" smtClean="0"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r>
              <a:rPr kumimoji="0" lang="zh-TW" altLang="en-US" sz="1600" smtClean="0"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kumimoji="0" lang="zh-TW" altLang="en-US" sz="1600" smtClean="0"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endParaRPr kumimoji="0" lang="zh-TW" altLang="en-US" sz="1600" smtClean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076700"/>
            <a:ext cx="6400800" cy="1320800"/>
          </a:xfrm>
        </p:spPr>
        <p:txBody>
          <a:bodyPr/>
          <a:lstStyle/>
          <a:p>
            <a:r>
              <a:rPr lang="zh-TW" altLang="en-US" dirty="0">
                <a:latin typeface="Arial" pitchFamily="34" charset="0"/>
                <a:ea typeface="標楷體" pitchFamily="65" charset="-120"/>
                <a:cs typeface="Arial" pitchFamily="34" charset="0"/>
              </a:rPr>
              <a:t>國家通訊傳播委員會</a:t>
            </a:r>
            <a:endParaRPr lang="en-US" altLang="zh-TW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r>
              <a:rPr lang="zh-TW" altLang="en-US" dirty="0">
                <a:latin typeface="Arial" pitchFamily="34" charset="0"/>
                <a:ea typeface="標楷體" pitchFamily="65" charset="-120"/>
                <a:cs typeface="Arial" pitchFamily="34" charset="0"/>
              </a:rPr>
              <a:t> </a:t>
            </a:r>
            <a:r>
              <a:rPr lang="en-US" altLang="zh-TW" dirty="0">
                <a:latin typeface="Arial" pitchFamily="34" charset="0"/>
                <a:ea typeface="標楷體" pitchFamily="65" charset="-120"/>
                <a:cs typeface="Arial" pitchFamily="34" charset="0"/>
              </a:rPr>
              <a:t>101</a:t>
            </a:r>
            <a:r>
              <a:rPr lang="zh-TW" altLang="en-US" dirty="0">
                <a:latin typeface="Arial" pitchFamily="34" charset="0"/>
                <a:ea typeface="標楷體" pitchFamily="65" charset="-120"/>
                <a:cs typeface="Arial" pitchFamily="34" charset="0"/>
              </a:rPr>
              <a:t>年</a:t>
            </a:r>
            <a:r>
              <a:rPr lang="en-US" altLang="zh-TW" dirty="0">
                <a:latin typeface="Arial" pitchFamily="34" charset="0"/>
                <a:ea typeface="標楷體" pitchFamily="65" charset="-120"/>
                <a:cs typeface="Arial" pitchFamily="34" charset="0"/>
              </a:rPr>
              <a:t>11</a:t>
            </a:r>
            <a:r>
              <a:rPr lang="zh-TW" altLang="en-US" dirty="0">
                <a:latin typeface="Arial" pitchFamily="34" charset="0"/>
                <a:ea typeface="標楷體" pitchFamily="65" charset="-120"/>
                <a:cs typeface="Arial" pitchFamily="34" charset="0"/>
              </a:rPr>
              <a:t>月</a:t>
            </a:r>
            <a:r>
              <a:rPr lang="en-US" altLang="zh-TW" dirty="0">
                <a:latin typeface="Arial" pitchFamily="34" charset="0"/>
                <a:ea typeface="標楷體" pitchFamily="65" charset="-120"/>
                <a:cs typeface="Arial" pitchFamily="34" charset="0"/>
              </a:rPr>
              <a:t>30</a:t>
            </a:r>
            <a:r>
              <a:rPr lang="zh-TW" altLang="en-US" dirty="0">
                <a:latin typeface="Arial" pitchFamily="34" charset="0"/>
                <a:ea typeface="標楷體" pitchFamily="65" charset="-120"/>
                <a:cs typeface="Arial" pitchFamily="34" charset="0"/>
              </a:rPr>
              <a:t>日</a:t>
            </a:r>
          </a:p>
          <a:p>
            <a:pPr>
              <a:lnSpc>
                <a:spcPct val="170000"/>
              </a:lnSpc>
            </a:pPr>
            <a:endParaRPr lang="zh-TW" altLang="en-US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ChangeArrowheads="1"/>
          </p:cNvSpPr>
          <p:nvPr/>
        </p:nvSpPr>
        <p:spPr bwMode="auto">
          <a:xfrm>
            <a:off x="428625" y="1339850"/>
            <a:ext cx="8429625" cy="66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方案1：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頻率位置標示均採實際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位置</a:t>
            </a:r>
            <a:endParaRPr lang="en-US" altLang="zh-TW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pic>
        <p:nvPicPr>
          <p:cNvPr id="5" name="內容版面配置區 3" descr="模組化1-實際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000232" y="2071678"/>
            <a:ext cx="4929222" cy="1928124"/>
          </a:xfrm>
        </p:spPr>
      </p:pic>
      <p:pic>
        <p:nvPicPr>
          <p:cNvPr id="6" name="圖片 5" descr="模組化2-實際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28794" y="4071941"/>
            <a:ext cx="5000660" cy="1982317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7358113" cy="763587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競價標的頻率標示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(1/2)</a:t>
            </a: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786182" y="2071678"/>
            <a:ext cx="200026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模組劃分方式一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14744" y="4071942"/>
            <a:ext cx="221457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模組劃分方式二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3786190"/>
            <a:ext cx="3643338" cy="1471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3786190"/>
            <a:ext cx="3449740" cy="145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28596" y="1285860"/>
            <a:ext cx="8429625" cy="66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方案</a:t>
            </a:r>
            <a:r>
              <a:rPr lang="en-US" altLang="zh-TW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2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：頻率位置標示採虛擬及實際位置混合方式</a:t>
            </a:r>
            <a:endParaRPr lang="en-US" altLang="zh-TW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2845" y="1714488"/>
            <a:ext cx="900115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ctr" hangingPunct="0">
              <a:lnSpc>
                <a:spcPts val="3600"/>
              </a:lnSpc>
              <a:spcBef>
                <a:spcPts val="600"/>
              </a:spcBef>
              <a:buClr>
                <a:srgbClr val="FF3300"/>
              </a:buClr>
              <a:buSzPct val="70000"/>
            </a:pPr>
            <a:r>
              <a:rPr lang="en-US" altLang="en-US" sz="2200" b="0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	</a:t>
            </a:r>
            <a:r>
              <a:rPr lang="zh-TW" altLang="en-US" b="0" u="sng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第</a:t>
            </a:r>
            <a:r>
              <a:rPr lang="en-US" altLang="en-US" b="0" u="sng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</a:t>
            </a:r>
            <a:r>
              <a:rPr lang="zh-TW" altLang="en-US" b="0" u="sng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階段</a:t>
            </a:r>
            <a:r>
              <a:rPr lang="en-US" altLang="zh-TW" b="0" u="sng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0" u="sng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決定頻率數量</a:t>
            </a:r>
            <a:r>
              <a:rPr lang="en-US" altLang="zh-TW" b="0" u="sng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)</a:t>
            </a:r>
            <a:r>
              <a:rPr lang="zh-TW" altLang="en-US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：採多回合競價，決定業者在各頻段所獲得模組數量。</a:t>
            </a:r>
            <a:endParaRPr lang="en-US" altLang="zh-TW" b="0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342900" indent="-342900" eaLnBrk="0" fontAlgn="ctr" hangingPunct="0">
              <a:spcBef>
                <a:spcPts val="600"/>
              </a:spcBef>
              <a:buClr>
                <a:srgbClr val="FF3300"/>
              </a:buClr>
              <a:buSzPct val="70000"/>
            </a:pPr>
            <a:r>
              <a:rPr lang="zh-TW" altLang="en-US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   </a:t>
            </a:r>
            <a:r>
              <a:rPr lang="zh-TW" altLang="en-US" b="0" u="sng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第</a:t>
            </a:r>
            <a:r>
              <a:rPr lang="en-US" altLang="en-US" b="0" u="sng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2</a:t>
            </a:r>
            <a:r>
              <a:rPr lang="zh-TW" altLang="en-US" b="0" u="sng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階段</a:t>
            </a:r>
            <a:r>
              <a:rPr lang="en-US" altLang="zh-TW" b="0" u="sng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0" u="sng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決定頻率位置</a:t>
            </a:r>
            <a:r>
              <a:rPr lang="en-US" altLang="zh-TW" b="0" u="sng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) </a:t>
            </a:r>
            <a:r>
              <a:rPr lang="zh-TW" altLang="en-US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：依標得數量？價金？抽籤？ 再以</a:t>
            </a:r>
            <a:r>
              <a:rPr lang="en-US" altLang="zh-TW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</a:t>
            </a:r>
            <a:r>
              <a:rPr lang="zh-TW" altLang="en-US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回合競價？或</a:t>
            </a:r>
            <a:r>
              <a:rPr lang="zh-TW" altLang="en-US" b="0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其他</a:t>
            </a:r>
            <a:r>
              <a:rPr lang="zh-TW" altLang="en-US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方式選定位置？ </a:t>
            </a:r>
            <a:endParaRPr lang="en-US" altLang="zh-TW" b="0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7358113" cy="763587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競價標的頻率標示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(2/2)</a:t>
            </a: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5286388"/>
            <a:ext cx="3624207" cy="1094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9190" y="5214950"/>
            <a:ext cx="3439354" cy="119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矩形 14"/>
          <p:cNvSpPr/>
          <p:nvPr/>
        </p:nvSpPr>
        <p:spPr>
          <a:xfrm>
            <a:off x="1928794" y="3714752"/>
            <a:ext cx="162095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模組劃分方式一</a:t>
            </a:r>
            <a:endParaRPr lang="zh-TW" altLang="en-US" sz="1600" dirty="0"/>
          </a:p>
        </p:txBody>
      </p:sp>
      <p:sp>
        <p:nvSpPr>
          <p:cNvPr id="16" name="矩形 15"/>
          <p:cNvSpPr/>
          <p:nvPr/>
        </p:nvSpPr>
        <p:spPr>
          <a:xfrm>
            <a:off x="6000760" y="3714752"/>
            <a:ext cx="162095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模組劃分方式二</a:t>
            </a:r>
            <a:endParaRPr lang="zh-TW" altLang="en-US" sz="1600" dirty="0"/>
          </a:p>
        </p:txBody>
      </p:sp>
      <p:sp>
        <p:nvSpPr>
          <p:cNvPr id="17" name="矩形 16"/>
          <p:cNvSpPr/>
          <p:nvPr/>
        </p:nvSpPr>
        <p:spPr>
          <a:xfrm>
            <a:off x="0" y="5214950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例如：</a:t>
            </a:r>
          </a:p>
        </p:txBody>
      </p:sp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571501" y="1428750"/>
            <a:ext cx="8001028" cy="4643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ctr" hangingPunct="0">
              <a:lnSpc>
                <a:spcPts val="2600"/>
              </a:lnSpc>
              <a:spcBef>
                <a:spcPts val="12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得標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業者於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各頻率模組得標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金額之加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總。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342900" indent="-342900" eaLnBrk="0" fontAlgn="ctr" hangingPunct="0">
              <a:lnSpc>
                <a:spcPts val="2600"/>
              </a:lnSpc>
              <a:spcBef>
                <a:spcPts val="12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得標業者可選擇採一次或分期繳納</a:t>
            </a:r>
            <a:r>
              <a:rPr lang="en-US" altLang="zh-TW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加計利息</a:t>
            </a:r>
            <a:r>
              <a:rPr lang="en-US" altLang="zh-TW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)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。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342900" indent="-342900" eaLnBrk="0" fontAlgn="ctr" hangingPunct="0">
              <a:lnSpc>
                <a:spcPts val="2600"/>
              </a:lnSpc>
              <a:spcBef>
                <a:spcPts val="12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分期繳納方式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808038" lvl="1" indent="-350838" eaLnBrk="0" fontAlgn="ctr" hangingPunct="0">
              <a:lnSpc>
                <a:spcPts val="3600"/>
              </a:lnSpc>
              <a:spcBef>
                <a:spcPts val="0"/>
              </a:spcBef>
              <a:buClr>
                <a:srgbClr val="FF3300"/>
              </a:buClr>
              <a:buSzPct val="70000"/>
              <a:tabLst>
                <a:tab pos="808038" algn="l"/>
              </a:tabLst>
            </a:pPr>
            <a:r>
              <a:rPr lang="en-US" altLang="zh-TW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</a:t>
            </a:r>
            <a:r>
              <a:rPr lang="en-US" altLang="zh-TW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.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首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年，依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所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訂之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得標金比例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繳交。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808038" lvl="1" indent="-350838" eaLnBrk="0" fontAlgn="ctr" hangingPunct="0">
              <a:lnSpc>
                <a:spcPts val="3600"/>
              </a:lnSpc>
              <a:spcBef>
                <a:spcPts val="0"/>
              </a:spcBef>
              <a:buClr>
                <a:srgbClr val="FF3300"/>
              </a:buClr>
              <a:buSzPct val="70000"/>
              <a:tabLst>
                <a:tab pos="808038" algn="l"/>
              </a:tabLst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              </a:t>
            </a:r>
            <a:r>
              <a:rPr lang="en-US" altLang="zh-TW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將於管理規則訂定</a:t>
            </a:r>
            <a:r>
              <a:rPr lang="en-US" altLang="zh-TW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)</a:t>
            </a:r>
          </a:p>
          <a:p>
            <a:pPr marL="800100" lvl="1" indent="-342900" eaLnBrk="0" fontAlgn="ctr" hangingPunct="0">
              <a:lnSpc>
                <a:spcPts val="2600"/>
              </a:lnSpc>
              <a:spcBef>
                <a:spcPts val="1200"/>
              </a:spcBef>
              <a:buClr>
                <a:srgbClr val="FF3300"/>
              </a:buClr>
              <a:buSzPct val="70000"/>
            </a:pPr>
            <a:r>
              <a:rPr lang="en-US" altLang="zh-TW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2.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其餘特許費，於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次年起分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9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年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繳交。</a:t>
            </a:r>
            <a:endParaRPr lang="en-US" altLang="en-US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7358113" cy="763587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特許費</a:t>
            </a: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642910" y="1196975"/>
            <a:ext cx="7858180" cy="5303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ctr" hangingPunct="0">
              <a:spcBef>
                <a:spcPts val="12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開臺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條件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800100" lvl="1" indent="-342900" eaLnBrk="0" fontAlgn="ctr" hangingPunct="0">
              <a:spcBef>
                <a:spcPts val="1200"/>
              </a:spcBef>
              <a:buClr>
                <a:srgbClr val="FF3300"/>
              </a:buClr>
              <a:buSzPct val="70000"/>
              <a:buFont typeface="Wingdings" pitchFamily="2" charset="2"/>
              <a:buChar char="Ø"/>
              <a:defRPr/>
            </a:pP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經營者應完成具數據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傳輸下載峰值速率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100Mbps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以上之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基地臺設置數量總數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250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台以上，始可營業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。</a:t>
            </a:r>
            <a:endParaRPr lang="en-US" altLang="zh-TW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342900" indent="-342900" eaLnBrk="0" fontAlgn="ctr" hangingPunct="0">
              <a:spcBef>
                <a:spcPts val="12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  <a:defRPr/>
            </a:pP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網路品質及涵蓋率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800100" lvl="1" indent="-342900" eaLnBrk="0" fontAlgn="ctr" hangingPunct="0">
              <a:spcBef>
                <a:spcPts val="1200"/>
              </a:spcBef>
              <a:buClr>
                <a:srgbClr val="FF3300"/>
              </a:buClr>
              <a:buSzPct val="70000"/>
              <a:buFont typeface="Wingdings" pitchFamily="2" charset="2"/>
              <a:buChar char="Ø"/>
              <a:defRPr/>
            </a:pP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經營者自取得系統架設許可之日起</a:t>
            </a:r>
            <a:r>
              <a:rPr lang="en-US" altLang="zh-TW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5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年內，其系統網路提供數據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傳輸下載峰值速率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具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100Mbps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以上之基地臺數量，應達基地臺總數</a:t>
            </a:r>
            <a:r>
              <a:rPr lang="en-US" altLang="zh-TW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80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％或</a:t>
            </a:r>
            <a:r>
              <a:rPr lang="en-US" altLang="zh-TW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1000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臺以上，且其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下載峰值速率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具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100Mbps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以上之基地臺電波涵蓋範圍應達營業區人口數</a:t>
            </a:r>
            <a:r>
              <a:rPr lang="en-US" altLang="zh-TW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50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％ 。</a:t>
            </a:r>
            <a:endParaRPr lang="en-US" altLang="zh-TW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342900" indent="-342900" eaLnBrk="0" fontAlgn="ctr" hangingPunct="0">
              <a:spcBef>
                <a:spcPts val="1200"/>
              </a:spcBef>
              <a:buClr>
                <a:srgbClr val="FF3300"/>
              </a:buClr>
              <a:buSzPct val="70000"/>
              <a:defRPr/>
            </a:pPr>
            <a:endParaRPr lang="en-US" altLang="zh-TW" sz="2400" dirty="0">
              <a:latin typeface="+mj-ea"/>
              <a:ea typeface="+mj-ea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7358113" cy="763587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2.7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開臺條件、網路品質及涵蓋率</a:t>
            </a:r>
          </a:p>
        </p:txBody>
      </p:sp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ChangeArrowheads="1"/>
          </p:cNvSpPr>
          <p:nvPr/>
        </p:nvSpPr>
        <p:spPr bwMode="auto">
          <a:xfrm>
            <a:off x="785786" y="1357298"/>
            <a:ext cx="7643866" cy="516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可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轉讓對象：「行動寬頻業務」之得標者或經營者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。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342900" indent="-34290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可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轉讓基本單位：</a:t>
            </a:r>
            <a:r>
              <a:rPr lang="en-US" altLang="zh-TW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5MHz × 2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。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342900" indent="-34290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轉讓方之剩餘頻寬不得低於下限</a:t>
            </a:r>
            <a:r>
              <a:rPr lang="en-US" altLang="zh-TW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15MHz × 2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。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342900" indent="-34290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受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讓者頻譜使用年限：受轉讓者之頻譜使用權年限不得逾第一次核配頻率之使用權年限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。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7358113" cy="763587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2.8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頻譜使用權轉讓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(1/2)</a:t>
            </a:r>
            <a:endParaRPr lang="zh-TW" altLang="en-US" sz="18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ChangeArrowheads="1"/>
          </p:cNvSpPr>
          <p:nvPr/>
        </p:nvSpPr>
        <p:spPr bwMode="auto">
          <a:xfrm>
            <a:off x="214313" y="1196975"/>
            <a:ext cx="8786843" cy="516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ctr" hangingPunct="0">
              <a:lnSpc>
                <a:spcPts val="3600"/>
              </a:lnSpc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zh-TW" altLang="en-US" u="sng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審查標準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：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342900" indent="-342900" eaLnBrk="0" fontAlgn="ctr" hangingPunct="0">
              <a:lnSpc>
                <a:spcPts val="3600"/>
              </a:lnSpc>
              <a:spcBef>
                <a:spcPts val="600"/>
              </a:spcBef>
              <a:buClr>
                <a:srgbClr val="FF3300"/>
              </a:buClr>
              <a:buSzPct val="70000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   </a:t>
            </a:r>
            <a:r>
              <a:rPr lang="en-US" altLang="zh-TW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1.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業者應向本會提出申請並經許可，始得轉讓。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719138" indent="-719138" eaLnBrk="0" fontAlgn="ctr" hangingPunct="0">
              <a:lnSpc>
                <a:spcPts val="3600"/>
              </a:lnSpc>
              <a:spcBef>
                <a:spcPts val="600"/>
              </a:spcBef>
              <a:buClr>
                <a:srgbClr val="FF3300"/>
              </a:buClr>
              <a:buSzPct val="70000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   </a:t>
            </a:r>
            <a:r>
              <a:rPr lang="en-US" altLang="zh-TW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2.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受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讓方或合併後之單一業者頻譜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上限，以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不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逾     「行動寬頻業務」釋出 總頻寬之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1/3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為原則。惟業者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預期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轉讓或合併後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超過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可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持有頻譜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總量上限規定之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情形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，應檢附對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市場發展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之影響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評估，本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會審查後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認為有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必要時，得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附加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條件或負擔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。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719138" indent="-719138" eaLnBrk="0" fontAlgn="ctr" hangingPunct="0">
              <a:lnSpc>
                <a:spcPts val="3600"/>
              </a:lnSpc>
              <a:spcBef>
                <a:spcPts val="600"/>
              </a:spcBef>
              <a:buClr>
                <a:srgbClr val="FF3300"/>
              </a:buClr>
              <a:buSzPct val="70000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   </a:t>
            </a:r>
            <a:r>
              <a:rPr lang="en-US" altLang="zh-TW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3.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頻譜使用權不得以分區、分時及或部分使用年限進行租賃。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719138" indent="-719138" eaLnBrk="0" fontAlgn="ctr" hangingPunct="0">
              <a:lnSpc>
                <a:spcPts val="3600"/>
              </a:lnSpc>
              <a:spcBef>
                <a:spcPts val="600"/>
              </a:spcBef>
              <a:buClr>
                <a:srgbClr val="FF3300"/>
              </a:buClr>
              <a:buSzPct val="70000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   </a:t>
            </a:r>
            <a:r>
              <a:rPr lang="en-US" altLang="zh-TW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4.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轉讓方只須繳清該頻率模組標金，即得進行轉讓。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lvl="2" fontAlgn="ctr"/>
            <a:endParaRPr lang="en-US" altLang="zh-TW" sz="2400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lvl="2" fontAlgn="ctr"/>
            <a:endParaRPr lang="zh-TW" altLang="en-US" sz="2400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7358113" cy="763587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2.8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頻譜使用權轉讓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(2/2)</a:t>
            </a:r>
            <a:endParaRPr lang="zh-TW" altLang="en-US" sz="18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ChangeArrowheads="1"/>
          </p:cNvSpPr>
          <p:nvPr/>
        </p:nvSpPr>
        <p:spPr bwMode="auto">
          <a:xfrm>
            <a:off x="285721" y="1339850"/>
            <a:ext cx="8572530" cy="5375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以</a:t>
            </a:r>
            <a:r>
              <a:rPr lang="en-US" altLang="zh-TW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GSM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提前轉行動寬頻業務為例</a:t>
            </a:r>
            <a:endParaRPr lang="en-US" altLang="zh-TW" sz="1600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800100" lvl="1" indent="-34290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Ø"/>
            </a:pP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當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GSM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業者</a:t>
            </a:r>
            <a:r>
              <a:rPr lang="zh-TW" altLang="en-US" u="sng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標得原使用頻率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或</a:t>
            </a:r>
            <a:r>
              <a:rPr lang="zh-TW" altLang="en-US" u="sng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標得該頻段之其他</a:t>
            </a:r>
            <a:r>
              <a:rPr lang="zh-TW" altLang="en-US" u="sng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頻率模組而</a:t>
            </a:r>
            <a:r>
              <a:rPr lang="zh-TW" altLang="en-US" u="sng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透過使用權轉讓取得原使用頻率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時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，得於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原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GSM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使用頻率提前使用新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技術，惟應</a:t>
            </a:r>
            <a:r>
              <a:rPr lang="zh-TW" altLang="en-US" u="sng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繳</a:t>
            </a:r>
            <a:r>
              <a:rPr lang="zh-TW" altLang="en-US" u="sng" dirty="0">
                <a:latin typeface="Arial" pitchFamily="34" charset="0"/>
                <a:ea typeface="標楷體" pitchFamily="65" charset="-120"/>
                <a:cs typeface="Arial" pitchFamily="34" charset="0"/>
              </a:rPr>
              <a:t>回該頻</a:t>
            </a:r>
            <a:r>
              <a:rPr lang="zh-TW" altLang="en-US" u="sng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段全部之</a:t>
            </a:r>
            <a:r>
              <a:rPr lang="en-US" altLang="en-US" u="sng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GSM</a:t>
            </a:r>
            <a:r>
              <a:rPr lang="zh-TW" altLang="en-US" u="sng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特許執照</a:t>
            </a:r>
            <a:r>
              <a:rPr lang="zh-TW" altLang="en-US" u="sng" dirty="0">
                <a:latin typeface="Arial" pitchFamily="34" charset="0"/>
                <a:ea typeface="標楷體" pitchFamily="65" charset="-120"/>
                <a:cs typeface="Arial" pitchFamily="34" charset="0"/>
              </a:rPr>
              <a:t>及頻率後為之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。</a:t>
            </a:r>
            <a:endParaRPr lang="en-US" altLang="zh-TW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800100" lvl="1" indent="-34290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GSM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業者依前述規定或於執照屆期，繳回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GSM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特許執照及其頻率者，依規定申請原有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GSM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網路移轉至本業務項下之網路時，得免除相關系統技術審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驗。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800100" lvl="1" indent="-34290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Ø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行動寬頻業者可續用原</a:t>
            </a:r>
            <a:r>
              <a:rPr lang="en-US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GSM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業者之電信號碼資源，及平順轉移</a:t>
            </a:r>
            <a:r>
              <a:rPr lang="en-US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GSM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業者用戶，以簡政便民及無縫接軌。</a:t>
            </a:r>
            <a:endParaRPr lang="en-US" altLang="zh-TW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8072494" cy="763587"/>
          </a:xfrm>
        </p:spPr>
        <p:txBody>
          <a:bodyPr/>
          <a:lstStyle/>
          <a:p>
            <a:pPr eaLnBrk="1" hangingPunct="1"/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2.9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行動通信網路、頻率及號碼使用移轉</a:t>
            </a:r>
          </a:p>
        </p:txBody>
      </p:sp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785786" y="1500174"/>
            <a:ext cx="7500990" cy="180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ctr" hangingPunct="0">
              <a:spcBef>
                <a:spcPts val="12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  <a:defRPr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經營者應建置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符合國際組織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3GPP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規格，具細胞廣播簡訊服務（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CBS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）功能之災防告警廣播簡訊系統（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PWS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）。</a:t>
            </a:r>
            <a:endParaRPr lang="en-US" altLang="zh-TW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342900" indent="-342900" eaLnBrk="0" fontAlgn="ctr" hangingPunct="0">
              <a:spcBef>
                <a:spcPts val="1200"/>
              </a:spcBef>
              <a:buClr>
                <a:srgbClr val="FF3300"/>
              </a:buClr>
              <a:buSzPct val="70000"/>
              <a:defRPr/>
            </a:pPr>
            <a:endParaRPr lang="en-US" altLang="zh-TW" sz="2400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342900" indent="-342900" eaLnBrk="0" fontAlgn="ctr" hangingPunct="0">
              <a:spcBef>
                <a:spcPts val="1200"/>
              </a:spcBef>
              <a:buClr>
                <a:srgbClr val="FF3300"/>
              </a:buClr>
              <a:buSzPct val="70000"/>
              <a:defRPr/>
            </a:pPr>
            <a:endParaRPr lang="en-US" altLang="zh-TW" sz="2400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342900" indent="-342900" eaLnBrk="0" fontAlgn="ctr" hangingPunct="0">
              <a:spcBef>
                <a:spcPts val="1200"/>
              </a:spcBef>
              <a:buClr>
                <a:srgbClr val="FF3300"/>
              </a:buClr>
              <a:buSzPct val="70000"/>
              <a:defRPr/>
            </a:pPr>
            <a:endParaRPr lang="en-US" altLang="zh-TW" sz="2400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342900" indent="-342900" eaLnBrk="0" fontAlgn="ctr" hangingPunct="0">
              <a:spcBef>
                <a:spcPts val="1200"/>
              </a:spcBef>
              <a:buClr>
                <a:srgbClr val="FF3300"/>
              </a:buClr>
              <a:buSzPct val="70000"/>
              <a:defRPr/>
            </a:pPr>
            <a:endParaRPr lang="en-US" altLang="zh-TW" sz="2400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342900" indent="-342900" eaLnBrk="0" fontAlgn="ctr" hangingPunct="0">
              <a:buClr>
                <a:srgbClr val="FF3300"/>
              </a:buClr>
              <a:buSzPct val="70000"/>
              <a:defRPr/>
            </a:pPr>
            <a:r>
              <a:rPr lang="zh-TW" altLang="en-US" sz="2400" dirty="0">
                <a:latin typeface="+mj-ea"/>
                <a:ea typeface="+mj-ea"/>
              </a:rPr>
              <a:t>   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8072494" cy="763587"/>
          </a:xfrm>
        </p:spPr>
        <p:txBody>
          <a:bodyPr/>
          <a:lstStyle/>
          <a:p>
            <a:pPr eaLnBrk="1" hangingPunct="1"/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2.10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建置災防告警廣播簡訊系統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en-US" sz="2800" dirty="0" smtClean="0">
                <a:latin typeface="標楷體" pitchFamily="65" charset="-120"/>
                <a:ea typeface="標楷體" pitchFamily="65" charset="-120"/>
              </a:rPr>
              <a:t>PWS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義務</a:t>
            </a:r>
          </a:p>
        </p:txBody>
      </p:sp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928662" y="1428735"/>
            <a:ext cx="7358114" cy="480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0838" indent="-350838" fontAlgn="ctr">
              <a:lnSpc>
                <a:spcPts val="3600"/>
              </a:lnSpc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u"/>
              <a:defRPr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為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鼓勵新技術新服務發展，「行動寬頻業務」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頻率使用費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第一年給予</a:t>
            </a:r>
            <a:r>
              <a:rPr lang="en-US" altLang="zh-TW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折，第二年給予</a:t>
            </a:r>
            <a:r>
              <a:rPr lang="en-US" altLang="zh-TW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6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折優惠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。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330200" indent="-330200" fontAlgn="ctr">
              <a:lnSpc>
                <a:spcPts val="3600"/>
              </a:lnSpc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u"/>
              <a:defRPr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其他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競價細節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、既有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業者標的本業務頻段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之漫遊義務、籌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設、營運及技術監理議題，將於後續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法制作業程序明訂。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8072494" cy="763587"/>
          </a:xfrm>
        </p:spPr>
        <p:txBody>
          <a:bodyPr/>
          <a:lstStyle/>
          <a:p>
            <a:pPr eaLnBrk="1" hangingPunct="1"/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2.11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其他</a:t>
            </a:r>
          </a:p>
        </p:txBody>
      </p:sp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71472" y="1428736"/>
            <a:ext cx="8215313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ctr">
              <a:defRPr/>
            </a:pPr>
            <a:r>
              <a:rPr lang="zh-TW" altLang="en-US" sz="2400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議題一：單一業者可標得頻寬上下限</a:t>
            </a:r>
          </a:p>
          <a:p>
            <a:pPr fontAlgn="ctr">
              <a:defRPr/>
            </a:pPr>
            <a:r>
              <a:rPr lang="zh-TW" altLang="en-US" sz="2400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議題二：競價標的模組化方式</a:t>
            </a:r>
          </a:p>
          <a:p>
            <a:pPr fontAlgn="ctr">
              <a:defRPr/>
            </a:pPr>
            <a:r>
              <a:rPr lang="zh-TW" altLang="en-US" sz="2400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議題三：頻率位置標示方式</a:t>
            </a:r>
          </a:p>
          <a:p>
            <a:pPr fontAlgn="ctr">
              <a:defRPr/>
            </a:pPr>
            <a:r>
              <a:rPr lang="zh-TW" altLang="en-US" sz="2400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議題四：頻率位置選擇順序</a:t>
            </a:r>
          </a:p>
          <a:p>
            <a:pPr fontAlgn="ctr">
              <a:defRPr/>
            </a:pPr>
            <a:r>
              <a:rPr lang="zh-TW" altLang="en-US" sz="2400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議題五</a:t>
            </a:r>
            <a:r>
              <a:rPr lang="zh-TW" altLang="en-US" sz="2400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：</a:t>
            </a:r>
            <a:r>
              <a:rPr lang="zh-TW" altLang="en-US" sz="2400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行動通信網路、頻段及號碼之移轉</a:t>
            </a:r>
          </a:p>
          <a:p>
            <a:pPr fontAlgn="ctr">
              <a:defRPr/>
            </a:pPr>
            <a:r>
              <a:rPr lang="zh-TW" altLang="en-US" sz="2400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議題六：執照效期</a:t>
            </a:r>
          </a:p>
          <a:p>
            <a:pPr fontAlgn="ctr">
              <a:defRPr/>
            </a:pPr>
            <a:r>
              <a:rPr lang="zh-TW" altLang="en-US" sz="2400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議題七：特許費及繳交方式</a:t>
            </a:r>
          </a:p>
          <a:p>
            <a:pPr fontAlgn="ctr">
              <a:defRPr/>
            </a:pPr>
            <a:r>
              <a:rPr lang="zh-TW" altLang="en-US" sz="2400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議題八：開臺營業條件及網路品質與涵蓋率</a:t>
            </a:r>
          </a:p>
          <a:p>
            <a:pPr fontAlgn="ctr">
              <a:defRPr/>
            </a:pPr>
            <a:r>
              <a:rPr lang="zh-TW" altLang="en-US" sz="2400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議題九：頻譜使用權轉讓之單一業者可持有頻譜總量上下限</a:t>
            </a:r>
          </a:p>
          <a:p>
            <a:pPr fontAlgn="ctr">
              <a:defRPr/>
            </a:pPr>
            <a:r>
              <a:rPr lang="zh-TW" altLang="en-US" sz="2400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議題十：頻譜使用權轉讓之</a:t>
            </a:r>
            <a:r>
              <a:rPr lang="en-US" sz="2400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1G</a:t>
            </a:r>
            <a:r>
              <a:rPr lang="zh-TW" altLang="en-US" sz="2400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以下頻段是否須設限</a:t>
            </a:r>
          </a:p>
          <a:p>
            <a:pPr fontAlgn="ctr">
              <a:defRPr/>
            </a:pPr>
            <a:r>
              <a:rPr lang="zh-TW" altLang="en-US" sz="2400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議題十一：頻譜轉讓審查要件</a:t>
            </a:r>
          </a:p>
          <a:p>
            <a:pPr fontAlgn="ctr">
              <a:defRPr/>
            </a:pPr>
            <a:r>
              <a:rPr lang="zh-TW" altLang="en-US" sz="2400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議題十二</a:t>
            </a:r>
            <a:r>
              <a:rPr lang="zh-TW" altLang="en-US" sz="2400" dirty="0" smtClean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：</a:t>
            </a:r>
            <a:r>
              <a:rPr lang="zh-TW" altLang="en-US" sz="2400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災防告警廣播簡訊系統（</a:t>
            </a:r>
            <a:r>
              <a:rPr lang="en-US" altLang="en-US" sz="2400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PWS</a:t>
            </a:r>
            <a:r>
              <a:rPr lang="zh-TW" altLang="en-US" sz="2400" dirty="0">
                <a:solidFill>
                  <a:srgbClr val="333399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）建置義務</a:t>
            </a:r>
          </a:p>
          <a:p>
            <a:pPr marL="800100" lvl="1" indent="-342900" fontAlgn="ctr">
              <a:defRPr/>
            </a:pPr>
            <a:endParaRPr lang="zh-TW" altLang="en-US" sz="2000" b="0" dirty="0">
              <a:solidFill>
                <a:srgbClr val="333399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69950" y="217488"/>
            <a:ext cx="7231063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意見徵詢議題</a:t>
            </a:r>
          </a:p>
        </p:txBody>
      </p:sp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24" y="928670"/>
            <a:ext cx="7231063" cy="574675"/>
          </a:xfrm>
        </p:spPr>
        <p:txBody>
          <a:bodyPr/>
          <a:lstStyle/>
          <a:p>
            <a:pPr eaLnBrk="1" hangingPunct="1"/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簡報大綱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357312" y="2214563"/>
            <a:ext cx="6357959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0" hangingPunct="0">
              <a:spcBef>
                <a:spcPct val="20000"/>
              </a:spcBef>
              <a:buClr>
                <a:srgbClr val="FF3300"/>
              </a:buClr>
              <a:buSzPct val="70000"/>
              <a:buFont typeface="Wingdings" pitchFamily="2" charset="2"/>
              <a:buNone/>
            </a:pPr>
            <a:r>
              <a:rPr lang="zh-TW" altLang="en-US" sz="4000" dirty="0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一、前言</a:t>
            </a:r>
          </a:p>
          <a:p>
            <a:pPr marL="609600" indent="-609600" eaLnBrk="0" hangingPunct="0">
              <a:spcBef>
                <a:spcPct val="20000"/>
              </a:spcBef>
              <a:buClr>
                <a:srgbClr val="FF3300"/>
              </a:buClr>
              <a:buSzPct val="70000"/>
              <a:buFont typeface="Wingdings" pitchFamily="2" charset="2"/>
              <a:buNone/>
            </a:pPr>
            <a:r>
              <a:rPr lang="zh-TW" altLang="en-US" sz="4000" dirty="0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二、釋照規劃及徵詢</a:t>
            </a:r>
            <a:r>
              <a:rPr lang="zh-TW" altLang="en-US" sz="4000" dirty="0" smtClean="0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議題</a:t>
            </a:r>
            <a:endParaRPr lang="zh-TW" altLang="en-US" sz="4000" dirty="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91140" name="Picture 10" descr="j03012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214818"/>
            <a:ext cx="2693988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357166"/>
            <a:ext cx="7231063" cy="763587"/>
          </a:xfrm>
        </p:spPr>
        <p:txBody>
          <a:bodyPr/>
          <a:lstStyle/>
          <a:p>
            <a:pPr lvl="1" eaLnBrk="1" hangingPunct="1"/>
            <a:r>
              <a:rPr lang="zh-TW" altLang="en-US" dirty="0" smtClean="0">
                <a:latin typeface="標楷體" pitchFamily="65" charset="-120"/>
              </a:rPr>
              <a:t>提出意見書時程及方式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571472" y="1428736"/>
            <a:ext cx="831850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ctr" hangingPunct="0">
              <a:spcBef>
                <a:spcPts val="1200"/>
              </a:spcBef>
              <a:buClr>
                <a:srgbClr val="FF3300"/>
              </a:buClr>
              <a:buSzPct val="70000"/>
            </a:pPr>
            <a:endParaRPr lang="zh-TW" altLang="en-US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lvl="1" fontAlgn="ctr">
              <a:spcBef>
                <a:spcPts val="600"/>
              </a:spcBef>
            </a:pP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對上述監理措施及規劃有意見或具體建議者，請於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101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年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12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月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10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日前，以電子郵件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(e-mail)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方式提出中文意見書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如附件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)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。為便於本會彙整，意見書請註明單位、姓名、職稱及連絡電話，並以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Word 97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、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Word 2003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或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Word 2007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相容軟體，採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A4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版面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14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號字型標楷體格式編輯。所提意見若有引述參考文獻者，亦請註明出處並附相關原文。電子郵件信箱：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ncc4002@ncc.gov.tw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，本案連絡人：綜合規劃處陳技正，電話：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02-23433913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，傳真：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02-23433938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。</a:t>
            </a:r>
          </a:p>
          <a:p>
            <a:pPr lvl="1" fontAlgn="ctr">
              <a:spcBef>
                <a:spcPts val="600"/>
              </a:spcBef>
            </a:pPr>
            <a:endParaRPr lang="zh-TW" altLang="en-US" sz="2400" b="0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6"/>
          <p:cNvSpPr>
            <a:spLocks noChangeArrowheads="1"/>
          </p:cNvSpPr>
          <p:nvPr/>
        </p:nvSpPr>
        <p:spPr bwMode="auto">
          <a:xfrm>
            <a:off x="2500313" y="2928938"/>
            <a:ext cx="403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dist" eaLnBrk="0" fontAlgn="ctr" hangingPunct="0">
              <a:spcBef>
                <a:spcPct val="50000"/>
              </a:spcBef>
              <a:buClr>
                <a:srgbClr val="FF3300"/>
              </a:buClr>
              <a:buSzPct val="70000"/>
              <a:buFont typeface="Wingdings" pitchFamily="2" charset="2"/>
              <a:buNone/>
            </a:pPr>
            <a:r>
              <a:rPr lang="zh-TW" altLang="en-US" sz="5400">
                <a:solidFill>
                  <a:srgbClr val="FF6600"/>
                </a:solidFill>
                <a:latin typeface="標楷體" pitchFamily="65" charset="-120"/>
                <a:ea typeface="標楷體" pitchFamily="65" charset="-120"/>
              </a:rPr>
              <a:t>簡報完畢</a:t>
            </a:r>
          </a:p>
        </p:txBody>
      </p:sp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71472" y="1428736"/>
            <a:ext cx="831850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TW" altLang="en-US" sz="2000" b="0" dirty="0" smtClean="0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公司或機關：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                         		</a:t>
            </a:r>
            <a:r>
              <a:rPr lang="zh-TW" altLang="en-US" sz="2000" b="0" dirty="0" smtClean="0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姓名：</a:t>
            </a:r>
          </a:p>
          <a:p>
            <a:r>
              <a:rPr lang="zh-TW" altLang="en-US" sz="2000" b="0" dirty="0" smtClean="0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職稱：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			   		 </a:t>
            </a:r>
            <a:r>
              <a:rPr lang="zh-TW" altLang="en-US" sz="2000" b="0" dirty="0" smtClean="0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連絡電話：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 </a:t>
            </a:r>
            <a:endParaRPr lang="zh-TW" altLang="en-US" sz="2000" b="0" dirty="0" smtClean="0">
              <a:solidFill>
                <a:schemeClr val="tx1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latinLnBrk="1"/>
            <a:r>
              <a:rPr lang="zh-TW" altLang="en-US" sz="2000" b="0" dirty="0" smtClean="0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議題：</a:t>
            </a:r>
          </a:p>
          <a:p>
            <a:pPr lvl="1" fontAlgn="ctr">
              <a:spcBef>
                <a:spcPts val="600"/>
              </a:spcBef>
            </a:pPr>
            <a:endParaRPr lang="zh-TW" altLang="en-US" sz="2400" b="0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14348" y="3000372"/>
          <a:ext cx="7786742" cy="2500330"/>
        </p:xfrm>
        <a:graphic>
          <a:graphicData uri="http://schemas.openxmlformats.org/drawingml/2006/table">
            <a:tbl>
              <a:tblPr/>
              <a:tblGrid>
                <a:gridCol w="7786742"/>
              </a:tblGrid>
              <a:tr h="2500330">
                <a:tc>
                  <a:txBody>
                    <a:bodyPr/>
                    <a:lstStyle/>
                    <a:p>
                      <a:pPr marL="270510" indent="-27051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1400" kern="100" dirty="0">
                          <a:latin typeface="Arial"/>
                          <a:ea typeface="標楷體"/>
                          <a:cs typeface="Arial"/>
                        </a:rPr>
                        <a:t>意見或具體建議：</a:t>
                      </a:r>
                      <a:endParaRPr lang="zh-TW" sz="12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17488"/>
            <a:ext cx="8072494" cy="763587"/>
          </a:xfrm>
        </p:spPr>
        <p:txBody>
          <a:bodyPr/>
          <a:lstStyle/>
          <a:p>
            <a:pPr lvl="1" fontAlgn="ctr">
              <a:spcBef>
                <a:spcPts val="600"/>
              </a:spcBef>
            </a:pPr>
            <a:r>
              <a:rPr lang="zh-TW" altLang="en-US" sz="3200" dirty="0" smtClean="0">
                <a:latin typeface="標楷體" pitchFamily="65" charset="-120"/>
              </a:rPr>
              <a:t>「行動寬頻業務釋照公開意見徵詢」意見書</a:t>
            </a:r>
            <a:endParaRPr lang="en-US" altLang="zh-TW" sz="3200" dirty="0" smtClean="0"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42910" y="5643578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b="0" dirty="0" smtClean="0">
                <a:solidFill>
                  <a:schemeClr val="tx1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具體事證及理由說明：</a:t>
            </a:r>
          </a:p>
        </p:txBody>
      </p:sp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一、前言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500034" y="1357313"/>
            <a:ext cx="8280429" cy="178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行政院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101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年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9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月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28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日公告修正「第一類電信事業開放之業務項目、範圍、時程及家數一覽表」，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新增開放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「行動寬頻業務」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，訂於</a:t>
            </a:r>
            <a:r>
              <a:rPr lang="en-US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102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年</a:t>
            </a:r>
            <a:r>
              <a:rPr lang="en-US" altLang="zh-TW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12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月前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完成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700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、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900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及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1800MHz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等頻段釋出程序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。</a:t>
            </a:r>
            <a:endParaRPr lang="en-US" altLang="zh-TW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pic>
        <p:nvPicPr>
          <p:cNvPr id="97284" name="圖片 3" descr="各頻段釋出圖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3286124"/>
            <a:ext cx="666468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5273459" y="3327094"/>
            <a:ext cx="11769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sz="160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計</a:t>
            </a:r>
            <a:r>
              <a:rPr lang="en-US" altLang="zh-TW" sz="160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90MHz)</a:t>
            </a:r>
            <a:endParaRPr lang="zh-TW" altLang="en-US" sz="1600" dirty="0"/>
          </a:p>
        </p:txBody>
      </p:sp>
      <p:sp>
        <p:nvSpPr>
          <p:cNvPr id="6" name="矩形 5"/>
          <p:cNvSpPr/>
          <p:nvPr/>
        </p:nvSpPr>
        <p:spPr>
          <a:xfrm>
            <a:off x="5357818" y="4429132"/>
            <a:ext cx="11769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sz="160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計</a:t>
            </a:r>
            <a:r>
              <a:rPr lang="en-US" altLang="zh-TW" sz="160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60MHz)</a:t>
            </a:r>
            <a:endParaRPr lang="zh-TW" altLang="en-US" sz="1600" dirty="0"/>
          </a:p>
        </p:txBody>
      </p:sp>
      <p:sp>
        <p:nvSpPr>
          <p:cNvPr id="7" name="矩形 6"/>
          <p:cNvSpPr/>
          <p:nvPr/>
        </p:nvSpPr>
        <p:spPr>
          <a:xfrm>
            <a:off x="5424642" y="5591978"/>
            <a:ext cx="12907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sz="160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計</a:t>
            </a:r>
            <a:r>
              <a:rPr lang="en-US" altLang="zh-TW" sz="160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120MHz)</a:t>
            </a:r>
            <a:endParaRPr lang="zh-TW" altLang="en-US" sz="1600" dirty="0"/>
          </a:p>
        </p:txBody>
      </p:sp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285720" y="1500174"/>
            <a:ext cx="8501122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 eaLnBrk="0" hangingPunct="0">
              <a:spcBef>
                <a:spcPct val="20000"/>
              </a:spcBef>
              <a:buClr>
                <a:srgbClr val="FF3300"/>
              </a:buClr>
              <a:buSzPct val="70000"/>
              <a:buFont typeface="Wingdings" pitchFamily="2" charset="2"/>
              <a:buChar char="Ø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技術中立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</a:rPr>
              <a:t>、異質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</a:rPr>
              <a:t>網路兼容並蓄之業務監理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</a:rPr>
              <a:t>思維。</a:t>
            </a:r>
            <a:endParaRPr lang="en-US" altLang="zh-TW" dirty="0">
              <a:solidFill>
                <a:srgbClr val="333399"/>
              </a:solidFill>
              <a:latin typeface="Arial" pitchFamily="34" charset="0"/>
              <a:ea typeface="標楷體" pitchFamily="65" charset="-120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rgbClr val="FF3300"/>
              </a:buClr>
              <a:buSzPct val="70000"/>
              <a:buFont typeface="Wingdings" pitchFamily="2" charset="2"/>
              <a:buChar char="Ø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提供國人優質、高速及多樣之行動寬頻服務。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rgbClr val="FF3300"/>
              </a:buClr>
              <a:buSzPct val="70000"/>
              <a:buFont typeface="Wingdings" pitchFamily="2" charset="2"/>
              <a:buChar char="Ø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維持市場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競爭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，維護消費者選擇權益。</a:t>
            </a:r>
            <a:endParaRPr lang="zh-TW" altLang="en-US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rgbClr val="FF3300"/>
              </a:buClr>
              <a:buSzPct val="70000"/>
              <a:buFont typeface="Wingdings" pitchFamily="2" charset="2"/>
              <a:buChar char="Ø"/>
            </a:pP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反映商用頻譜價值，以提昇頻率使用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效率。</a:t>
            </a:r>
            <a:endParaRPr lang="zh-TW" altLang="en-US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69950" y="217488"/>
            <a:ext cx="7806506" cy="763587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「行動寬頻業務」釋照規劃目標</a:t>
            </a:r>
          </a:p>
        </p:txBody>
      </p:sp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357312" y="2214563"/>
            <a:ext cx="7786687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0" hangingPunct="0">
              <a:spcBef>
                <a:spcPct val="20000"/>
              </a:spcBef>
              <a:buClr>
                <a:srgbClr val="FF3300"/>
              </a:buClr>
              <a:buSzPct val="70000"/>
              <a:buFont typeface="Wingdings" pitchFamily="2" charset="2"/>
              <a:buNone/>
            </a:pPr>
            <a:endParaRPr lang="en-US" altLang="zh-TW" sz="3500" dirty="0" smtClean="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eaLnBrk="0" hangingPunct="0">
              <a:spcBef>
                <a:spcPct val="20000"/>
              </a:spcBef>
              <a:buClr>
                <a:srgbClr val="FF3300"/>
              </a:buClr>
              <a:buSzPct val="70000"/>
              <a:buFont typeface="Wingdings" pitchFamily="2" charset="2"/>
              <a:buNone/>
            </a:pPr>
            <a:r>
              <a:rPr lang="zh-TW" altLang="en-US" sz="4800" dirty="0" smtClean="0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二</a:t>
            </a:r>
            <a:r>
              <a:rPr lang="zh-TW" altLang="en-US" sz="4800" dirty="0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、釋照規劃及徵詢議題</a:t>
            </a:r>
          </a:p>
          <a:p>
            <a:pPr marL="609600" indent="-609600" eaLnBrk="0" hangingPunct="0">
              <a:spcBef>
                <a:spcPct val="20000"/>
              </a:spcBef>
              <a:buClr>
                <a:srgbClr val="FF3300"/>
              </a:buClr>
              <a:buSzPct val="70000"/>
              <a:buFont typeface="Wingdings" pitchFamily="2" charset="2"/>
              <a:buNone/>
            </a:pPr>
            <a:endParaRPr lang="zh-TW" altLang="en-US" sz="3500" dirty="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91140" name="Picture 10" descr="j03012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214818"/>
            <a:ext cx="2693988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ChangeArrowheads="1"/>
          </p:cNvSpPr>
          <p:nvPr/>
        </p:nvSpPr>
        <p:spPr bwMode="auto">
          <a:xfrm>
            <a:off x="539750" y="1196975"/>
            <a:ext cx="8208963" cy="66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ctr" hangingPunct="0">
              <a:spcBef>
                <a:spcPts val="12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各執照效期一致於民國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119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年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12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月</a:t>
            </a:r>
            <a:r>
              <a:rPr lang="en-US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31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日止</a:t>
            </a:r>
            <a:endParaRPr lang="en-US" altLang="zh-TW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cxnSp>
        <p:nvCxnSpPr>
          <p:cNvPr id="34821" name="直線接點 9"/>
          <p:cNvCxnSpPr>
            <a:cxnSpLocks noChangeShapeType="1"/>
          </p:cNvCxnSpPr>
          <p:nvPr/>
        </p:nvCxnSpPr>
        <p:spPr bwMode="auto">
          <a:xfrm rot="5400000">
            <a:off x="536591" y="2821777"/>
            <a:ext cx="927887" cy="794"/>
          </a:xfrm>
          <a:prstGeom prst="line">
            <a:avLst/>
          </a:prstGeom>
          <a:noFill/>
          <a:ln w="38100" algn="ctr">
            <a:solidFill>
              <a:srgbClr val="800000"/>
            </a:solidFill>
            <a:prstDash val="sysDash"/>
            <a:round/>
            <a:headEnd/>
            <a:tailEnd/>
          </a:ln>
        </p:spPr>
      </p:cxnSp>
      <p:sp>
        <p:nvSpPr>
          <p:cNvPr id="34822" name="矩形 5"/>
          <p:cNvSpPr>
            <a:spLocks noChangeArrowheads="1"/>
          </p:cNvSpPr>
          <p:nvPr/>
        </p:nvSpPr>
        <p:spPr bwMode="auto">
          <a:xfrm>
            <a:off x="714375" y="2071688"/>
            <a:ext cx="5048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ctr"/>
            <a:r>
              <a:rPr lang="en-US" altLang="zh-TW" sz="10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103.1</a:t>
            </a:r>
          </a:p>
        </p:txBody>
      </p:sp>
      <p:cxnSp>
        <p:nvCxnSpPr>
          <p:cNvPr id="34825" name="直線接點 21"/>
          <p:cNvCxnSpPr>
            <a:cxnSpLocks noChangeShapeType="1"/>
          </p:cNvCxnSpPr>
          <p:nvPr/>
        </p:nvCxnSpPr>
        <p:spPr bwMode="auto">
          <a:xfrm>
            <a:off x="2571614" y="2786061"/>
            <a:ext cx="5714580" cy="2"/>
          </a:xfrm>
          <a:prstGeom prst="line">
            <a:avLst/>
          </a:prstGeom>
          <a:noFill/>
          <a:ln w="38100" algn="ctr">
            <a:solidFill>
              <a:srgbClr val="800000"/>
            </a:solidFill>
            <a:round/>
            <a:headEnd type="arrow" w="med" len="med"/>
            <a:tailEnd type="arrow" w="med" len="med"/>
          </a:ln>
        </p:spPr>
      </p:cxnSp>
      <p:sp>
        <p:nvSpPr>
          <p:cNvPr id="10" name="矩形 9"/>
          <p:cNvSpPr/>
          <p:nvPr/>
        </p:nvSpPr>
        <p:spPr bwMode="auto">
          <a:xfrm>
            <a:off x="4494213" y="2428875"/>
            <a:ext cx="674687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>
              <a:defRPr/>
            </a:pPr>
            <a:r>
              <a:rPr lang="zh-TW" altLang="en-US" sz="1600" dirty="0">
                <a:solidFill>
                  <a:srgbClr val="8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zh-TW" sz="1600" dirty="0">
                <a:solidFill>
                  <a:srgbClr val="800000"/>
                </a:solidFill>
                <a:latin typeface="Arial" pitchFamily="34" charset="0"/>
                <a:ea typeface="+mn-ea"/>
                <a:cs typeface="Arial" pitchFamily="34" charset="0"/>
              </a:rPr>
              <a:t>15</a:t>
            </a:r>
            <a:r>
              <a:rPr lang="zh-TW" altLang="en-US" sz="1600" dirty="0">
                <a:solidFill>
                  <a:srgbClr val="800000"/>
                </a:solidFill>
                <a:latin typeface="Arial" pitchFamily="34" charset="0"/>
                <a:ea typeface="+mn-ea"/>
                <a:cs typeface="Arial" pitchFamily="34" charset="0"/>
              </a:rPr>
              <a:t>年</a:t>
            </a:r>
            <a:endParaRPr lang="en-US" altLang="zh-TW" sz="1600" dirty="0">
              <a:solidFill>
                <a:srgbClr val="8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34827" name="直線接點 23"/>
          <p:cNvCxnSpPr>
            <a:cxnSpLocks noChangeShapeType="1"/>
          </p:cNvCxnSpPr>
          <p:nvPr/>
        </p:nvCxnSpPr>
        <p:spPr bwMode="auto">
          <a:xfrm rot="5400000">
            <a:off x="7857964" y="2857100"/>
            <a:ext cx="1000118" cy="794"/>
          </a:xfrm>
          <a:prstGeom prst="line">
            <a:avLst/>
          </a:prstGeom>
          <a:noFill/>
          <a:ln w="38100" algn="ctr">
            <a:solidFill>
              <a:srgbClr val="800000"/>
            </a:solidFill>
            <a:prstDash val="solid"/>
            <a:round/>
            <a:headEnd/>
            <a:tailEnd/>
          </a:ln>
        </p:spPr>
      </p:cxnSp>
      <p:cxnSp>
        <p:nvCxnSpPr>
          <p:cNvPr id="34828" name="直線接點 11"/>
          <p:cNvCxnSpPr>
            <a:cxnSpLocks noChangeShapeType="1"/>
          </p:cNvCxnSpPr>
          <p:nvPr/>
        </p:nvCxnSpPr>
        <p:spPr bwMode="auto">
          <a:xfrm rot="5400000">
            <a:off x="2071951" y="2857100"/>
            <a:ext cx="1000118" cy="794"/>
          </a:xfrm>
          <a:prstGeom prst="line">
            <a:avLst/>
          </a:prstGeom>
          <a:noFill/>
          <a:ln w="38100" algn="ctr">
            <a:solidFill>
              <a:srgbClr val="800000"/>
            </a:solidFill>
            <a:prstDash val="sysDash"/>
            <a:round/>
            <a:headEnd/>
            <a:tailEnd/>
          </a:ln>
        </p:spPr>
      </p:cxnSp>
      <p:sp>
        <p:nvSpPr>
          <p:cNvPr id="34829" name="矩形 12"/>
          <p:cNvSpPr>
            <a:spLocks noChangeArrowheads="1"/>
          </p:cNvSpPr>
          <p:nvPr/>
        </p:nvSpPr>
        <p:spPr bwMode="auto">
          <a:xfrm>
            <a:off x="2286001" y="2071688"/>
            <a:ext cx="50206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ctr"/>
            <a:r>
              <a:rPr lang="en-US" altLang="zh-TW" sz="1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105.1</a:t>
            </a:r>
            <a:endParaRPr lang="zh-TW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30" name="矩形 13"/>
          <p:cNvSpPr>
            <a:spLocks noChangeArrowheads="1"/>
          </p:cNvSpPr>
          <p:nvPr/>
        </p:nvSpPr>
        <p:spPr bwMode="auto">
          <a:xfrm>
            <a:off x="8137526" y="2071688"/>
            <a:ext cx="5699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ctr"/>
            <a:r>
              <a:rPr lang="en-US" altLang="zh-TW" sz="10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119.12</a:t>
            </a:r>
            <a:endParaRPr lang="zh-TW" alt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31" name="矩形 15"/>
          <p:cNvSpPr>
            <a:spLocks noChangeArrowheads="1"/>
          </p:cNvSpPr>
          <p:nvPr/>
        </p:nvSpPr>
        <p:spPr bwMode="auto">
          <a:xfrm>
            <a:off x="1142969" y="3357563"/>
            <a:ext cx="1285781" cy="64293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fontAlgn="ctr"/>
            <a:r>
              <a:rPr lang="zh-TW" altLang="en-US" dirty="0">
                <a:latin typeface="Arial" pitchFamily="34" charset="0"/>
                <a:ea typeface="標楷體" pitchFamily="65" charset="-120"/>
                <a:cs typeface="Arial" pitchFamily="34" charset="0"/>
              </a:rPr>
              <a:t>籌設</a:t>
            </a:r>
            <a:r>
              <a:rPr lang="zh-TW" altLang="en-US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期間</a:t>
            </a:r>
            <a:endParaRPr lang="en-US" altLang="zh-TW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cxnSp>
        <p:nvCxnSpPr>
          <p:cNvPr id="34832" name="直線單箭頭接點 17"/>
          <p:cNvCxnSpPr>
            <a:cxnSpLocks noChangeShapeType="1"/>
          </p:cNvCxnSpPr>
          <p:nvPr/>
        </p:nvCxnSpPr>
        <p:spPr bwMode="auto">
          <a:xfrm>
            <a:off x="1071536" y="2786063"/>
            <a:ext cx="1357213" cy="1588"/>
          </a:xfrm>
          <a:prstGeom prst="straightConnector1">
            <a:avLst/>
          </a:prstGeom>
          <a:noFill/>
          <a:ln w="38100" algn="ctr">
            <a:solidFill>
              <a:srgbClr val="800000"/>
            </a:solidFill>
            <a:round/>
            <a:headEnd type="arrow" w="med" len="med"/>
            <a:tailEnd type="arrow" w="med" len="med"/>
          </a:ln>
        </p:spPr>
      </p:cxn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7358113" cy="763587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執照效期</a:t>
            </a: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14290"/>
            <a:ext cx="7358113" cy="763587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單</a:t>
            </a:r>
            <a:r>
              <a:rPr lang="en-US" altLang="en-US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業者取得頻寬上下限</a:t>
            </a: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428596" y="1357313"/>
            <a:ext cx="8501122" cy="3571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單1業者至多可標得之頻寬上限為</a:t>
            </a:r>
            <a:r>
              <a:rPr lang="en-US" altLang="zh-TW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7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個單位</a:t>
            </a:r>
            <a:r>
              <a:rPr lang="en-US" altLang="zh-TW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(3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5MHz×2</a:t>
            </a:r>
            <a:r>
              <a:rPr lang="en-US" altLang="zh-TW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)</a:t>
            </a:r>
          </a:p>
          <a:p>
            <a:pPr marL="342900" indent="-34290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單1業者至少應標得之頻寬下限為</a:t>
            </a:r>
            <a:r>
              <a:rPr lang="en-US" altLang="zh-TW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3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個單位</a:t>
            </a:r>
            <a:r>
              <a:rPr lang="en-US" altLang="zh-TW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(15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MHz×2</a:t>
            </a:r>
            <a:r>
              <a:rPr lang="en-US" altLang="zh-TW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)</a:t>
            </a:r>
          </a:p>
          <a:p>
            <a:pPr marL="514350" indent="-51435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en-US" altLang="zh-TW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1GHz</a:t>
            </a: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以下頻段之限制</a:t>
            </a:r>
            <a:endParaRPr lang="en-US" altLang="zh-TW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1428750" lvl="2" indent="-51435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l"/>
            </a:pPr>
            <a:r>
              <a:rPr lang="zh-TW" altLang="en-US" sz="2400" b="0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700</a:t>
            </a:r>
            <a:r>
              <a:rPr lang="en-US" altLang="zh-TW" sz="2400" b="0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MHz 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至多4個單位</a:t>
            </a:r>
            <a:r>
              <a:rPr lang="en-US" altLang="zh-TW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(20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MHz×2</a:t>
            </a:r>
            <a:r>
              <a:rPr lang="en-US" altLang="zh-TW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)</a:t>
            </a:r>
            <a:endParaRPr lang="en-US" altLang="zh-TW" sz="2400" b="0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1428750" lvl="2" indent="-51435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l"/>
            </a:pPr>
            <a:r>
              <a:rPr lang="zh-TW" altLang="en-US" sz="2400" b="0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900</a:t>
            </a:r>
            <a:r>
              <a:rPr lang="en-US" altLang="zh-TW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MHz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至多</a:t>
            </a:r>
            <a:r>
              <a:rPr lang="en-US" altLang="zh-TW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3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個單位</a:t>
            </a:r>
            <a:r>
              <a:rPr lang="en-US" altLang="zh-TW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(15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MHz×2</a:t>
            </a:r>
            <a:r>
              <a:rPr lang="en-US" altLang="zh-TW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)</a:t>
            </a:r>
            <a:endParaRPr lang="en-US" altLang="zh-TW" sz="2400" b="0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1428750" lvl="2" indent="-51435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l"/>
            </a:pPr>
            <a:r>
              <a:rPr lang="zh-TW" altLang="en-US" sz="2400" b="0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700</a:t>
            </a:r>
            <a:r>
              <a:rPr lang="en-US" altLang="zh-TW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MHz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及900</a:t>
            </a:r>
            <a:r>
              <a:rPr lang="en-US" altLang="zh-TW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MHz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共計至多</a:t>
            </a:r>
            <a:r>
              <a:rPr lang="en-US" altLang="zh-TW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5</a:t>
            </a:r>
            <a:r>
              <a:rPr lang="zh-TW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個單位</a:t>
            </a:r>
            <a:r>
              <a:rPr lang="en-US" altLang="zh-TW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(25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MHz×2</a:t>
            </a:r>
            <a:r>
              <a:rPr lang="en-US" altLang="zh-TW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)</a:t>
            </a:r>
            <a:endParaRPr lang="en-US" altLang="zh-TW" sz="2400" b="0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1357298"/>
            <a:ext cx="5500726" cy="22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794" y="3643314"/>
            <a:ext cx="571016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14290"/>
            <a:ext cx="7358113" cy="763587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頻譜模組劃分方式</a:t>
            </a:r>
          </a:p>
        </p:txBody>
      </p:sp>
      <p:sp>
        <p:nvSpPr>
          <p:cNvPr id="11" name="矩形 10"/>
          <p:cNvSpPr/>
          <p:nvPr/>
        </p:nvSpPr>
        <p:spPr>
          <a:xfrm>
            <a:off x="3357554" y="1357297"/>
            <a:ext cx="235745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模組劃分方式一</a:t>
            </a:r>
            <a:endParaRPr lang="zh-TW" altLang="en-US" sz="2000" dirty="0"/>
          </a:p>
        </p:txBody>
      </p:sp>
      <p:sp>
        <p:nvSpPr>
          <p:cNvPr id="12" name="矩形 11"/>
          <p:cNvSpPr/>
          <p:nvPr/>
        </p:nvSpPr>
        <p:spPr>
          <a:xfrm>
            <a:off x="3372137" y="3686783"/>
            <a:ext cx="242889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模組劃分方式二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ChangeArrowheads="1"/>
          </p:cNvSpPr>
          <p:nvPr/>
        </p:nvSpPr>
        <p:spPr bwMode="auto">
          <a:xfrm>
            <a:off x="642910" y="1428736"/>
            <a:ext cx="8215341" cy="444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同時、多回合、上升拍賣</a:t>
            </a:r>
            <a:r>
              <a:rPr lang="zh-TW" altLang="en-US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方式</a:t>
            </a:r>
            <a:r>
              <a:rPr lang="en-US" altLang="en-US" sz="2400" b="0" dirty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(SMRA</a:t>
            </a:r>
            <a:r>
              <a:rPr lang="en-US" altLang="en-US" sz="2400" b="0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)</a:t>
            </a:r>
          </a:p>
          <a:p>
            <a:pPr marL="342900" indent="-34290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競價者者於每一回合至多競標之模組不得違反上下限之規定。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342900" indent="-34290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各回合模組競標價金最高者為暫時得標者。</a:t>
            </a:r>
            <a:endParaRPr lang="en-US" altLang="zh-TW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342900" indent="-34290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r>
              <a:rPr lang="zh-TW" altLang="en-US" dirty="0" smtClean="0">
                <a:solidFill>
                  <a:srgbClr val="333399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其餘競標規則後續將徵詢各界意見。</a:t>
            </a:r>
            <a:endParaRPr lang="en-US" altLang="en-US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342900" indent="-34290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endParaRPr lang="en-US" altLang="en-US" sz="2400" b="0" dirty="0" smtClean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marL="342900" indent="-342900" eaLnBrk="0" fontAlgn="ctr" hangingPunct="0">
              <a:spcBef>
                <a:spcPts val="600"/>
              </a:spcBef>
              <a:buClr>
                <a:srgbClr val="FF3300"/>
              </a:buClr>
              <a:buSzPct val="70000"/>
              <a:buFont typeface="Wingdings" pitchFamily="2" charset="2"/>
              <a:buChar char="u"/>
            </a:pPr>
            <a:endParaRPr lang="en-US" altLang="zh-TW" sz="2400" b="0" dirty="0">
              <a:solidFill>
                <a:srgbClr val="333399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7358113" cy="763587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競價方式</a:t>
            </a:r>
          </a:p>
        </p:txBody>
      </p:sp>
    </p:spTree>
  </p:cSld>
  <p:clrMapOvr>
    <a:masterClrMapping/>
  </p:clrMapOvr>
  <p:transition>
    <p:blinds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預設簡報設計">
  <a:themeElements>
    <a:clrScheme name="預設簡報設計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1_預設簡報設計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CCECFF"/>
            </a:gs>
            <a:gs pos="50000">
              <a:srgbClr val="CCECFF">
                <a:gamma/>
                <a:tint val="23529"/>
                <a:invGamma/>
              </a:srgbClr>
            </a:gs>
            <a:gs pos="100000">
              <a:srgbClr val="CCECFF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8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新細明體" pitchFamily="18" charset="-12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CCECFF"/>
            </a:gs>
            <a:gs pos="50000">
              <a:srgbClr val="CCECFF">
                <a:gamma/>
                <a:tint val="23529"/>
                <a:invGamma/>
              </a:srgbClr>
            </a:gs>
            <a:gs pos="100000">
              <a:srgbClr val="CCECFF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8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新細明體" pitchFamily="18" charset="-12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66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14907</TotalTime>
  <Words>1362</Words>
  <Application>Microsoft Office PowerPoint</Application>
  <PresentationFormat>如螢幕大小 (4:3)</PresentationFormat>
  <Paragraphs>135</Paragraphs>
  <Slides>22</Slides>
  <Notes>22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1_預設簡報設計</vt:lpstr>
      <vt:lpstr>「行動寬頻業務釋照意見徵詢」 公開說明會    </vt:lpstr>
      <vt:lpstr>簡報大綱</vt:lpstr>
      <vt:lpstr>一、前言</vt:lpstr>
      <vt:lpstr>「行動寬頻業務」釋照規劃目標</vt:lpstr>
      <vt:lpstr>投影片 4</vt:lpstr>
      <vt:lpstr>2.1 執照效期</vt:lpstr>
      <vt:lpstr>2.2 單1業者取得頻寬上下限</vt:lpstr>
      <vt:lpstr>2.3 頻譜模組劃分方式</vt:lpstr>
      <vt:lpstr>2.4 競價方式</vt:lpstr>
      <vt:lpstr>2.5 競價標的頻率標示(1/2)</vt:lpstr>
      <vt:lpstr>2.5 競價標的頻率標示(2/2)</vt:lpstr>
      <vt:lpstr>2.6 特許費</vt:lpstr>
      <vt:lpstr>2.7 開臺條件、網路品質及涵蓋率</vt:lpstr>
      <vt:lpstr>2.8 頻譜使用權轉讓(1/2)</vt:lpstr>
      <vt:lpstr>2.8 頻譜使用權轉讓(2/2)</vt:lpstr>
      <vt:lpstr>2.9 行動通信網路、頻率及號碼使用移轉</vt:lpstr>
      <vt:lpstr>2.10建置災防告警廣播簡訊系統（PWS）義務</vt:lpstr>
      <vt:lpstr>2.11 其他</vt:lpstr>
      <vt:lpstr>投影片 18</vt:lpstr>
      <vt:lpstr>提出意見書時程及方式</vt:lpstr>
      <vt:lpstr>投影片 20</vt:lpstr>
      <vt:lpstr>「行動寬頻業務釋照公開意見徵詢」意見書</vt:lpstr>
    </vt:vector>
  </TitlesOfParts>
  <Manager>陳國龍</Manager>
  <Company>國家通訊傳播委員會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營運管理處業務報告</dc:title>
  <dc:creator>吳銘仁</dc:creator>
  <cp:lastModifiedBy>oskar</cp:lastModifiedBy>
  <cp:revision>1004</cp:revision>
  <cp:lastPrinted>2002-11-02T06:16:07Z</cp:lastPrinted>
  <dcterms:created xsi:type="dcterms:W3CDTF">2002-10-18T03:56:56Z</dcterms:created>
  <dcterms:modified xsi:type="dcterms:W3CDTF">2012-11-30T01:07:39Z</dcterms:modified>
</cp:coreProperties>
</file>