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735763" cy="98663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D0F14-9A4F-419D-9B98-8CEF235CFC74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C4721-E58A-40E8-9381-18533CA527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6256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04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7604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7604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7604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7604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02D39FD-C57C-4934-BA5A-A34E9F2AFE90}" type="slidenum">
              <a:rPr lang="en-US" altLang="zh-TW" sz="1100" smtClean="0"/>
              <a:pPr>
                <a:spcBef>
                  <a:spcPct val="0"/>
                </a:spcBef>
              </a:pPr>
              <a:t>1</a:t>
            </a:fld>
            <a:endParaRPr lang="en-US" altLang="zh-TW" sz="11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3719629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CE4C-D0C5-4C96-A22C-29E64C25E377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24AE-6568-4E71-901D-26B5BB3760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9982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CE4C-D0C5-4C96-A22C-29E64C25E377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24AE-6568-4E71-901D-26B5BB3760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3013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CE4C-D0C5-4C96-A22C-29E64C25E377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24AE-6568-4E71-901D-26B5BB3760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244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00151" y="188914"/>
            <a:ext cx="9601200" cy="98107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19667" y="1341438"/>
            <a:ext cx="10761133" cy="4830762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3778161"/>
      </p:ext>
    </p:extLst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CE4C-D0C5-4C96-A22C-29E64C25E377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24AE-6568-4E71-901D-26B5BB3760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2120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CE4C-D0C5-4C96-A22C-29E64C25E377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24AE-6568-4E71-901D-26B5BB3760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6398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CE4C-D0C5-4C96-A22C-29E64C25E377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24AE-6568-4E71-901D-26B5BB3760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011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CE4C-D0C5-4C96-A22C-29E64C25E377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24AE-6568-4E71-901D-26B5BB3760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5777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CE4C-D0C5-4C96-A22C-29E64C25E377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24AE-6568-4E71-901D-26B5BB3760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068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CE4C-D0C5-4C96-A22C-29E64C25E377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24AE-6568-4E71-901D-26B5BB3760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083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CE4C-D0C5-4C96-A22C-29E64C25E377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24AE-6568-4E71-901D-26B5BB3760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0875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CE4C-D0C5-4C96-A22C-29E64C25E377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24AE-6568-4E71-901D-26B5BB3760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335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CCE4C-D0C5-4C96-A22C-29E64C25E377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A24AE-6568-4E71-901D-26B5BB3760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5422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c.gov.tw/chinese/gradation.aspx?site_content_sn=3746&amp;is_history=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文字方塊 40"/>
          <p:cNvSpPr txBox="1">
            <a:spLocks noChangeArrowheads="1"/>
          </p:cNvSpPr>
          <p:nvPr/>
        </p:nvSpPr>
        <p:spPr bwMode="auto">
          <a:xfrm>
            <a:off x="9304658" y="1184863"/>
            <a:ext cx="10858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u"/>
              <a:defRPr kumimoji="1" sz="28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Ø"/>
              <a:defRPr kumimoji="1" sz="2400" b="1">
                <a:solidFill>
                  <a:srgbClr val="008000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 b="1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600" b="1">
                <a:solidFill>
                  <a:srgbClr val="FF6600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 b="1">
                <a:solidFill>
                  <a:srgbClr val="3366FF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3366FF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3366FF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3366FF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3366FF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dirty="0">
                <a:solidFill>
                  <a:srgbClr val="FF6600"/>
                </a:solidFill>
                <a:latin typeface="標楷體" panose="03000509000000000000" pitchFamily="65" charset="-120"/>
              </a:rPr>
              <a:t>4G</a:t>
            </a:r>
            <a:r>
              <a:rPr lang="zh-TW" altLang="en-US" sz="1200" dirty="0">
                <a:solidFill>
                  <a:srgbClr val="FF6600"/>
                </a:solidFill>
                <a:latin typeface="標楷體" panose="03000509000000000000" pitchFamily="65" charset="-120"/>
              </a:rPr>
              <a:t>系統廣播平均約</a:t>
            </a:r>
            <a:r>
              <a:rPr lang="en-US" altLang="zh-TW" sz="1200" dirty="0">
                <a:solidFill>
                  <a:srgbClr val="FF6600"/>
                </a:solidFill>
                <a:latin typeface="標楷體" panose="03000509000000000000" pitchFamily="65" charset="-120"/>
              </a:rPr>
              <a:t>5</a:t>
            </a:r>
            <a:r>
              <a:rPr lang="zh-TW" altLang="en-US" sz="1200" dirty="0">
                <a:solidFill>
                  <a:srgbClr val="FF6600"/>
                </a:solidFill>
                <a:latin typeface="標楷體" panose="03000509000000000000" pitchFamily="65" charset="-120"/>
              </a:rPr>
              <a:t>秒；</a:t>
            </a:r>
            <a:r>
              <a:rPr lang="en-US" altLang="zh-TW" sz="1200" dirty="0">
                <a:solidFill>
                  <a:srgbClr val="FF6600"/>
                </a:solidFill>
                <a:latin typeface="標楷體" panose="03000509000000000000" pitchFamily="65" charset="-120"/>
              </a:rPr>
              <a:t>3G</a:t>
            </a:r>
            <a:r>
              <a:rPr lang="zh-TW" altLang="en-US" sz="1200" dirty="0">
                <a:solidFill>
                  <a:srgbClr val="FF6600"/>
                </a:solidFill>
                <a:latin typeface="標楷體" panose="03000509000000000000" pitchFamily="65" charset="-120"/>
              </a:rPr>
              <a:t>系統廣播平均約</a:t>
            </a:r>
            <a:r>
              <a:rPr lang="en-US" altLang="zh-TW" sz="1200" dirty="0">
                <a:solidFill>
                  <a:srgbClr val="FF6600"/>
                </a:solidFill>
                <a:latin typeface="標楷體" panose="03000509000000000000" pitchFamily="65" charset="-120"/>
              </a:rPr>
              <a:t>10</a:t>
            </a:r>
            <a:r>
              <a:rPr lang="zh-TW" altLang="en-US" sz="1200" dirty="0">
                <a:solidFill>
                  <a:srgbClr val="FF6600"/>
                </a:solidFill>
                <a:latin typeface="標楷體" panose="03000509000000000000" pitchFamily="65" charset="-120"/>
              </a:rPr>
              <a:t>秒</a:t>
            </a:r>
            <a:endParaRPr lang="en-US" altLang="zh-TW" sz="1200" dirty="0">
              <a:solidFill>
                <a:srgbClr val="FF6600"/>
              </a:solidFill>
              <a:latin typeface="標楷體" panose="03000509000000000000" pitchFamily="65" charset="-120"/>
            </a:endParaRPr>
          </a:p>
        </p:txBody>
      </p:sp>
      <p:sp>
        <p:nvSpPr>
          <p:cNvPr id="4110" name="矩形 64"/>
          <p:cNvSpPr>
            <a:spLocks noChangeArrowheads="1"/>
          </p:cNvSpPr>
          <p:nvPr/>
        </p:nvSpPr>
        <p:spPr bwMode="auto">
          <a:xfrm>
            <a:off x="1694008" y="313864"/>
            <a:ext cx="880241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u"/>
              <a:defRPr kumimoji="1" sz="28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Ø"/>
              <a:defRPr kumimoji="1" sz="2400" b="1">
                <a:solidFill>
                  <a:srgbClr val="008000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 b="1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600" b="1">
                <a:solidFill>
                  <a:srgbClr val="FF6600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 b="1">
                <a:solidFill>
                  <a:srgbClr val="3366FF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3366FF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3366FF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3366FF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3366FF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</a:rPr>
              <a:t>地震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</a:rPr>
              <a:t>告警訊息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</a:rPr>
              <a:t>傳遞時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</a:rPr>
              <a:t>序圖</a:t>
            </a:r>
            <a:endParaRPr lang="en-US" altLang="zh-TW" dirty="0">
              <a:solidFill>
                <a:srgbClr val="FF0000"/>
              </a:solidFill>
              <a:latin typeface="標楷體" panose="03000509000000000000" pitchFamily="65" charset="-12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</a:rPr>
              <a:t>(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</a:rPr>
              <a:t>107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</a:rPr>
              <a:t>年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</a:rPr>
              <a:t>2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</a:rPr>
              <a:t>月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</a:rPr>
              <a:t>26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</a:rPr>
              <a:t>日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</a:rPr>
              <a:t>02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</a:rPr>
              <a:t>時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</a:rPr>
              <a:t>34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</a:rPr>
              <a:t>分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</a:rPr>
              <a:t>55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</a:rPr>
              <a:t>秒中央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</a:rPr>
              <a:t>氣象局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</a:rPr>
              <a:t>發布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</a:rPr>
              <a:t>地震報告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</a:rPr>
              <a:t>)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</a:endParaRPr>
          </a:p>
        </p:txBody>
      </p:sp>
      <p:grpSp>
        <p:nvGrpSpPr>
          <p:cNvPr id="11" name="群組 10"/>
          <p:cNvGrpSpPr/>
          <p:nvPr/>
        </p:nvGrpSpPr>
        <p:grpSpPr>
          <a:xfrm>
            <a:off x="1305628" y="1439464"/>
            <a:ext cx="9805491" cy="2236867"/>
            <a:chOff x="1956988" y="1678782"/>
            <a:chExt cx="8349928" cy="2236867"/>
          </a:xfrm>
        </p:grpSpPr>
        <p:sp>
          <p:nvSpPr>
            <p:cNvPr id="6147" name="文字方塊 28"/>
            <p:cNvSpPr txBox="1">
              <a:spLocks noChangeArrowheads="1"/>
            </p:cNvSpPr>
            <p:nvPr/>
          </p:nvSpPr>
          <p:spPr bwMode="auto">
            <a:xfrm>
              <a:off x="1956988" y="2553537"/>
              <a:ext cx="92168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3300"/>
                </a:buClr>
                <a:buSzPct val="70000"/>
                <a:buFont typeface="Wingdings" panose="05000000000000000000" pitchFamily="2" charset="2"/>
                <a:buChar char="u"/>
                <a:defRPr kumimoji="1" sz="2800" b="1">
                  <a:solidFill>
                    <a:schemeClr val="accent2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rgbClr val="FF3300"/>
                </a:buClr>
                <a:buSzPct val="80000"/>
                <a:buFont typeface="Wingdings" panose="05000000000000000000" pitchFamily="2" charset="2"/>
                <a:buChar char="Ø"/>
                <a:defRPr kumimoji="1" sz="2400" b="1">
                  <a:solidFill>
                    <a:srgbClr val="008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 b="1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1600" b="1">
                  <a:solidFill>
                    <a:srgbClr val="FF6600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1400" b="1">
                  <a:solidFill>
                    <a:srgbClr val="3366FF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400" b="1">
                  <a:solidFill>
                    <a:srgbClr val="3366FF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400" b="1">
                  <a:solidFill>
                    <a:srgbClr val="3366FF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400" b="1">
                  <a:solidFill>
                    <a:srgbClr val="3366FF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400" b="1">
                  <a:solidFill>
                    <a:srgbClr val="3366FF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None/>
                <a:defRPr/>
              </a:pPr>
              <a:r>
                <a:rPr lang="en-US" altLang="zh-TW" sz="1400" dirty="0" smtClean="0">
                  <a:solidFill>
                    <a:srgbClr val="FF0000"/>
                  </a:solidFill>
                  <a:latin typeface="標楷體" panose="03000509000000000000" pitchFamily="65" charset="-120"/>
                </a:rPr>
                <a:t>02:28:41.8</a:t>
              </a:r>
              <a:endParaRPr lang="en-US" altLang="zh-TW" sz="1400" dirty="0" smtClean="0">
                <a:solidFill>
                  <a:srgbClr val="000099"/>
                </a:solidFill>
                <a:latin typeface="標楷體" panose="03000509000000000000" pitchFamily="65" charset="-12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zh-TW" altLang="en-US" sz="1400" dirty="0" smtClean="0">
                  <a:solidFill>
                    <a:srgbClr val="000099"/>
                  </a:solidFill>
                  <a:latin typeface="標楷體" panose="03000509000000000000" pitchFamily="65" charset="-120"/>
                </a:rPr>
                <a:t>地震發生</a:t>
              </a:r>
              <a:endParaRPr lang="en-US" altLang="zh-TW" sz="1400" dirty="0">
                <a:solidFill>
                  <a:srgbClr val="000099"/>
                </a:solidFill>
                <a:latin typeface="標楷體" panose="03000509000000000000" pitchFamily="65" charset="-120"/>
              </a:endParaRPr>
            </a:p>
          </p:txBody>
        </p:sp>
        <p:sp>
          <p:nvSpPr>
            <p:cNvPr id="4101" name="文字方塊 40"/>
            <p:cNvSpPr txBox="1">
              <a:spLocks noChangeArrowheads="1"/>
            </p:cNvSpPr>
            <p:nvPr/>
          </p:nvSpPr>
          <p:spPr bwMode="auto">
            <a:xfrm>
              <a:off x="8168207" y="2561432"/>
              <a:ext cx="943522" cy="11387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3300"/>
                </a:buClr>
                <a:buSzPct val="70000"/>
                <a:buFont typeface="Wingdings" panose="05000000000000000000" pitchFamily="2" charset="2"/>
                <a:buChar char="u"/>
                <a:defRPr kumimoji="1" sz="2800" b="1">
                  <a:solidFill>
                    <a:schemeClr val="accent2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rgbClr val="FF3300"/>
                </a:buClr>
                <a:buSzPct val="80000"/>
                <a:buFont typeface="Wingdings" panose="05000000000000000000" pitchFamily="2" charset="2"/>
                <a:buChar char="Ø"/>
                <a:defRPr kumimoji="1" sz="2400" b="1">
                  <a:solidFill>
                    <a:srgbClr val="008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 b="1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1600" b="1">
                  <a:solidFill>
                    <a:srgbClr val="FF6600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1400" b="1">
                  <a:solidFill>
                    <a:srgbClr val="3366FF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400" b="1">
                  <a:solidFill>
                    <a:srgbClr val="3366FF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400" b="1">
                  <a:solidFill>
                    <a:srgbClr val="3366FF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400" b="1">
                  <a:solidFill>
                    <a:srgbClr val="3366FF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400" b="1">
                  <a:solidFill>
                    <a:srgbClr val="3366FF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None/>
              </a:pPr>
              <a:r>
                <a:rPr lang="en-US" altLang="zh-TW" sz="1200" dirty="0" smtClean="0">
                  <a:solidFill>
                    <a:srgbClr val="FF0000"/>
                  </a:solidFill>
                  <a:latin typeface="標楷體" panose="03000509000000000000" pitchFamily="65" charset="-120"/>
                </a:rPr>
                <a:t>02:35:02.164</a:t>
              </a:r>
              <a:endParaRPr lang="en-US" altLang="zh-TW" sz="1200" dirty="0">
                <a:solidFill>
                  <a:srgbClr val="FF0000"/>
                </a:solidFill>
                <a:latin typeface="標楷體" panose="03000509000000000000" pitchFamily="65" charset="-120"/>
              </a:endParaRP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dirty="0" smtClean="0">
                  <a:solidFill>
                    <a:srgbClr val="7030A0"/>
                  </a:solidFill>
                  <a:latin typeface="標楷體" panose="03000509000000000000" pitchFamily="65" charset="-120"/>
                </a:rPr>
                <a:t>5</a:t>
              </a:r>
              <a:r>
                <a:rPr lang="zh-TW" altLang="en-US" sz="1400" dirty="0">
                  <a:solidFill>
                    <a:srgbClr val="7030A0"/>
                  </a:solidFill>
                  <a:latin typeface="標楷體" panose="03000509000000000000" pitchFamily="65" charset="-120"/>
                </a:rPr>
                <a:t>家</a:t>
              </a:r>
              <a:r>
                <a:rPr lang="en-US" altLang="zh-TW" sz="1400" dirty="0">
                  <a:solidFill>
                    <a:srgbClr val="7030A0"/>
                  </a:solidFill>
                  <a:latin typeface="標楷體" panose="03000509000000000000" pitchFamily="65" charset="-120"/>
                </a:rPr>
                <a:t>4G</a:t>
              </a:r>
              <a:r>
                <a:rPr lang="zh-TW" altLang="zh-TW" sz="1400" dirty="0">
                  <a:solidFill>
                    <a:srgbClr val="7030A0"/>
                  </a:solidFill>
                  <a:latin typeface="標楷體" panose="03000509000000000000" pitchFamily="65" charset="-120"/>
                </a:rPr>
                <a:t>業者</a:t>
              </a:r>
              <a:endParaRPr lang="en-US" altLang="zh-TW" sz="1400" dirty="0">
                <a:solidFill>
                  <a:srgbClr val="7030A0"/>
                </a:solidFill>
                <a:latin typeface="標楷體" panose="03000509000000000000" pitchFamily="65" charset="-120"/>
              </a:endParaRP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zh-TW" sz="1400" dirty="0">
                  <a:solidFill>
                    <a:srgbClr val="000099"/>
                  </a:solidFill>
                  <a:latin typeface="標楷體" panose="03000509000000000000" pitchFamily="65" charset="-120"/>
                </a:rPr>
                <a:t>收到</a:t>
              </a:r>
              <a:r>
                <a:rPr lang="en-US" altLang="zh-TW" sz="1400" dirty="0">
                  <a:solidFill>
                    <a:srgbClr val="000099"/>
                  </a:solidFill>
                  <a:latin typeface="標楷體" panose="03000509000000000000" pitchFamily="65" charset="-120"/>
                </a:rPr>
                <a:t>NCDR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400" dirty="0">
                  <a:solidFill>
                    <a:srgbClr val="000099"/>
                  </a:solidFill>
                  <a:latin typeface="標楷體" panose="03000509000000000000" pitchFamily="65" charset="-120"/>
                </a:rPr>
                <a:t>發</a:t>
              </a:r>
              <a:r>
                <a:rPr lang="zh-TW" altLang="zh-TW" sz="1400" dirty="0">
                  <a:solidFill>
                    <a:srgbClr val="000099"/>
                  </a:solidFill>
                  <a:latin typeface="標楷體" panose="03000509000000000000" pitchFamily="65" charset="-120"/>
                </a:rPr>
                <a:t>出</a:t>
              </a:r>
              <a:r>
                <a:rPr lang="zh-TW" altLang="en-US" sz="1400" dirty="0">
                  <a:solidFill>
                    <a:srgbClr val="000099"/>
                  </a:solidFill>
                  <a:latin typeface="標楷體" panose="03000509000000000000" pitchFamily="65" charset="-120"/>
                </a:rPr>
                <a:t>地震</a:t>
              </a:r>
              <a:endParaRPr lang="en-US" altLang="zh-TW" sz="1400" dirty="0">
                <a:solidFill>
                  <a:srgbClr val="000099"/>
                </a:solidFill>
                <a:latin typeface="標楷體" panose="03000509000000000000" pitchFamily="65" charset="-120"/>
              </a:endParaRP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400" dirty="0">
                  <a:solidFill>
                    <a:srgbClr val="000099"/>
                  </a:solidFill>
                  <a:latin typeface="標楷體" panose="03000509000000000000" pitchFamily="65" charset="-120"/>
                </a:rPr>
                <a:t>報告訊息</a:t>
              </a:r>
              <a:endParaRPr lang="en-US" altLang="zh-TW" sz="1400" dirty="0">
                <a:solidFill>
                  <a:srgbClr val="000099"/>
                </a:solidFill>
                <a:latin typeface="標楷體" panose="03000509000000000000" pitchFamily="65" charset="-120"/>
              </a:endParaRPr>
            </a:p>
          </p:txBody>
        </p:sp>
        <p:sp>
          <p:nvSpPr>
            <p:cNvPr id="4102" name="文字方塊 40"/>
            <p:cNvSpPr txBox="1">
              <a:spLocks noChangeArrowheads="1"/>
            </p:cNvSpPr>
            <p:nvPr/>
          </p:nvSpPr>
          <p:spPr bwMode="auto">
            <a:xfrm>
              <a:off x="9538122" y="2548810"/>
              <a:ext cx="768794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3300"/>
                </a:buClr>
                <a:buSzPct val="70000"/>
                <a:buFont typeface="Wingdings" panose="05000000000000000000" pitchFamily="2" charset="2"/>
                <a:buChar char="u"/>
                <a:defRPr kumimoji="1" sz="2800" b="1">
                  <a:solidFill>
                    <a:schemeClr val="accent2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rgbClr val="FF3300"/>
                </a:buClr>
                <a:buSzPct val="80000"/>
                <a:buFont typeface="Wingdings" panose="05000000000000000000" pitchFamily="2" charset="2"/>
                <a:buChar char="Ø"/>
                <a:defRPr kumimoji="1" sz="2400" b="1">
                  <a:solidFill>
                    <a:srgbClr val="008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 b="1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1600" b="1">
                  <a:solidFill>
                    <a:srgbClr val="FF6600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1400" b="1">
                  <a:solidFill>
                    <a:srgbClr val="3366FF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400" b="1">
                  <a:solidFill>
                    <a:srgbClr val="3366FF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400" b="1">
                  <a:solidFill>
                    <a:srgbClr val="3366FF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400" b="1">
                  <a:solidFill>
                    <a:srgbClr val="3366FF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400" b="1">
                  <a:solidFill>
                    <a:srgbClr val="3366FF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400" dirty="0" smtClean="0">
                  <a:solidFill>
                    <a:srgbClr val="7030A0"/>
                  </a:solidFill>
                  <a:latin typeface="標楷體" panose="03000509000000000000" pitchFamily="65" charset="-120"/>
                </a:rPr>
                <a:t>手機</a:t>
              </a:r>
              <a:r>
                <a:rPr lang="zh-TW" altLang="en-US" sz="1400" dirty="0">
                  <a:solidFill>
                    <a:srgbClr val="7030A0"/>
                  </a:solidFill>
                  <a:latin typeface="標楷體" panose="03000509000000000000" pitchFamily="65" charset="-120"/>
                </a:rPr>
                <a:t>用戶</a:t>
              </a:r>
              <a:endParaRPr lang="en-US" altLang="zh-TW" sz="1400" dirty="0">
                <a:solidFill>
                  <a:srgbClr val="7030A0"/>
                </a:solidFill>
                <a:latin typeface="標楷體" panose="03000509000000000000" pitchFamily="65" charset="-120"/>
              </a:endParaRP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400" dirty="0">
                  <a:solidFill>
                    <a:srgbClr val="000099"/>
                  </a:solidFill>
                  <a:latin typeface="標楷體" panose="03000509000000000000" pitchFamily="65" charset="-120"/>
                </a:rPr>
                <a:t>收到地震</a:t>
              </a:r>
              <a:endParaRPr lang="en-US" altLang="zh-TW" sz="1400" dirty="0">
                <a:solidFill>
                  <a:srgbClr val="000099"/>
                </a:solidFill>
                <a:latin typeface="標楷體" panose="03000509000000000000" pitchFamily="65" charset="-120"/>
              </a:endParaRP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400" dirty="0">
                  <a:solidFill>
                    <a:srgbClr val="000099"/>
                  </a:solidFill>
                  <a:latin typeface="標楷體" panose="03000509000000000000" pitchFamily="65" charset="-120"/>
                </a:rPr>
                <a:t>報告訊息</a:t>
              </a:r>
              <a:endParaRPr lang="en-US" altLang="zh-CN" sz="1400" dirty="0">
                <a:solidFill>
                  <a:srgbClr val="000099"/>
                </a:solidFill>
                <a:latin typeface="標楷體" panose="03000509000000000000" pitchFamily="65" charset="-120"/>
              </a:endParaRPr>
            </a:p>
          </p:txBody>
        </p:sp>
        <p:cxnSp>
          <p:nvCxnSpPr>
            <p:cNvPr id="4104" name="直線單箭頭接點 66"/>
            <p:cNvCxnSpPr>
              <a:cxnSpLocks noChangeShapeType="1"/>
            </p:cNvCxnSpPr>
            <p:nvPr/>
          </p:nvCxnSpPr>
          <p:spPr bwMode="auto">
            <a:xfrm>
              <a:off x="8486776" y="2201069"/>
              <a:ext cx="1425575" cy="4762"/>
            </a:xfrm>
            <a:prstGeom prst="straightConnector1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5" name="直線單箭頭接點 68"/>
            <p:cNvCxnSpPr>
              <a:cxnSpLocks noChangeShapeType="1"/>
            </p:cNvCxnSpPr>
            <p:nvPr/>
          </p:nvCxnSpPr>
          <p:spPr bwMode="auto">
            <a:xfrm flipV="1">
              <a:off x="7573964" y="2213770"/>
              <a:ext cx="898525" cy="1587"/>
            </a:xfrm>
            <a:prstGeom prst="straightConnector1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06" name="文字方塊 40"/>
            <p:cNvSpPr txBox="1">
              <a:spLocks noChangeArrowheads="1"/>
            </p:cNvSpPr>
            <p:nvPr/>
          </p:nvSpPr>
          <p:spPr bwMode="auto">
            <a:xfrm>
              <a:off x="7656099" y="1678782"/>
              <a:ext cx="7469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3300"/>
                </a:buClr>
                <a:buSzPct val="70000"/>
                <a:buFont typeface="Wingdings" panose="05000000000000000000" pitchFamily="2" charset="2"/>
                <a:buChar char="u"/>
                <a:defRPr kumimoji="1" sz="2800" b="1">
                  <a:solidFill>
                    <a:schemeClr val="accent2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rgbClr val="FF3300"/>
                </a:buClr>
                <a:buSzPct val="80000"/>
                <a:buFont typeface="Wingdings" panose="05000000000000000000" pitchFamily="2" charset="2"/>
                <a:buChar char="Ø"/>
                <a:defRPr kumimoji="1" sz="2400" b="1">
                  <a:solidFill>
                    <a:srgbClr val="008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 b="1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1600" b="1">
                  <a:solidFill>
                    <a:srgbClr val="FF6600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1400" b="1">
                  <a:solidFill>
                    <a:srgbClr val="3366FF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400" b="1">
                  <a:solidFill>
                    <a:srgbClr val="3366FF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400" b="1">
                  <a:solidFill>
                    <a:srgbClr val="3366FF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400" b="1">
                  <a:solidFill>
                    <a:srgbClr val="3366FF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400" b="1">
                  <a:solidFill>
                    <a:srgbClr val="3366FF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 dirty="0">
                  <a:solidFill>
                    <a:srgbClr val="FF6600"/>
                  </a:solidFill>
                  <a:latin typeface="標楷體" panose="03000509000000000000" pitchFamily="65" charset="-120"/>
                </a:rPr>
                <a:t>NCDR</a:t>
              </a:r>
            </a:p>
            <a:p>
              <a:pPr algn="ctr">
                <a:spcBef>
                  <a:spcPct val="0"/>
                </a:spcBef>
                <a:buClrTx/>
                <a:buSzTx/>
                <a:buNone/>
              </a:pPr>
              <a:r>
                <a:rPr lang="en-US" altLang="zh-TW" sz="1200" dirty="0">
                  <a:solidFill>
                    <a:srgbClr val="FF6600"/>
                  </a:solidFill>
                  <a:latin typeface="標楷體" panose="03000509000000000000" pitchFamily="65" charset="-120"/>
                </a:rPr>
                <a:t>(</a:t>
              </a:r>
              <a:r>
                <a:rPr lang="en-US" altLang="zh-TW" sz="1200" dirty="0" smtClean="0">
                  <a:solidFill>
                    <a:srgbClr val="FF6600"/>
                  </a:solidFill>
                  <a:latin typeface="標楷體" panose="03000509000000000000" pitchFamily="65" charset="-120"/>
                </a:rPr>
                <a:t>0.718</a:t>
              </a:r>
              <a:r>
                <a:rPr lang="zh-TW" altLang="en-US" sz="1200" dirty="0" smtClean="0">
                  <a:solidFill>
                    <a:srgbClr val="FF6600"/>
                  </a:solidFill>
                  <a:latin typeface="標楷體" panose="03000509000000000000" pitchFamily="65" charset="-120"/>
                </a:rPr>
                <a:t>秒</a:t>
              </a:r>
              <a:r>
                <a:rPr lang="en-US" altLang="zh-TW" sz="1200" dirty="0">
                  <a:solidFill>
                    <a:srgbClr val="FF6600"/>
                  </a:solidFill>
                  <a:latin typeface="標楷體" panose="03000509000000000000" pitchFamily="65" charset="-120"/>
                </a:rPr>
                <a:t>)</a:t>
              </a:r>
            </a:p>
          </p:txBody>
        </p:sp>
        <p:cxnSp>
          <p:nvCxnSpPr>
            <p:cNvPr id="4107" name="直線單箭頭接點 97"/>
            <p:cNvCxnSpPr>
              <a:cxnSpLocks noChangeShapeType="1"/>
            </p:cNvCxnSpPr>
            <p:nvPr/>
          </p:nvCxnSpPr>
          <p:spPr bwMode="auto">
            <a:xfrm flipH="1" flipV="1">
              <a:off x="7559676" y="1815306"/>
              <a:ext cx="187325" cy="1588"/>
            </a:xfrm>
            <a:prstGeom prst="straightConnector1">
              <a:avLst/>
            </a:prstGeom>
            <a:noFill/>
            <a:ln w="25400" algn="ctr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9" name="直線接點 117"/>
            <p:cNvCxnSpPr>
              <a:cxnSpLocks noChangeShapeType="1"/>
            </p:cNvCxnSpPr>
            <p:nvPr/>
          </p:nvCxnSpPr>
          <p:spPr bwMode="auto">
            <a:xfrm flipV="1">
              <a:off x="9912350" y="1723232"/>
              <a:ext cx="0" cy="682625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11" name="直線接點 136"/>
            <p:cNvCxnSpPr>
              <a:cxnSpLocks noChangeShapeType="1"/>
            </p:cNvCxnSpPr>
            <p:nvPr/>
          </p:nvCxnSpPr>
          <p:spPr bwMode="auto">
            <a:xfrm flipV="1">
              <a:off x="8486775" y="1747044"/>
              <a:ext cx="1588" cy="6969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12" name="文字方塊 40"/>
            <p:cNvSpPr txBox="1">
              <a:spLocks noChangeArrowheads="1"/>
            </p:cNvSpPr>
            <p:nvPr/>
          </p:nvSpPr>
          <p:spPr bwMode="auto">
            <a:xfrm>
              <a:off x="7150623" y="2561432"/>
              <a:ext cx="943522" cy="1354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3300"/>
                </a:buClr>
                <a:buSzPct val="70000"/>
                <a:buFont typeface="Wingdings" panose="05000000000000000000" pitchFamily="2" charset="2"/>
                <a:buChar char="u"/>
                <a:defRPr kumimoji="1" sz="2800" b="1">
                  <a:solidFill>
                    <a:schemeClr val="accent2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rgbClr val="FF3300"/>
                </a:buClr>
                <a:buSzPct val="80000"/>
                <a:buFont typeface="Wingdings" panose="05000000000000000000" pitchFamily="2" charset="2"/>
                <a:buChar char="Ø"/>
                <a:defRPr kumimoji="1" sz="2400" b="1">
                  <a:solidFill>
                    <a:srgbClr val="008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 b="1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1600" b="1">
                  <a:solidFill>
                    <a:srgbClr val="FF6600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1400" b="1">
                  <a:solidFill>
                    <a:srgbClr val="3366FF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400" b="1">
                  <a:solidFill>
                    <a:srgbClr val="3366FF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400" b="1">
                  <a:solidFill>
                    <a:srgbClr val="3366FF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400" b="1">
                  <a:solidFill>
                    <a:srgbClr val="3366FF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400" b="1">
                  <a:solidFill>
                    <a:srgbClr val="3366FF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None/>
              </a:pPr>
              <a:r>
                <a:rPr lang="en-US" altLang="zh-TW" sz="1200" dirty="0" smtClean="0">
                  <a:solidFill>
                    <a:srgbClr val="FF0000"/>
                  </a:solidFill>
                  <a:latin typeface="標楷體" panose="03000509000000000000" pitchFamily="65" charset="-120"/>
                </a:rPr>
                <a:t>02:35:01.446</a:t>
              </a:r>
              <a:endParaRPr lang="en-US" altLang="zh-TW" sz="1200" dirty="0">
                <a:solidFill>
                  <a:srgbClr val="FF0000"/>
                </a:solidFill>
                <a:latin typeface="標楷體" panose="03000509000000000000" pitchFamily="65" charset="-120"/>
              </a:endParaRP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dirty="0" smtClean="0">
                  <a:solidFill>
                    <a:srgbClr val="7030A0"/>
                  </a:solidFill>
                  <a:latin typeface="標楷體" panose="03000509000000000000" pitchFamily="65" charset="-120"/>
                </a:rPr>
                <a:t>NCDR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zh-TW" sz="1400" dirty="0" smtClean="0">
                  <a:solidFill>
                    <a:srgbClr val="000099"/>
                  </a:solidFill>
                  <a:latin typeface="標楷體" panose="03000509000000000000" pitchFamily="65" charset="-120"/>
                </a:rPr>
                <a:t>收到</a:t>
              </a:r>
              <a:r>
                <a:rPr lang="zh-TW" altLang="zh-TW" sz="1400" dirty="0">
                  <a:solidFill>
                    <a:srgbClr val="000099"/>
                  </a:solidFill>
                  <a:latin typeface="標楷體" panose="03000509000000000000" pitchFamily="65" charset="-120"/>
                </a:rPr>
                <a:t>氣象</a:t>
              </a:r>
              <a:endParaRPr lang="en-US" altLang="zh-TW" sz="1400" dirty="0">
                <a:solidFill>
                  <a:srgbClr val="000099"/>
                </a:solidFill>
                <a:latin typeface="標楷體" panose="03000509000000000000" pitchFamily="65" charset="-120"/>
              </a:endParaRP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zh-TW" sz="1400" dirty="0">
                  <a:solidFill>
                    <a:srgbClr val="000099"/>
                  </a:solidFill>
                  <a:latin typeface="標楷體" panose="03000509000000000000" pitchFamily="65" charset="-120"/>
                </a:rPr>
                <a:t>局發出</a:t>
              </a:r>
              <a:r>
                <a:rPr lang="zh-TW" altLang="en-US" sz="1400" dirty="0">
                  <a:solidFill>
                    <a:srgbClr val="000099"/>
                  </a:solidFill>
                  <a:latin typeface="標楷體" panose="03000509000000000000" pitchFamily="65" charset="-120"/>
                </a:rPr>
                <a:t>的</a:t>
              </a:r>
              <a:endParaRPr lang="en-US" altLang="zh-TW" sz="1400" dirty="0">
                <a:solidFill>
                  <a:srgbClr val="000099"/>
                </a:solidFill>
                <a:latin typeface="標楷體" panose="03000509000000000000" pitchFamily="65" charset="-120"/>
              </a:endParaRP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400" dirty="0">
                  <a:solidFill>
                    <a:srgbClr val="000099"/>
                  </a:solidFill>
                  <a:latin typeface="標楷體" panose="03000509000000000000" pitchFamily="65" charset="-120"/>
                </a:rPr>
                <a:t>地震報告</a:t>
              </a:r>
              <a:endParaRPr lang="en-US" altLang="zh-TW" sz="1400" dirty="0">
                <a:solidFill>
                  <a:srgbClr val="000099"/>
                </a:solidFill>
                <a:latin typeface="標楷體" panose="03000509000000000000" pitchFamily="65" charset="-120"/>
              </a:endParaRP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400" dirty="0">
                  <a:solidFill>
                    <a:srgbClr val="000099"/>
                  </a:solidFill>
                  <a:latin typeface="標楷體" panose="03000509000000000000" pitchFamily="65" charset="-120"/>
                </a:rPr>
                <a:t>訊息</a:t>
              </a:r>
              <a:endParaRPr lang="en-US" altLang="zh-TW" sz="1400" dirty="0">
                <a:solidFill>
                  <a:srgbClr val="000099"/>
                </a:solidFill>
                <a:latin typeface="標楷體" panose="03000509000000000000" pitchFamily="65" charset="-120"/>
              </a:endParaRPr>
            </a:p>
          </p:txBody>
        </p:sp>
        <p:cxnSp>
          <p:nvCxnSpPr>
            <p:cNvPr id="4115" name="直線接點 165"/>
            <p:cNvCxnSpPr>
              <a:cxnSpLocks noChangeShapeType="1"/>
            </p:cNvCxnSpPr>
            <p:nvPr/>
          </p:nvCxnSpPr>
          <p:spPr bwMode="auto">
            <a:xfrm flipV="1">
              <a:off x="2335213" y="1723232"/>
              <a:ext cx="0" cy="695325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16" name="手繪多邊形 5"/>
            <p:cNvSpPr>
              <a:spLocks/>
            </p:cNvSpPr>
            <p:nvPr/>
          </p:nvSpPr>
          <p:spPr bwMode="auto">
            <a:xfrm>
              <a:off x="4909149" y="2090738"/>
              <a:ext cx="90487" cy="176212"/>
            </a:xfrm>
            <a:custGeom>
              <a:avLst/>
              <a:gdLst>
                <a:gd name="T0" fmla="*/ 22649 w 119104"/>
                <a:gd name="T1" fmla="*/ 0 h 176212"/>
                <a:gd name="T2" fmla="*/ 8 w 119104"/>
                <a:gd name="T3" fmla="*/ 61912 h 176212"/>
                <a:gd name="T4" fmla="*/ 19932 w 119104"/>
                <a:gd name="T5" fmla="*/ 104775 h 176212"/>
                <a:gd name="T6" fmla="*/ 7253 w 119104"/>
                <a:gd name="T7" fmla="*/ 176212 h 1762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9104" h="176212">
                  <a:moveTo>
                    <a:pt x="119104" y="0"/>
                  </a:moveTo>
                  <a:cubicBezTo>
                    <a:pt x="60763" y="22225"/>
                    <a:pt x="2422" y="44450"/>
                    <a:pt x="41" y="61912"/>
                  </a:cubicBezTo>
                  <a:cubicBezTo>
                    <a:pt x="-2340" y="79374"/>
                    <a:pt x="98466" y="85725"/>
                    <a:pt x="104816" y="104775"/>
                  </a:cubicBezTo>
                  <a:cubicBezTo>
                    <a:pt x="111166" y="123825"/>
                    <a:pt x="70685" y="157162"/>
                    <a:pt x="38141" y="176212"/>
                  </a:cubicBezTo>
                </a:path>
              </a:pathLst>
            </a:custGeom>
            <a:noFill/>
            <a:ln w="25400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2075" tIns="46038" rIns="92075" bIns="46038" anchor="b"/>
            <a:lstStyle/>
            <a:p>
              <a:endParaRPr lang="zh-TW" altLang="en-US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4117" name="手繪多邊形 71"/>
            <p:cNvSpPr>
              <a:spLocks/>
            </p:cNvSpPr>
            <p:nvPr/>
          </p:nvSpPr>
          <p:spPr bwMode="auto">
            <a:xfrm>
              <a:off x="4813899" y="2112221"/>
              <a:ext cx="88900" cy="176213"/>
            </a:xfrm>
            <a:custGeom>
              <a:avLst/>
              <a:gdLst>
                <a:gd name="T0" fmla="*/ 20731 w 119104"/>
                <a:gd name="T1" fmla="*/ 0 h 176212"/>
                <a:gd name="T2" fmla="*/ 7 w 119104"/>
                <a:gd name="T3" fmla="*/ 61912 h 176212"/>
                <a:gd name="T4" fmla="*/ 18244 w 119104"/>
                <a:gd name="T5" fmla="*/ 104780 h 176212"/>
                <a:gd name="T6" fmla="*/ 6639 w 119104"/>
                <a:gd name="T7" fmla="*/ 176217 h 1762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9104" h="176212">
                  <a:moveTo>
                    <a:pt x="119104" y="0"/>
                  </a:moveTo>
                  <a:cubicBezTo>
                    <a:pt x="60763" y="22225"/>
                    <a:pt x="2422" y="44450"/>
                    <a:pt x="41" y="61912"/>
                  </a:cubicBezTo>
                  <a:cubicBezTo>
                    <a:pt x="-2340" y="79374"/>
                    <a:pt x="98466" y="85725"/>
                    <a:pt x="104816" y="104775"/>
                  </a:cubicBezTo>
                  <a:cubicBezTo>
                    <a:pt x="111166" y="123825"/>
                    <a:pt x="70685" y="157162"/>
                    <a:pt x="38141" y="176212"/>
                  </a:cubicBezTo>
                </a:path>
              </a:pathLst>
            </a:custGeom>
            <a:noFill/>
            <a:ln w="25400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2075" tIns="46038" rIns="92075" bIns="46038" anchor="b"/>
            <a:lstStyle/>
            <a:p>
              <a:endParaRPr lang="zh-TW" altLang="en-US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4118" name="直線接點 8"/>
            <p:cNvCxnSpPr>
              <a:cxnSpLocks noChangeShapeType="1"/>
            </p:cNvCxnSpPr>
            <p:nvPr/>
          </p:nvCxnSpPr>
          <p:spPr bwMode="auto">
            <a:xfrm flipV="1">
              <a:off x="2331841" y="2213770"/>
              <a:ext cx="2389788" cy="540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21" name="直線單箭頭接點 2"/>
            <p:cNvCxnSpPr>
              <a:cxnSpLocks noChangeShapeType="1"/>
            </p:cNvCxnSpPr>
            <p:nvPr/>
          </p:nvCxnSpPr>
          <p:spPr bwMode="auto">
            <a:xfrm>
              <a:off x="5064723" y="2192608"/>
              <a:ext cx="2424904" cy="12276"/>
            </a:xfrm>
            <a:prstGeom prst="straightConnector1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23" name="直線單箭頭接點 41"/>
            <p:cNvCxnSpPr>
              <a:cxnSpLocks noChangeShapeType="1"/>
              <a:stCxn id="4124" idx="3"/>
            </p:cNvCxnSpPr>
            <p:nvPr/>
          </p:nvCxnSpPr>
          <p:spPr bwMode="auto">
            <a:xfrm flipV="1">
              <a:off x="5680284" y="1813723"/>
              <a:ext cx="1828592" cy="19434"/>
            </a:xfrm>
            <a:prstGeom prst="straightConnector1">
              <a:avLst/>
            </a:prstGeom>
            <a:noFill/>
            <a:ln w="25400" algn="ctr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24" name="文字方塊 40"/>
            <p:cNvSpPr txBox="1">
              <a:spLocks noChangeArrowheads="1"/>
            </p:cNvSpPr>
            <p:nvPr/>
          </p:nvSpPr>
          <p:spPr bwMode="auto">
            <a:xfrm>
              <a:off x="4278107" y="1694657"/>
              <a:ext cx="140217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3300"/>
                </a:buClr>
                <a:buSzPct val="70000"/>
                <a:buFont typeface="Wingdings" panose="05000000000000000000" pitchFamily="2" charset="2"/>
                <a:buChar char="u"/>
                <a:defRPr kumimoji="1" sz="2800" b="1">
                  <a:solidFill>
                    <a:schemeClr val="accent2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rgbClr val="FF3300"/>
                </a:buClr>
                <a:buSzPct val="80000"/>
                <a:buFont typeface="Wingdings" panose="05000000000000000000" pitchFamily="2" charset="2"/>
                <a:buChar char="Ø"/>
                <a:defRPr kumimoji="1" sz="2400" b="1">
                  <a:solidFill>
                    <a:srgbClr val="008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 b="1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1600" b="1">
                  <a:solidFill>
                    <a:srgbClr val="FF6600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1400" b="1">
                  <a:solidFill>
                    <a:srgbClr val="3366FF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400" b="1">
                  <a:solidFill>
                    <a:srgbClr val="3366FF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400" b="1">
                  <a:solidFill>
                    <a:srgbClr val="3366FF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400" b="1">
                  <a:solidFill>
                    <a:srgbClr val="3366FF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400" b="1">
                  <a:solidFill>
                    <a:srgbClr val="3366FF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None/>
              </a:pPr>
              <a:r>
                <a:rPr lang="zh-TW" altLang="en-US" sz="1200" dirty="0">
                  <a:solidFill>
                    <a:srgbClr val="FF6600"/>
                  </a:solidFill>
                  <a:latin typeface="標楷體" panose="03000509000000000000" pitchFamily="65" charset="-120"/>
                </a:rPr>
                <a:t>氣象局</a:t>
              </a:r>
              <a:r>
                <a:rPr lang="en-US" altLang="zh-TW" sz="1200" dirty="0" smtClean="0">
                  <a:solidFill>
                    <a:srgbClr val="FF6600"/>
                  </a:solidFill>
                  <a:latin typeface="標楷體" panose="03000509000000000000" pitchFamily="65" charset="-120"/>
                </a:rPr>
                <a:t>(6</a:t>
              </a:r>
              <a:r>
                <a:rPr lang="zh-TW" altLang="en-US" sz="1200" dirty="0" smtClean="0">
                  <a:solidFill>
                    <a:srgbClr val="FF6600"/>
                  </a:solidFill>
                  <a:latin typeface="標楷體" panose="03000509000000000000" pitchFamily="65" charset="-120"/>
                </a:rPr>
                <a:t>分</a:t>
              </a:r>
              <a:r>
                <a:rPr lang="en-US" altLang="zh-TW" sz="1200" smtClean="0">
                  <a:solidFill>
                    <a:srgbClr val="FF6600"/>
                  </a:solidFill>
                  <a:latin typeface="標楷體" panose="03000509000000000000" pitchFamily="65" charset="-120"/>
                </a:rPr>
                <a:t>19.646</a:t>
              </a:r>
              <a:r>
                <a:rPr lang="zh-TW" altLang="en-US" sz="1200" smtClean="0">
                  <a:solidFill>
                    <a:srgbClr val="FF6600"/>
                  </a:solidFill>
                  <a:latin typeface="標楷體" panose="03000509000000000000" pitchFamily="65" charset="-120"/>
                </a:rPr>
                <a:t>秒</a:t>
              </a:r>
              <a:r>
                <a:rPr lang="en-US" altLang="zh-TW" sz="1200" dirty="0" smtClean="0">
                  <a:solidFill>
                    <a:srgbClr val="FF6600"/>
                  </a:solidFill>
                  <a:latin typeface="標楷體" panose="03000509000000000000" pitchFamily="65" charset="-120"/>
                </a:rPr>
                <a:t>)</a:t>
              </a:r>
              <a:endParaRPr lang="en-US" altLang="zh-TW" sz="1200" dirty="0">
                <a:solidFill>
                  <a:srgbClr val="FF6600"/>
                </a:solidFill>
                <a:latin typeface="標楷體" panose="03000509000000000000" pitchFamily="65" charset="-120"/>
              </a:endParaRPr>
            </a:p>
          </p:txBody>
        </p:sp>
        <p:cxnSp>
          <p:nvCxnSpPr>
            <p:cNvPr id="4125" name="直線單箭頭接點 45"/>
            <p:cNvCxnSpPr>
              <a:cxnSpLocks noChangeShapeType="1"/>
              <a:stCxn id="4124" idx="1"/>
            </p:cNvCxnSpPr>
            <p:nvPr/>
          </p:nvCxnSpPr>
          <p:spPr bwMode="auto">
            <a:xfrm flipH="1">
              <a:off x="2351098" y="1833157"/>
              <a:ext cx="1927009" cy="13899"/>
            </a:xfrm>
            <a:prstGeom prst="straightConnector1">
              <a:avLst/>
            </a:prstGeom>
            <a:noFill/>
            <a:ln w="25400" algn="ctr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26" name="直線接點 136"/>
            <p:cNvCxnSpPr>
              <a:cxnSpLocks noChangeShapeType="1"/>
            </p:cNvCxnSpPr>
            <p:nvPr/>
          </p:nvCxnSpPr>
          <p:spPr bwMode="auto">
            <a:xfrm flipV="1">
              <a:off x="7535864" y="1742282"/>
              <a:ext cx="1587" cy="696913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27" name="直線單箭頭接點 89"/>
            <p:cNvCxnSpPr>
              <a:cxnSpLocks noChangeShapeType="1"/>
            </p:cNvCxnSpPr>
            <p:nvPr/>
          </p:nvCxnSpPr>
          <p:spPr bwMode="auto">
            <a:xfrm flipV="1">
              <a:off x="8313739" y="1821656"/>
              <a:ext cx="161925" cy="0"/>
            </a:xfrm>
            <a:prstGeom prst="straightConnector1">
              <a:avLst/>
            </a:prstGeom>
            <a:noFill/>
            <a:ln w="25400" algn="ctr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28" name="直線單箭頭接點 97"/>
            <p:cNvCxnSpPr>
              <a:cxnSpLocks noChangeShapeType="1"/>
            </p:cNvCxnSpPr>
            <p:nvPr/>
          </p:nvCxnSpPr>
          <p:spPr bwMode="auto">
            <a:xfrm flipH="1" flipV="1">
              <a:off x="8520114" y="1826420"/>
              <a:ext cx="187325" cy="1587"/>
            </a:xfrm>
            <a:prstGeom prst="straightConnector1">
              <a:avLst/>
            </a:prstGeom>
            <a:noFill/>
            <a:ln w="25400" algn="ctr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29" name="直線單箭頭接點 89"/>
            <p:cNvCxnSpPr>
              <a:cxnSpLocks noChangeShapeType="1"/>
            </p:cNvCxnSpPr>
            <p:nvPr/>
          </p:nvCxnSpPr>
          <p:spPr bwMode="auto">
            <a:xfrm flipV="1">
              <a:off x="9750426" y="1821656"/>
              <a:ext cx="161925" cy="1588"/>
            </a:xfrm>
            <a:prstGeom prst="straightConnector1">
              <a:avLst/>
            </a:prstGeom>
            <a:noFill/>
            <a:ln w="25400" algn="ctr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38" name="表格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036748"/>
              </p:ext>
            </p:extLst>
          </p:nvPr>
        </p:nvGraphicFramePr>
        <p:xfrm>
          <a:off x="1088966" y="3650380"/>
          <a:ext cx="9558809" cy="2432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2491">
                  <a:extLst>
                    <a:ext uri="{9D8B030D-6E8A-4147-A177-3AD203B41FA5}">
                      <a16:colId xmlns:a16="http://schemas.microsoft.com/office/drawing/2014/main" val="955216510"/>
                    </a:ext>
                  </a:extLst>
                </a:gridCol>
                <a:gridCol w="1463634">
                  <a:extLst>
                    <a:ext uri="{9D8B030D-6E8A-4147-A177-3AD203B41FA5}">
                      <a16:colId xmlns:a16="http://schemas.microsoft.com/office/drawing/2014/main" val="1128216208"/>
                    </a:ext>
                  </a:extLst>
                </a:gridCol>
                <a:gridCol w="3197693">
                  <a:extLst>
                    <a:ext uri="{9D8B030D-6E8A-4147-A177-3AD203B41FA5}">
                      <a16:colId xmlns:a16="http://schemas.microsoft.com/office/drawing/2014/main" val="520797398"/>
                    </a:ext>
                  </a:extLst>
                </a:gridCol>
                <a:gridCol w="2213844">
                  <a:extLst>
                    <a:ext uri="{9D8B030D-6E8A-4147-A177-3AD203B41FA5}">
                      <a16:colId xmlns:a16="http://schemas.microsoft.com/office/drawing/2014/main" val="3580091956"/>
                    </a:ext>
                  </a:extLst>
                </a:gridCol>
                <a:gridCol w="778087">
                  <a:extLst>
                    <a:ext uri="{9D8B030D-6E8A-4147-A177-3AD203B41FA5}">
                      <a16:colId xmlns:a16="http://schemas.microsoft.com/office/drawing/2014/main" val="1874291117"/>
                    </a:ext>
                  </a:extLst>
                </a:gridCol>
                <a:gridCol w="1133060">
                  <a:extLst>
                    <a:ext uri="{9D8B030D-6E8A-4147-A177-3AD203B41FA5}">
                      <a16:colId xmlns:a16="http://schemas.microsoft.com/office/drawing/2014/main" val="386390761"/>
                    </a:ext>
                  </a:extLst>
                </a:gridCol>
              </a:tblGrid>
              <a:tr h="331824">
                <a:tc gridSpan="4"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中央氣象局資訊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手機資訊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603109"/>
                  </a:ext>
                </a:extLst>
              </a:tr>
              <a:tr h="778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告警</a:t>
                      </a:r>
                      <a:endParaRPr lang="en-US" altLang="zh-TW" sz="18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類型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發布時間</a:t>
                      </a: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告警內容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告警</a:t>
                      </a:r>
                      <a:r>
                        <a:rPr lang="zh-TW" sz="18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範圍</a:t>
                      </a:r>
                      <a:endParaRPr lang="en-US" altLang="zh-TW" sz="1800" b="1" kern="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(CBS</a:t>
                      </a:r>
                      <a:r>
                        <a:rPr lang="zh-TW" altLang="en-US" sz="18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訊息發布區域</a:t>
                      </a:r>
                      <a:r>
                        <a:rPr lang="en-US" altLang="zh-TW" sz="18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18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類別</a:t>
                      </a:r>
                      <a:endParaRPr lang="en-US" altLang="zh-TW" sz="1800" b="1" kern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b="1" kern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名稱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訊息碼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 anchor="ctr"/>
                </a:tc>
                <a:extLst>
                  <a:ext uri="{0D108BD9-81ED-4DB2-BD59-A6C34878D82A}">
                    <a16:rowId xmlns:a16="http://schemas.microsoft.com/office/drawing/2014/main" val="312487829"/>
                  </a:ext>
                </a:extLst>
              </a:tr>
              <a:tr h="96731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地震報告</a:t>
                      </a:r>
                      <a:endParaRPr lang="en-US" altLang="zh-TW" sz="18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800" b="1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編號</a:t>
                      </a:r>
                      <a:r>
                        <a:rPr lang="en-US" altLang="zh-TW" sz="1800" b="1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069)</a:t>
                      </a:r>
                      <a:endParaRPr lang="zh-TW" altLang="en-US" sz="1800" b="1" kern="100" dirty="0" smtClean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02:34:55</a:t>
                      </a:r>
                      <a:endParaRPr lang="en-US" altLang="zh-TW" sz="18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</a:t>
                      </a:r>
                      <a:r>
                        <a:rPr lang="en-US" altLang="zh-TW" sz="1800" b="1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地震報告</a:t>
                      </a:r>
                      <a:r>
                        <a:rPr lang="en-US" altLang="zh-TW" sz="18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]02/26 02:28臺灣東部海域發生規模5.2有感地震，詳細資訊請參考氣象局網站，氣象局。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宜蘭縣、臺北市</a:t>
                      </a:r>
                      <a:endParaRPr lang="zh-TW" altLang="en-US" sz="18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警訊通知</a:t>
                      </a:r>
                      <a:endParaRPr lang="zh-TW" altLang="en-US" sz="18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911</a:t>
                      </a:r>
                      <a:endParaRPr lang="zh-TW" altLang="en-US" sz="18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5621606"/>
                  </a:ext>
                </a:extLst>
              </a:tr>
            </a:tbl>
          </a:graphicData>
        </a:graphic>
      </p:graphicFrame>
      <p:sp>
        <p:nvSpPr>
          <p:cNvPr id="30" name="矩形 1"/>
          <p:cNvSpPr>
            <a:spLocks noChangeArrowheads="1"/>
          </p:cNvSpPr>
          <p:nvPr/>
        </p:nvSpPr>
        <p:spPr bwMode="auto">
          <a:xfrm>
            <a:off x="2600814" y="6038677"/>
            <a:ext cx="69887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u"/>
              <a:defRPr kumimoji="1" sz="28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Ø"/>
              <a:defRPr kumimoji="1" sz="2400" b="1">
                <a:solidFill>
                  <a:srgbClr val="008000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 b="1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600" b="1">
                <a:solidFill>
                  <a:srgbClr val="FF6600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 b="1">
                <a:solidFill>
                  <a:srgbClr val="3366FF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3366FF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3366FF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3366FF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3366FF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</a:rPr>
              <a:t>資料來源：氣象局、國家災害防救科技中心</a:t>
            </a:r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</a:rPr>
              <a:t>(NCDR)</a:t>
            </a:r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</a:rPr>
              <a:t>     </a:t>
            </a:r>
            <a:r>
              <a:rPr lang="zh-TW" altLang="en-US" sz="1200" dirty="0" smtClean="0">
                <a:solidFill>
                  <a:schemeClr val="tx1"/>
                </a:solidFill>
                <a:latin typeface="標楷體" panose="03000509000000000000" pitchFamily="65" charset="-120"/>
              </a:rPr>
              <a:t>資料</a:t>
            </a:r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</a:rPr>
              <a:t>彙整：</a:t>
            </a:r>
            <a:r>
              <a:rPr lang="en-US" altLang="zh-TW" sz="1200" dirty="0" smtClean="0">
                <a:solidFill>
                  <a:schemeClr val="tx1"/>
                </a:solidFill>
                <a:latin typeface="標楷體" panose="03000509000000000000" pitchFamily="65" charset="-120"/>
              </a:rPr>
              <a:t>NCC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zh-TW" altLang="zh-TW" sz="1200" dirty="0">
                <a:solidFill>
                  <a:schemeClr val="tx1"/>
                </a:solidFill>
                <a:latin typeface="標楷體" panose="03000509000000000000" pitchFamily="65" charset="-120"/>
              </a:rPr>
              <a:t>地震</a:t>
            </a:r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</a:rPr>
              <a:t>告警訊息傳遞流程請</a:t>
            </a:r>
            <a:r>
              <a:rPr lang="zh-TW" altLang="en-US" sz="1200" dirty="0" smtClean="0">
                <a:solidFill>
                  <a:schemeClr val="tx1"/>
                </a:solidFill>
                <a:latin typeface="標楷體" panose="03000509000000000000" pitchFamily="65" charset="-120"/>
              </a:rPr>
              <a:t>參閱</a:t>
            </a:r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hlinkClick r:id="rId3"/>
              </a:rPr>
              <a:t>https://www.ncc.gov.tw/chinese/gradation.aspx?site_content_sn=3746&amp;is_history=0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8205185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161</Words>
  <Application>Microsoft Office PowerPoint</Application>
  <PresentationFormat>寬螢幕</PresentationFormat>
  <Paragraphs>43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新細明體</vt:lpstr>
      <vt:lpstr>標楷體</vt:lpstr>
      <vt:lpstr>Arial</vt:lpstr>
      <vt:lpstr>Calibri</vt:lpstr>
      <vt:lpstr>Calibri Light</vt:lpstr>
      <vt:lpstr>Times New Roman</vt:lpstr>
      <vt:lpstr>Wingdings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107年2月4日21時18分05秒  中央氣象局地震報告時序圖</dc:title>
  <dc:creator>羅京聘(基礎)</dc:creator>
  <cp:lastModifiedBy>黃建華(基礎)</cp:lastModifiedBy>
  <cp:revision>33</cp:revision>
  <cp:lastPrinted>2018-02-26T01:10:46Z</cp:lastPrinted>
  <dcterms:created xsi:type="dcterms:W3CDTF">2018-02-05T03:15:54Z</dcterms:created>
  <dcterms:modified xsi:type="dcterms:W3CDTF">2018-02-26T01:20:43Z</dcterms:modified>
</cp:coreProperties>
</file>